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48" r:id="rId3"/>
    <p:sldId id="349" r:id="rId4"/>
    <p:sldId id="371" r:id="rId5"/>
    <p:sldId id="350" r:id="rId6"/>
    <p:sldId id="351" r:id="rId7"/>
    <p:sldId id="353" r:id="rId8"/>
    <p:sldId id="354" r:id="rId9"/>
    <p:sldId id="355" r:id="rId10"/>
    <p:sldId id="356" r:id="rId11"/>
    <p:sldId id="360" r:id="rId12"/>
    <p:sldId id="370" r:id="rId13"/>
    <p:sldId id="372" r:id="rId14"/>
    <p:sldId id="368" r:id="rId15"/>
    <p:sldId id="373" r:id="rId16"/>
    <p:sldId id="374" r:id="rId17"/>
    <p:sldId id="376" r:id="rId18"/>
    <p:sldId id="378" r:id="rId19"/>
    <p:sldId id="377" r:id="rId20"/>
    <p:sldId id="379" r:id="rId21"/>
    <p:sldId id="380" r:id="rId22"/>
    <p:sldId id="381" r:id="rId23"/>
    <p:sldId id="383" r:id="rId24"/>
    <p:sldId id="382" r:id="rId25"/>
    <p:sldId id="384" r:id="rId26"/>
    <p:sldId id="385" r:id="rId27"/>
    <p:sldId id="386" r:id="rId28"/>
    <p:sldId id="387" r:id="rId29"/>
    <p:sldId id="389" r:id="rId30"/>
    <p:sldId id="388" r:id="rId31"/>
    <p:sldId id="390" r:id="rId32"/>
    <p:sldId id="391" r:id="rId33"/>
    <p:sldId id="392" r:id="rId34"/>
    <p:sldId id="393" r:id="rId35"/>
    <p:sldId id="394" r:id="rId36"/>
    <p:sldId id="396" r:id="rId37"/>
    <p:sldId id="397" r:id="rId38"/>
    <p:sldId id="359" r:id="rId39"/>
    <p:sldId id="395" r:id="rId40"/>
    <p:sldId id="357" r:id="rId41"/>
    <p:sldId id="367" r:id="rId42"/>
    <p:sldId id="399" r:id="rId43"/>
    <p:sldId id="400" r:id="rId44"/>
    <p:sldId id="401" r:id="rId45"/>
    <p:sldId id="402" r:id="rId46"/>
    <p:sldId id="403" r:id="rId47"/>
    <p:sldId id="272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 userDrawn="1">
          <p15:clr>
            <a:srgbClr val="A4A3A4"/>
          </p15:clr>
        </p15:guide>
        <p15:guide id="2" pos="70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wia Sobiesiak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312" autoAdjust="0"/>
  </p:normalViewPr>
  <p:slideViewPr>
    <p:cSldViewPr>
      <p:cViewPr>
        <p:scale>
          <a:sx n="80" d="100"/>
          <a:sy n="80" d="100"/>
        </p:scale>
        <p:origin x="-1878" y="-528"/>
      </p:cViewPr>
      <p:guideLst>
        <p:guide orient="horz" pos="2523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2446689113355699E-2"/>
                  <c:y val="7.9247164417898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258790436005554E-2"/>
                  <c:y val="-4.735884782893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354952763533094E-3"/>
                  <c:y val="-2.288618179197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Arkusz1!$A$1:$A$8</c:f>
              <c:strCache>
                <c:ptCount val="8"/>
                <c:pt idx="0">
                  <c:v>Poziom zaufania członków LGD do osób znanych </c:v>
                </c:pt>
                <c:pt idx="1">
                  <c:v>Poziom zaufania społecznego (do osób nieznanych) cechujące członków LGD </c:v>
                </c:pt>
                <c:pt idx="2">
                  <c:v>Poziom zaufania członków LGD do instytucji i organizacji lokalnych </c:v>
                </c:pt>
                <c:pt idx="3">
                  <c:v>Poziom patriotyzmu lokalnego członków LGD </c:v>
                </c:pt>
                <c:pt idx="4">
                  <c:v>Poziom wartości i norm podzielanych przez członków LGD </c:v>
                </c:pt>
                <c:pt idx="5">
                  <c:v>Poziom zaangażowania społecznego na rzecz wspólnego dobra </c:v>
                </c:pt>
                <c:pt idx="6">
                  <c:v>Poziom chęci współpracy opartej na zaufaniu w środowisku lokalnym </c:v>
                </c:pt>
                <c:pt idx="7">
                  <c:v>Poziom poczucia wpływu członków LGD na funkcjonowanie partnerstwa </c:v>
                </c:pt>
              </c:strCache>
            </c:strRef>
          </c:cat>
          <c:val>
            <c:numRef>
              <c:f>Arkusz1!$B$1:$B$8</c:f>
              <c:numCache>
                <c:formatCode>0.00</c:formatCode>
                <c:ptCount val="8"/>
                <c:pt idx="0">
                  <c:v>73.489999999999995</c:v>
                </c:pt>
                <c:pt idx="1">
                  <c:v>46.879999999999995</c:v>
                </c:pt>
                <c:pt idx="2">
                  <c:v>65</c:v>
                </c:pt>
                <c:pt idx="3">
                  <c:v>64.989999999999995</c:v>
                </c:pt>
                <c:pt idx="4">
                  <c:v>91.8</c:v>
                </c:pt>
                <c:pt idx="5">
                  <c:v>54.68</c:v>
                </c:pt>
                <c:pt idx="6">
                  <c:v>73.61</c:v>
                </c:pt>
                <c:pt idx="7">
                  <c:v>82.14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2082688"/>
        <c:axId val="134023040"/>
      </c:radarChart>
      <c:catAx>
        <c:axId val="1320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34023040"/>
        <c:crosses val="autoZero"/>
        <c:auto val="1"/>
        <c:lblAlgn val="ctr"/>
        <c:lblOffset val="100"/>
        <c:noMultiLvlLbl val="0"/>
      </c:catAx>
      <c:valAx>
        <c:axId val="13402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32082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pl-P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7E31A-C0D4-4A9E-9027-3A3A193109D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D8BE0E-0DE8-4D4E-8E93-006845D28E88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b="1" dirty="0"/>
            <a:t>Cel 1</a:t>
          </a:r>
        </a:p>
      </dgm:t>
    </dgm:pt>
    <dgm:pt modelId="{E692EC1B-FB4B-4C95-9360-22269B675A72}" type="parTrans" cxnId="{4A3E3729-4514-4B05-9B10-79645D037B35}">
      <dgm:prSet/>
      <dgm:spPr/>
      <dgm:t>
        <a:bodyPr/>
        <a:lstStyle/>
        <a:p>
          <a:endParaRPr lang="pl-PL" sz="1200" b="1"/>
        </a:p>
      </dgm:t>
    </dgm:pt>
    <dgm:pt modelId="{B538707D-39C9-4D02-A4EF-D76BA63830CE}" type="sibTrans" cxnId="{4A3E3729-4514-4B05-9B10-79645D037B35}">
      <dgm:prSet/>
      <dgm:spPr/>
      <dgm:t>
        <a:bodyPr/>
        <a:lstStyle/>
        <a:p>
          <a:endParaRPr lang="pl-PL" sz="1200" b="1"/>
        </a:p>
      </dgm:t>
    </dgm:pt>
    <dgm:pt modelId="{7844F573-00C8-4E74-AF99-D75030A18074}">
      <dgm:prSet phldrT="[Tekst]" custT="1"/>
      <dgm:spPr/>
      <dgm:t>
        <a:bodyPr/>
        <a:lstStyle/>
        <a:p>
          <a:pPr algn="just"/>
          <a:r>
            <a:rPr lang="pl-PL" sz="1600" b="0" dirty="0"/>
            <a:t>Rozpoznanie i ocena stanu aktywności społecznej lokalnych środowisk, wzmocnienie efektywności realizacji zadań przez lokalne grupy działania (LGD), w tym aktywizacji społeczności wiejskiej na rzecz budowy i realizacji lokalnych strategii rozwoju (LSR)</a:t>
          </a:r>
        </a:p>
      </dgm:t>
    </dgm:pt>
    <dgm:pt modelId="{D2CE2C9C-1CE3-4E4A-9945-9DC671A31478}" type="parTrans" cxnId="{426A67BC-8A46-4329-A169-35E116D5C23D}">
      <dgm:prSet/>
      <dgm:spPr/>
      <dgm:t>
        <a:bodyPr/>
        <a:lstStyle/>
        <a:p>
          <a:endParaRPr lang="pl-PL" sz="1200" b="1"/>
        </a:p>
      </dgm:t>
    </dgm:pt>
    <dgm:pt modelId="{9144F4D1-AD3E-4BEE-9A6B-1FD8DE744B81}" type="sibTrans" cxnId="{426A67BC-8A46-4329-A169-35E116D5C23D}">
      <dgm:prSet/>
      <dgm:spPr/>
      <dgm:t>
        <a:bodyPr/>
        <a:lstStyle/>
        <a:p>
          <a:endParaRPr lang="pl-PL" sz="1200" b="1"/>
        </a:p>
      </dgm:t>
    </dgm:pt>
    <dgm:pt modelId="{5D93EDF8-64BC-46E8-8F56-DF8A185887F3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b="1" dirty="0"/>
            <a:t>Cel 2</a:t>
          </a:r>
        </a:p>
      </dgm:t>
    </dgm:pt>
    <dgm:pt modelId="{6C8432E9-4B55-4F45-8C12-5064E50D3A72}" type="parTrans" cxnId="{221D4C8B-840C-432B-A5A1-61AC45930E41}">
      <dgm:prSet/>
      <dgm:spPr/>
      <dgm:t>
        <a:bodyPr/>
        <a:lstStyle/>
        <a:p>
          <a:endParaRPr lang="pl-PL" sz="1200" b="1"/>
        </a:p>
      </dgm:t>
    </dgm:pt>
    <dgm:pt modelId="{BBA6F850-D265-4308-8635-8B770E26F5B4}" type="sibTrans" cxnId="{221D4C8B-840C-432B-A5A1-61AC45930E41}">
      <dgm:prSet/>
      <dgm:spPr/>
      <dgm:t>
        <a:bodyPr/>
        <a:lstStyle/>
        <a:p>
          <a:endParaRPr lang="pl-PL" sz="1200" b="1"/>
        </a:p>
      </dgm:t>
    </dgm:pt>
    <dgm:pt modelId="{6040054B-E890-4A07-9300-D449E067EBA0}">
      <dgm:prSet phldrT="[Tekst]" custT="1"/>
      <dgm:spPr/>
      <dgm:t>
        <a:bodyPr/>
        <a:lstStyle/>
        <a:p>
          <a:r>
            <a:rPr lang="pl-PL" sz="1600" b="0" dirty="0"/>
            <a:t>Identyfikacja barier i determinantów lokalnego rozwoju</a:t>
          </a:r>
        </a:p>
      </dgm:t>
    </dgm:pt>
    <dgm:pt modelId="{DB95FB6A-359D-473F-8052-9D275A2CDBEB}" type="parTrans" cxnId="{F74C9F5A-4189-43C0-ADF0-E8D1ECE91E9A}">
      <dgm:prSet/>
      <dgm:spPr/>
      <dgm:t>
        <a:bodyPr/>
        <a:lstStyle/>
        <a:p>
          <a:endParaRPr lang="pl-PL" sz="1200" b="1"/>
        </a:p>
      </dgm:t>
    </dgm:pt>
    <dgm:pt modelId="{FF7D86A8-A890-4E24-BEEF-30987099BA3C}" type="sibTrans" cxnId="{F74C9F5A-4189-43C0-ADF0-E8D1ECE91E9A}">
      <dgm:prSet/>
      <dgm:spPr/>
      <dgm:t>
        <a:bodyPr/>
        <a:lstStyle/>
        <a:p>
          <a:endParaRPr lang="pl-PL" sz="1200" b="1"/>
        </a:p>
      </dgm:t>
    </dgm:pt>
    <dgm:pt modelId="{9F3D8FDB-6007-4AB5-B94D-828C39DF830A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b="1" dirty="0"/>
            <a:t>Cel 3</a:t>
          </a:r>
        </a:p>
      </dgm:t>
    </dgm:pt>
    <dgm:pt modelId="{8FA7FC41-7250-4E66-9452-B06E4F29D507}" type="parTrans" cxnId="{AE2F0193-D964-446B-AC47-918FEA40AFF8}">
      <dgm:prSet/>
      <dgm:spPr/>
      <dgm:t>
        <a:bodyPr/>
        <a:lstStyle/>
        <a:p>
          <a:endParaRPr lang="pl-PL" sz="1200" b="1"/>
        </a:p>
      </dgm:t>
    </dgm:pt>
    <dgm:pt modelId="{069B4E8A-56B0-4844-BCC8-A1B9EF42855E}" type="sibTrans" cxnId="{AE2F0193-D964-446B-AC47-918FEA40AFF8}">
      <dgm:prSet/>
      <dgm:spPr/>
      <dgm:t>
        <a:bodyPr/>
        <a:lstStyle/>
        <a:p>
          <a:endParaRPr lang="pl-PL" sz="1200" b="1"/>
        </a:p>
      </dgm:t>
    </dgm:pt>
    <dgm:pt modelId="{5B6577BE-4648-493F-B70D-08081985ACB5}">
      <dgm:prSet phldrT="[Tekst]" custT="1"/>
      <dgm:spPr/>
      <dgm:t>
        <a:bodyPr/>
        <a:lstStyle/>
        <a:p>
          <a:r>
            <a:rPr lang="pl-PL" sz="1600" b="0" dirty="0"/>
            <a:t>Budowa metodologii wykorzystania kapitału społecznego w procesie rozwoju lokalnego kierowanego przez społeczność</a:t>
          </a:r>
        </a:p>
      </dgm:t>
    </dgm:pt>
    <dgm:pt modelId="{651DD217-D107-4531-9DC4-580DD50802AE}" type="parTrans" cxnId="{28E596B8-330D-4EC8-BF0D-C0287588FD53}">
      <dgm:prSet/>
      <dgm:spPr/>
      <dgm:t>
        <a:bodyPr/>
        <a:lstStyle/>
        <a:p>
          <a:endParaRPr lang="pl-PL" sz="1200" b="1"/>
        </a:p>
      </dgm:t>
    </dgm:pt>
    <dgm:pt modelId="{68C69601-CAF4-4549-B832-F00BF068DB5C}" type="sibTrans" cxnId="{28E596B8-330D-4EC8-BF0D-C0287588FD53}">
      <dgm:prSet/>
      <dgm:spPr/>
      <dgm:t>
        <a:bodyPr/>
        <a:lstStyle/>
        <a:p>
          <a:endParaRPr lang="pl-PL" sz="1200" b="1"/>
        </a:p>
      </dgm:t>
    </dgm:pt>
    <dgm:pt modelId="{C4634876-265D-4C32-A71F-0D1151ADBB09}" type="pres">
      <dgm:prSet presAssocID="{EA07E31A-C0D4-4A9E-9027-3A3A193109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2EBC93-F741-4358-BFB4-DA7144487680}" type="pres">
      <dgm:prSet presAssocID="{31D8BE0E-0DE8-4D4E-8E93-006845D28E88}" presName="composite" presStyleCnt="0"/>
      <dgm:spPr/>
    </dgm:pt>
    <dgm:pt modelId="{65AF8B0D-F866-4CEF-8582-9EC10596F879}" type="pres">
      <dgm:prSet presAssocID="{31D8BE0E-0DE8-4D4E-8E93-006845D28E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0C0E83-1E5D-4448-ABB6-2844C504594C}" type="pres">
      <dgm:prSet presAssocID="{31D8BE0E-0DE8-4D4E-8E93-006845D28E88}" presName="descendantText" presStyleLbl="alignAcc1" presStyleIdx="0" presStyleCnt="3" custScaleY="1446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2864CF-3044-4F93-BDF4-3781AD9BCC35}" type="pres">
      <dgm:prSet presAssocID="{B538707D-39C9-4D02-A4EF-D76BA63830CE}" presName="sp" presStyleCnt="0"/>
      <dgm:spPr/>
    </dgm:pt>
    <dgm:pt modelId="{859B7CBF-7F24-4AB5-B47D-237A3ED44A55}" type="pres">
      <dgm:prSet presAssocID="{5D93EDF8-64BC-46E8-8F56-DF8A185887F3}" presName="composite" presStyleCnt="0"/>
      <dgm:spPr/>
    </dgm:pt>
    <dgm:pt modelId="{547A7992-9E76-43B8-8B2D-4BC0FFF28E1C}" type="pres">
      <dgm:prSet presAssocID="{5D93EDF8-64BC-46E8-8F56-DF8A185887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5AF10A-748F-4F2C-890E-120532274D84}" type="pres">
      <dgm:prSet presAssocID="{5D93EDF8-64BC-46E8-8F56-DF8A185887F3}" presName="descendantText" presStyleLbl="alignAcc1" presStyleIdx="1" presStyleCnt="3" custScaleY="144084" custLinFactNeighborX="-43" custLinFactNeighborY="116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E17695-AB00-4861-9F07-2E6580934FA3}" type="pres">
      <dgm:prSet presAssocID="{BBA6F850-D265-4308-8635-8B770E26F5B4}" presName="sp" presStyleCnt="0"/>
      <dgm:spPr/>
    </dgm:pt>
    <dgm:pt modelId="{3377AEED-EEBE-4BAD-BCCD-9C5F0994874A}" type="pres">
      <dgm:prSet presAssocID="{9F3D8FDB-6007-4AB5-B94D-828C39DF830A}" presName="composite" presStyleCnt="0"/>
      <dgm:spPr/>
    </dgm:pt>
    <dgm:pt modelId="{D90DDCD5-124D-4FA5-B332-29D590105461}" type="pres">
      <dgm:prSet presAssocID="{9F3D8FDB-6007-4AB5-B94D-828C39DF83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DCFCB5-2089-4365-A03D-001ED120E3A7}" type="pres">
      <dgm:prSet presAssocID="{9F3D8FDB-6007-4AB5-B94D-828C39DF830A}" presName="descendantText" presStyleLbl="alignAcc1" presStyleIdx="2" presStyleCnt="3" custScaleY="143453" custLinFactNeighborX="0" custLinFactNeighborY="454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1D4C8B-840C-432B-A5A1-61AC45930E41}" srcId="{EA07E31A-C0D4-4A9E-9027-3A3A193109DA}" destId="{5D93EDF8-64BC-46E8-8F56-DF8A185887F3}" srcOrd="1" destOrd="0" parTransId="{6C8432E9-4B55-4F45-8C12-5064E50D3A72}" sibTransId="{BBA6F850-D265-4308-8635-8B770E26F5B4}"/>
    <dgm:cxn modelId="{06CAC36A-C0CC-4F28-8918-9F7AD8678102}" type="presOf" srcId="{5D93EDF8-64BC-46E8-8F56-DF8A185887F3}" destId="{547A7992-9E76-43B8-8B2D-4BC0FFF28E1C}" srcOrd="0" destOrd="0" presId="urn:microsoft.com/office/officeart/2005/8/layout/chevron2"/>
    <dgm:cxn modelId="{5CA2A5A5-F8E3-4BF6-9991-2562090F8984}" type="presOf" srcId="{EA07E31A-C0D4-4A9E-9027-3A3A193109DA}" destId="{C4634876-265D-4C32-A71F-0D1151ADBB09}" srcOrd="0" destOrd="0" presId="urn:microsoft.com/office/officeart/2005/8/layout/chevron2"/>
    <dgm:cxn modelId="{28E596B8-330D-4EC8-BF0D-C0287588FD53}" srcId="{9F3D8FDB-6007-4AB5-B94D-828C39DF830A}" destId="{5B6577BE-4648-493F-B70D-08081985ACB5}" srcOrd="0" destOrd="0" parTransId="{651DD217-D107-4531-9DC4-580DD50802AE}" sibTransId="{68C69601-CAF4-4549-B832-F00BF068DB5C}"/>
    <dgm:cxn modelId="{426A67BC-8A46-4329-A169-35E116D5C23D}" srcId="{31D8BE0E-0DE8-4D4E-8E93-006845D28E88}" destId="{7844F573-00C8-4E74-AF99-D75030A18074}" srcOrd="0" destOrd="0" parTransId="{D2CE2C9C-1CE3-4E4A-9945-9DC671A31478}" sibTransId="{9144F4D1-AD3E-4BEE-9A6B-1FD8DE744B81}"/>
    <dgm:cxn modelId="{AE2F0193-D964-446B-AC47-918FEA40AFF8}" srcId="{EA07E31A-C0D4-4A9E-9027-3A3A193109DA}" destId="{9F3D8FDB-6007-4AB5-B94D-828C39DF830A}" srcOrd="2" destOrd="0" parTransId="{8FA7FC41-7250-4E66-9452-B06E4F29D507}" sibTransId="{069B4E8A-56B0-4844-BCC8-A1B9EF42855E}"/>
    <dgm:cxn modelId="{4A3E3729-4514-4B05-9B10-79645D037B35}" srcId="{EA07E31A-C0D4-4A9E-9027-3A3A193109DA}" destId="{31D8BE0E-0DE8-4D4E-8E93-006845D28E88}" srcOrd="0" destOrd="0" parTransId="{E692EC1B-FB4B-4C95-9360-22269B675A72}" sibTransId="{B538707D-39C9-4D02-A4EF-D76BA63830CE}"/>
    <dgm:cxn modelId="{7269B233-64DB-4C86-92B5-306DB55CE1E8}" type="presOf" srcId="{7844F573-00C8-4E74-AF99-D75030A18074}" destId="{060C0E83-1E5D-4448-ABB6-2844C504594C}" srcOrd="0" destOrd="0" presId="urn:microsoft.com/office/officeart/2005/8/layout/chevron2"/>
    <dgm:cxn modelId="{53DE02E7-CC9A-449B-A849-B65240A5EE02}" type="presOf" srcId="{5B6577BE-4648-493F-B70D-08081985ACB5}" destId="{9ADCFCB5-2089-4365-A03D-001ED120E3A7}" srcOrd="0" destOrd="0" presId="urn:microsoft.com/office/officeart/2005/8/layout/chevron2"/>
    <dgm:cxn modelId="{152C0D35-3452-4394-84B8-0289AD1E8D7F}" type="presOf" srcId="{6040054B-E890-4A07-9300-D449E067EBA0}" destId="{495AF10A-748F-4F2C-890E-120532274D84}" srcOrd="0" destOrd="0" presId="urn:microsoft.com/office/officeart/2005/8/layout/chevron2"/>
    <dgm:cxn modelId="{F74C9F5A-4189-43C0-ADF0-E8D1ECE91E9A}" srcId="{5D93EDF8-64BC-46E8-8F56-DF8A185887F3}" destId="{6040054B-E890-4A07-9300-D449E067EBA0}" srcOrd="0" destOrd="0" parTransId="{DB95FB6A-359D-473F-8052-9D275A2CDBEB}" sibTransId="{FF7D86A8-A890-4E24-BEEF-30987099BA3C}"/>
    <dgm:cxn modelId="{996C8D79-E0F0-4B59-8E21-D123C385523A}" type="presOf" srcId="{31D8BE0E-0DE8-4D4E-8E93-006845D28E88}" destId="{65AF8B0D-F866-4CEF-8582-9EC10596F879}" srcOrd="0" destOrd="0" presId="urn:microsoft.com/office/officeart/2005/8/layout/chevron2"/>
    <dgm:cxn modelId="{ECE9F33F-2727-4D49-8A5C-8662D3D9FCCE}" type="presOf" srcId="{9F3D8FDB-6007-4AB5-B94D-828C39DF830A}" destId="{D90DDCD5-124D-4FA5-B332-29D590105461}" srcOrd="0" destOrd="0" presId="urn:microsoft.com/office/officeart/2005/8/layout/chevron2"/>
    <dgm:cxn modelId="{F5B9AA53-E3B4-4D7A-BD26-57A1E0A0614F}" type="presParOf" srcId="{C4634876-265D-4C32-A71F-0D1151ADBB09}" destId="{7D2EBC93-F741-4358-BFB4-DA7144487680}" srcOrd="0" destOrd="0" presId="urn:microsoft.com/office/officeart/2005/8/layout/chevron2"/>
    <dgm:cxn modelId="{100F5038-50D2-4D42-8BC0-E03812DFF246}" type="presParOf" srcId="{7D2EBC93-F741-4358-BFB4-DA7144487680}" destId="{65AF8B0D-F866-4CEF-8582-9EC10596F879}" srcOrd="0" destOrd="0" presId="urn:microsoft.com/office/officeart/2005/8/layout/chevron2"/>
    <dgm:cxn modelId="{C79555F0-2044-4532-B428-C20842801927}" type="presParOf" srcId="{7D2EBC93-F741-4358-BFB4-DA7144487680}" destId="{060C0E83-1E5D-4448-ABB6-2844C504594C}" srcOrd="1" destOrd="0" presId="urn:microsoft.com/office/officeart/2005/8/layout/chevron2"/>
    <dgm:cxn modelId="{5C1CF98D-097C-449A-B1FF-3E0EE4A80600}" type="presParOf" srcId="{C4634876-265D-4C32-A71F-0D1151ADBB09}" destId="{952864CF-3044-4F93-BDF4-3781AD9BCC35}" srcOrd="1" destOrd="0" presId="urn:microsoft.com/office/officeart/2005/8/layout/chevron2"/>
    <dgm:cxn modelId="{E965DC88-FF0C-497B-952A-2046C6CE3D7D}" type="presParOf" srcId="{C4634876-265D-4C32-A71F-0D1151ADBB09}" destId="{859B7CBF-7F24-4AB5-B47D-237A3ED44A55}" srcOrd="2" destOrd="0" presId="urn:microsoft.com/office/officeart/2005/8/layout/chevron2"/>
    <dgm:cxn modelId="{5CACD099-26AD-4CA4-A333-0F96F0331442}" type="presParOf" srcId="{859B7CBF-7F24-4AB5-B47D-237A3ED44A55}" destId="{547A7992-9E76-43B8-8B2D-4BC0FFF28E1C}" srcOrd="0" destOrd="0" presId="urn:microsoft.com/office/officeart/2005/8/layout/chevron2"/>
    <dgm:cxn modelId="{62CFD080-7DF9-4D45-B183-CA726A03628B}" type="presParOf" srcId="{859B7CBF-7F24-4AB5-B47D-237A3ED44A55}" destId="{495AF10A-748F-4F2C-890E-120532274D84}" srcOrd="1" destOrd="0" presId="urn:microsoft.com/office/officeart/2005/8/layout/chevron2"/>
    <dgm:cxn modelId="{9CC76F56-E5D5-4B0D-B1A4-95F10FBCBCBE}" type="presParOf" srcId="{C4634876-265D-4C32-A71F-0D1151ADBB09}" destId="{E6E17695-AB00-4861-9F07-2E6580934FA3}" srcOrd="3" destOrd="0" presId="urn:microsoft.com/office/officeart/2005/8/layout/chevron2"/>
    <dgm:cxn modelId="{27CBB622-0630-44A1-AE72-DCABF4EE0ABF}" type="presParOf" srcId="{C4634876-265D-4C32-A71F-0D1151ADBB09}" destId="{3377AEED-EEBE-4BAD-BCCD-9C5F0994874A}" srcOrd="4" destOrd="0" presId="urn:microsoft.com/office/officeart/2005/8/layout/chevron2"/>
    <dgm:cxn modelId="{E0637F50-1CB8-43A2-86D7-D0CA77428BA9}" type="presParOf" srcId="{3377AEED-EEBE-4BAD-BCCD-9C5F0994874A}" destId="{D90DDCD5-124D-4FA5-B332-29D590105461}" srcOrd="0" destOrd="0" presId="urn:microsoft.com/office/officeart/2005/8/layout/chevron2"/>
    <dgm:cxn modelId="{4A90C0A6-F39B-4320-A819-18CB68A8A3EF}" type="presParOf" srcId="{3377AEED-EEBE-4BAD-BCCD-9C5F0994874A}" destId="{9ADCFCB5-2089-4365-A03D-001ED120E3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B7EBC-B85E-4C9B-AAE8-7131D70CB9D6}" type="doc">
      <dgm:prSet loTypeId="urn:microsoft.com/office/officeart/2009/layout/ReverseList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E6CBC2F-8FB1-4A3D-BF49-69951932FD96}">
      <dgm:prSet phldrT="[Tekst]" custT="1"/>
      <dgm:spPr>
        <a:solidFill>
          <a:srgbClr val="00B0F0"/>
        </a:solidFill>
      </dgm:spPr>
      <dgm:t>
        <a:bodyPr/>
        <a:lstStyle/>
        <a:p>
          <a:pPr algn="l"/>
          <a:r>
            <a:rPr lang="pl-PL" sz="2000" b="1" dirty="0" smtClean="0"/>
            <a:t>Część badawcza </a:t>
          </a:r>
          <a:r>
            <a:rPr lang="pl-PL" sz="2000" dirty="0" smtClean="0"/>
            <a:t>obejmująca identyfikację oraz analizę czynników determinujących aktywność społeczną mieszkańców obszarów wiejskich. </a:t>
          </a:r>
          <a:endParaRPr lang="pl-PL" sz="2000" dirty="0"/>
        </a:p>
      </dgm:t>
    </dgm:pt>
    <dgm:pt modelId="{D48A4473-09A3-40CB-B25E-6F1AC2A6F29E}" type="parTrans" cxnId="{F43356BF-C92A-4EB1-AD31-2FE80240AD5E}">
      <dgm:prSet/>
      <dgm:spPr/>
      <dgm:t>
        <a:bodyPr/>
        <a:lstStyle/>
        <a:p>
          <a:endParaRPr lang="pl-PL"/>
        </a:p>
      </dgm:t>
    </dgm:pt>
    <dgm:pt modelId="{ED972D7D-EB47-4061-83BC-264C07B24FB1}" type="sibTrans" cxnId="{F43356BF-C92A-4EB1-AD31-2FE80240AD5E}">
      <dgm:prSet/>
      <dgm:spPr/>
      <dgm:t>
        <a:bodyPr/>
        <a:lstStyle/>
        <a:p>
          <a:endParaRPr lang="pl-PL"/>
        </a:p>
      </dgm:t>
    </dgm:pt>
    <dgm:pt modelId="{6EDA52A7-C93F-43F1-BD4F-42AA17B18DD6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</a:rPr>
            <a:t>Działania upowszechniające </a:t>
          </a:r>
          <a:r>
            <a:rPr lang="pl-PL" sz="2000" dirty="0" smtClean="0">
              <a:solidFill>
                <a:schemeClr val="bg1"/>
              </a:solidFill>
            </a:rPr>
            <a:t>wyniki badań oraz wypracowane wnioski </a:t>
          </a:r>
          <a:br>
            <a:rPr lang="pl-PL" sz="2000" dirty="0" smtClean="0">
              <a:solidFill>
                <a:schemeClr val="bg1"/>
              </a:solidFill>
            </a:rPr>
          </a:br>
          <a:r>
            <a:rPr lang="pl-PL" sz="2000" dirty="0" smtClean="0">
              <a:solidFill>
                <a:schemeClr val="bg1"/>
              </a:solidFill>
            </a:rPr>
            <a:t>i rekomendacje, możliwe do zastosowania w praktyce przez LGD i mogące przyczyniać się do osiągania większej skuteczności wdrażania LSR. </a:t>
          </a:r>
        </a:p>
        <a:p>
          <a:r>
            <a:rPr lang="pl-PL" sz="1600" dirty="0" smtClean="0">
              <a:solidFill>
                <a:schemeClr val="bg1"/>
              </a:solidFill>
            </a:rPr>
            <a:t> </a:t>
          </a:r>
          <a:endParaRPr lang="pl-PL" sz="1600" dirty="0">
            <a:solidFill>
              <a:schemeClr val="bg1"/>
            </a:solidFill>
          </a:endParaRPr>
        </a:p>
      </dgm:t>
    </dgm:pt>
    <dgm:pt modelId="{36DD7D0B-551B-43E0-9C34-AC988DDE6DF5}" type="parTrans" cxnId="{B6A534D8-2661-474A-9D88-B3AFE073B56D}">
      <dgm:prSet/>
      <dgm:spPr/>
      <dgm:t>
        <a:bodyPr/>
        <a:lstStyle/>
        <a:p>
          <a:endParaRPr lang="pl-PL"/>
        </a:p>
      </dgm:t>
    </dgm:pt>
    <dgm:pt modelId="{712C46D3-C7A1-45DE-87A8-1528968F67D4}" type="sibTrans" cxnId="{B6A534D8-2661-474A-9D88-B3AFE073B56D}">
      <dgm:prSet/>
      <dgm:spPr/>
      <dgm:t>
        <a:bodyPr/>
        <a:lstStyle/>
        <a:p>
          <a:endParaRPr lang="pl-PL"/>
        </a:p>
      </dgm:t>
    </dgm:pt>
    <dgm:pt modelId="{474C957E-6BDB-4063-A5AB-528CB2C4FADD}" type="pres">
      <dgm:prSet presAssocID="{0E9B7EBC-B85E-4C9B-AAE8-7131D70CB9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D36BC53-EFE7-4623-AEEA-56368206ED8C}" type="pres">
      <dgm:prSet presAssocID="{0E9B7EBC-B85E-4C9B-AAE8-7131D70CB9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7BEF2C-0A86-49D2-9B51-04DF222742E7}" type="pres">
      <dgm:prSet presAssocID="{0E9B7EBC-B85E-4C9B-AAE8-7131D70CB9D6}" presName="LeftNode" presStyleLbl="bgImgPlace1" presStyleIdx="0" presStyleCnt="2" custScaleX="178037" custLinFactNeighborX="-45530" custLinFactNeighborY="2929">
        <dgm:presLayoutVars>
          <dgm:chMax val="2"/>
          <dgm:chPref val="2"/>
        </dgm:presLayoutVars>
      </dgm:prSet>
      <dgm:spPr/>
      <dgm:t>
        <a:bodyPr/>
        <a:lstStyle/>
        <a:p>
          <a:endParaRPr lang="pl-PL"/>
        </a:p>
      </dgm:t>
    </dgm:pt>
    <dgm:pt modelId="{9F45D28E-2D99-47DD-A279-C38D249C3408}" type="pres">
      <dgm:prSet presAssocID="{0E9B7EBC-B85E-4C9B-AAE8-7131D70CB9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051A00-0159-4E8F-AA59-846E352852F7}" type="pres">
      <dgm:prSet presAssocID="{0E9B7EBC-B85E-4C9B-AAE8-7131D70CB9D6}" presName="RightNode" presStyleLbl="bgImgPlace1" presStyleIdx="1" presStyleCnt="2" custScaleX="196229" custLinFactNeighborX="53420" custLinFactNeighborY="292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2E80EFB-98DB-4E43-9F0C-E7A5994E1871}" type="pres">
      <dgm:prSet presAssocID="{0E9B7EBC-B85E-4C9B-AAE8-7131D70CB9D6}" presName="TopArrow" presStyleLbl="node1" presStyleIdx="0" presStyleCnt="2"/>
      <dgm:spPr/>
      <dgm:t>
        <a:bodyPr/>
        <a:lstStyle/>
        <a:p>
          <a:endParaRPr lang="pl-PL"/>
        </a:p>
      </dgm:t>
    </dgm:pt>
    <dgm:pt modelId="{870EBE38-0F82-4B41-80C7-FD548AC350B5}" type="pres">
      <dgm:prSet presAssocID="{0E9B7EBC-B85E-4C9B-AAE8-7131D70CB9D6}" presName="BottomArrow" presStyleLbl="node1" presStyleIdx="1" presStyleCnt="2" custAng="0" custFlipVert="1" custFlipHor="1" custScaleX="19219" custScaleY="2534"/>
      <dgm:spPr/>
      <dgm:t>
        <a:bodyPr/>
        <a:lstStyle/>
        <a:p>
          <a:endParaRPr lang="pl-PL"/>
        </a:p>
      </dgm:t>
    </dgm:pt>
  </dgm:ptLst>
  <dgm:cxnLst>
    <dgm:cxn modelId="{F43356BF-C92A-4EB1-AD31-2FE80240AD5E}" srcId="{0E9B7EBC-B85E-4C9B-AAE8-7131D70CB9D6}" destId="{6E6CBC2F-8FB1-4A3D-BF49-69951932FD96}" srcOrd="0" destOrd="0" parTransId="{D48A4473-09A3-40CB-B25E-6F1AC2A6F29E}" sibTransId="{ED972D7D-EB47-4061-83BC-264C07B24FB1}"/>
    <dgm:cxn modelId="{4A6EB83A-AB21-4E78-BEC6-05D7DBAF5A3A}" type="presOf" srcId="{6E6CBC2F-8FB1-4A3D-BF49-69951932FD96}" destId="{DE7BEF2C-0A86-49D2-9B51-04DF222742E7}" srcOrd="1" destOrd="0" presId="urn:microsoft.com/office/officeart/2009/layout/ReverseList"/>
    <dgm:cxn modelId="{FA8D4B78-BC92-4BC2-8077-E126CE54B09E}" type="presOf" srcId="{6EDA52A7-C93F-43F1-BD4F-42AA17B18DD6}" destId="{9F45D28E-2D99-47DD-A279-C38D249C3408}" srcOrd="0" destOrd="0" presId="urn:microsoft.com/office/officeart/2009/layout/ReverseList"/>
    <dgm:cxn modelId="{2712A1DC-78FE-44B9-A1C9-810F56E65C88}" type="presOf" srcId="{6EDA52A7-C93F-43F1-BD4F-42AA17B18DD6}" destId="{79051A00-0159-4E8F-AA59-846E352852F7}" srcOrd="1" destOrd="0" presId="urn:microsoft.com/office/officeart/2009/layout/ReverseList"/>
    <dgm:cxn modelId="{B6A534D8-2661-474A-9D88-B3AFE073B56D}" srcId="{0E9B7EBC-B85E-4C9B-AAE8-7131D70CB9D6}" destId="{6EDA52A7-C93F-43F1-BD4F-42AA17B18DD6}" srcOrd="1" destOrd="0" parTransId="{36DD7D0B-551B-43E0-9C34-AC988DDE6DF5}" sibTransId="{712C46D3-C7A1-45DE-87A8-1528968F67D4}"/>
    <dgm:cxn modelId="{4C36AB79-2590-401B-B066-BD3AC8FD2C57}" type="presOf" srcId="{6E6CBC2F-8FB1-4A3D-BF49-69951932FD96}" destId="{2D36BC53-EFE7-4623-AEEA-56368206ED8C}" srcOrd="0" destOrd="0" presId="urn:microsoft.com/office/officeart/2009/layout/ReverseList"/>
    <dgm:cxn modelId="{9C76965E-B58C-4668-B423-8D257721F2CC}" type="presOf" srcId="{0E9B7EBC-B85E-4C9B-AAE8-7131D70CB9D6}" destId="{474C957E-6BDB-4063-A5AB-528CB2C4FADD}" srcOrd="0" destOrd="0" presId="urn:microsoft.com/office/officeart/2009/layout/ReverseList"/>
    <dgm:cxn modelId="{F383BA25-D049-4ACF-A3F7-F6B5D9348F5F}" type="presParOf" srcId="{474C957E-6BDB-4063-A5AB-528CB2C4FADD}" destId="{2D36BC53-EFE7-4623-AEEA-56368206ED8C}" srcOrd="0" destOrd="0" presId="urn:microsoft.com/office/officeart/2009/layout/ReverseList"/>
    <dgm:cxn modelId="{D0BBF693-56F1-48F8-9857-DC2F4DAC6BE9}" type="presParOf" srcId="{474C957E-6BDB-4063-A5AB-528CB2C4FADD}" destId="{DE7BEF2C-0A86-49D2-9B51-04DF222742E7}" srcOrd="1" destOrd="0" presId="urn:microsoft.com/office/officeart/2009/layout/ReverseList"/>
    <dgm:cxn modelId="{3320A363-4E8A-49E7-B639-368E5ECD8675}" type="presParOf" srcId="{474C957E-6BDB-4063-A5AB-528CB2C4FADD}" destId="{9F45D28E-2D99-47DD-A279-C38D249C3408}" srcOrd="2" destOrd="0" presId="urn:microsoft.com/office/officeart/2009/layout/ReverseList"/>
    <dgm:cxn modelId="{8771B097-66E8-4426-A4E9-268C49E694AF}" type="presParOf" srcId="{474C957E-6BDB-4063-A5AB-528CB2C4FADD}" destId="{79051A00-0159-4E8F-AA59-846E352852F7}" srcOrd="3" destOrd="0" presId="urn:microsoft.com/office/officeart/2009/layout/ReverseList"/>
    <dgm:cxn modelId="{81B0991C-872B-4BBC-A219-103D43A29B8C}" type="presParOf" srcId="{474C957E-6BDB-4063-A5AB-528CB2C4FADD}" destId="{22E80EFB-98DB-4E43-9F0C-E7A5994E1871}" srcOrd="4" destOrd="0" presId="urn:microsoft.com/office/officeart/2009/layout/ReverseList"/>
    <dgm:cxn modelId="{F99391DA-1224-4BB1-A330-590A6D80FCB3}" type="presParOf" srcId="{474C957E-6BDB-4063-A5AB-528CB2C4FADD}" destId="{870EBE38-0F82-4B41-80C7-FD548AC350B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535608-8390-419C-8D21-375DA274A160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A8E88F-E268-4181-906F-76DAE2E594CD}">
      <dgm:prSet phldrT="[Tekst]" custT="1"/>
      <dgm:spPr>
        <a:xfrm rot="17700000">
          <a:off x="335126" y="541743"/>
          <a:ext cx="1172779" cy="565189"/>
        </a:xfrm>
      </dgm:spPr>
      <dgm:t>
        <a:bodyPr/>
        <a:lstStyle/>
        <a:p>
          <a:r>
            <a:rPr lang="pl-PL" sz="1800" b="1" smtClean="0">
              <a:latin typeface="Calibri" panose="020F0502020204030204"/>
              <a:ea typeface="+mn-ea"/>
              <a:cs typeface="+mn-cs"/>
            </a:rPr>
            <a:t>Analiza danych zastanych</a:t>
          </a:r>
          <a:endParaRPr lang="pl-PL" sz="1800" b="1">
            <a:latin typeface="Calibri" panose="020F0502020204030204"/>
            <a:ea typeface="+mn-ea"/>
            <a:cs typeface="+mn-cs"/>
          </a:endParaRPr>
        </a:p>
      </dgm:t>
    </dgm:pt>
    <dgm:pt modelId="{F141BB6A-03F7-4C15-8A01-00372A45A922}" type="parTrans" cxnId="{A7C3F6C1-6C3F-4DB0-95DD-1CB6F23E2F8E}">
      <dgm:prSet/>
      <dgm:spPr/>
      <dgm:t>
        <a:bodyPr/>
        <a:lstStyle/>
        <a:p>
          <a:endParaRPr lang="pl-PL" sz="1800" b="1"/>
        </a:p>
      </dgm:t>
    </dgm:pt>
    <dgm:pt modelId="{4C7596CC-0FD4-4D08-AB50-1A6549D3D1B6}" type="sibTrans" cxnId="{A7C3F6C1-6C3F-4DB0-95DD-1CB6F23E2F8E}">
      <dgm:prSet/>
      <dgm:spPr/>
      <dgm:t>
        <a:bodyPr/>
        <a:lstStyle/>
        <a:p>
          <a:endParaRPr lang="pl-PL" sz="1800" b="1"/>
        </a:p>
      </dgm:t>
    </dgm:pt>
    <dgm:pt modelId="{F757D8F5-CF89-4B07-A425-F834E890977A}">
      <dgm:prSet phldrT="[Tekst]" custT="1"/>
      <dgm:spPr>
        <a:xfrm rot="17700000">
          <a:off x="1349686" y="541743"/>
          <a:ext cx="1172779" cy="565189"/>
        </a:xfrm>
      </dgm:spPr>
      <dgm:t>
        <a:bodyPr/>
        <a:lstStyle/>
        <a:p>
          <a:r>
            <a:rPr lang="pl-PL" sz="1800" b="1" smtClean="0">
              <a:latin typeface="Calibri" panose="020F0502020204030204"/>
              <a:ea typeface="+mn-ea"/>
              <a:cs typeface="+mn-cs"/>
            </a:rPr>
            <a:t>Ankiety CAWI</a:t>
          </a:r>
          <a:endParaRPr lang="pl-PL" sz="1800" b="1">
            <a:latin typeface="Calibri" panose="020F0502020204030204"/>
            <a:ea typeface="+mn-ea"/>
            <a:cs typeface="+mn-cs"/>
          </a:endParaRPr>
        </a:p>
      </dgm:t>
    </dgm:pt>
    <dgm:pt modelId="{499838F5-CADA-4DED-98F3-898CD483E9F7}" type="parTrans" cxnId="{44838611-D381-4D4B-A490-47D0EE82A569}">
      <dgm:prSet/>
      <dgm:spPr/>
      <dgm:t>
        <a:bodyPr/>
        <a:lstStyle/>
        <a:p>
          <a:endParaRPr lang="pl-PL" sz="1800" b="1"/>
        </a:p>
      </dgm:t>
    </dgm:pt>
    <dgm:pt modelId="{9C20328A-AE48-4138-BED3-0EA057B80B3C}" type="sibTrans" cxnId="{44838611-D381-4D4B-A490-47D0EE82A569}">
      <dgm:prSet/>
      <dgm:spPr/>
      <dgm:t>
        <a:bodyPr/>
        <a:lstStyle/>
        <a:p>
          <a:endParaRPr lang="pl-PL" sz="1800" b="1"/>
        </a:p>
      </dgm:t>
    </dgm:pt>
    <dgm:pt modelId="{111F57A7-8078-4475-828C-681D7065AE20}">
      <dgm:prSet phldrT="[Tekst]" custT="1"/>
      <dgm:spPr>
        <a:xfrm rot="17700000">
          <a:off x="2364246" y="541743"/>
          <a:ext cx="1172779" cy="565189"/>
        </a:xfrm>
      </dgm:spPr>
      <dgm:t>
        <a:bodyPr/>
        <a:lstStyle/>
        <a:p>
          <a:r>
            <a:rPr lang="pl-PL" sz="1800" b="1" smtClean="0">
              <a:latin typeface="Calibri" panose="020F0502020204030204"/>
              <a:ea typeface="+mn-ea"/>
              <a:cs typeface="+mn-cs"/>
            </a:rPr>
            <a:t>Ankiety audytoryjne</a:t>
          </a:r>
          <a:endParaRPr lang="pl-PL" sz="1800" b="1">
            <a:latin typeface="Calibri" panose="020F0502020204030204"/>
            <a:ea typeface="+mn-ea"/>
            <a:cs typeface="+mn-cs"/>
          </a:endParaRPr>
        </a:p>
      </dgm:t>
    </dgm:pt>
    <dgm:pt modelId="{42C09D64-6AD6-470A-ABA0-22E9F2F1F2B9}" type="parTrans" cxnId="{2412AF11-DB8F-43A6-BDE9-339C16DACC38}">
      <dgm:prSet/>
      <dgm:spPr/>
      <dgm:t>
        <a:bodyPr/>
        <a:lstStyle/>
        <a:p>
          <a:endParaRPr lang="pl-PL" sz="1800" b="1"/>
        </a:p>
      </dgm:t>
    </dgm:pt>
    <dgm:pt modelId="{CB3B8DD1-8B27-452A-8335-D920AB9E3297}" type="sibTrans" cxnId="{2412AF11-DB8F-43A6-BDE9-339C16DACC38}">
      <dgm:prSet/>
      <dgm:spPr/>
      <dgm:t>
        <a:bodyPr/>
        <a:lstStyle/>
        <a:p>
          <a:endParaRPr lang="pl-PL" sz="1800" b="1"/>
        </a:p>
      </dgm:t>
    </dgm:pt>
    <dgm:pt modelId="{C48238DE-BAAA-4D79-8C18-08F5C4D60C3D}">
      <dgm:prSet phldrT="[Tekst]" custT="1"/>
      <dgm:spPr>
        <a:xfrm rot="17700000">
          <a:off x="3378806" y="541743"/>
          <a:ext cx="1172779" cy="565189"/>
        </a:xfrm>
      </dgm:spPr>
      <dgm:t>
        <a:bodyPr/>
        <a:lstStyle/>
        <a:p>
          <a:r>
            <a:rPr lang="pl-PL" sz="1800" b="1" smtClean="0">
              <a:latin typeface="Calibri" panose="020F0502020204030204"/>
              <a:ea typeface="+mn-ea"/>
              <a:cs typeface="+mn-cs"/>
            </a:rPr>
            <a:t>Indywidualne wywiady pogłębione</a:t>
          </a:r>
          <a:endParaRPr lang="pl-PL" sz="1800" b="1">
            <a:latin typeface="Calibri" panose="020F0502020204030204"/>
            <a:ea typeface="+mn-ea"/>
            <a:cs typeface="+mn-cs"/>
          </a:endParaRPr>
        </a:p>
      </dgm:t>
    </dgm:pt>
    <dgm:pt modelId="{A0EEC542-C8A7-4C6C-AC45-7C5CCBB6E179}" type="parTrans" cxnId="{9D1C074F-164E-4671-921F-B2519E465154}">
      <dgm:prSet/>
      <dgm:spPr/>
      <dgm:t>
        <a:bodyPr/>
        <a:lstStyle/>
        <a:p>
          <a:endParaRPr lang="pl-PL" sz="1800" b="1"/>
        </a:p>
      </dgm:t>
    </dgm:pt>
    <dgm:pt modelId="{13E3B2A2-6388-45A3-8A85-BCF821614735}" type="sibTrans" cxnId="{9D1C074F-164E-4671-921F-B2519E465154}">
      <dgm:prSet/>
      <dgm:spPr/>
      <dgm:t>
        <a:bodyPr/>
        <a:lstStyle/>
        <a:p>
          <a:endParaRPr lang="pl-PL" sz="1800" b="1"/>
        </a:p>
      </dgm:t>
    </dgm:pt>
    <dgm:pt modelId="{04636706-C76C-4004-A13C-F075015AD196}">
      <dgm:prSet phldrT="[Tekst]" custT="1"/>
      <dgm:spPr>
        <a:xfrm rot="17700000">
          <a:off x="4393366" y="541743"/>
          <a:ext cx="1172779" cy="565189"/>
        </a:xfrm>
      </dgm:spPr>
      <dgm:t>
        <a:bodyPr/>
        <a:lstStyle/>
        <a:p>
          <a:r>
            <a:rPr lang="pl-PL" sz="1800" b="1" smtClean="0">
              <a:latin typeface="Calibri" panose="020F0502020204030204"/>
              <a:ea typeface="+mn-ea"/>
              <a:cs typeface="+mn-cs"/>
            </a:rPr>
            <a:t>Badnia fokusowe</a:t>
          </a:r>
          <a:endParaRPr lang="pl-PL" sz="1800" b="1">
            <a:latin typeface="Calibri" panose="020F0502020204030204"/>
            <a:ea typeface="+mn-ea"/>
            <a:cs typeface="+mn-cs"/>
          </a:endParaRPr>
        </a:p>
      </dgm:t>
    </dgm:pt>
    <dgm:pt modelId="{39EFDC59-0F22-426C-B3CE-E1BAD3226089}" type="parTrans" cxnId="{1004780C-8A5D-4991-875F-7536D5793AF0}">
      <dgm:prSet/>
      <dgm:spPr/>
      <dgm:t>
        <a:bodyPr/>
        <a:lstStyle/>
        <a:p>
          <a:endParaRPr lang="pl-PL" sz="1800" b="1"/>
        </a:p>
      </dgm:t>
    </dgm:pt>
    <dgm:pt modelId="{5A380962-70B1-4E89-8C17-AE210E476A1C}" type="sibTrans" cxnId="{1004780C-8A5D-4991-875F-7536D5793AF0}">
      <dgm:prSet/>
      <dgm:spPr/>
      <dgm:t>
        <a:bodyPr/>
        <a:lstStyle/>
        <a:p>
          <a:endParaRPr lang="pl-PL" sz="1800" b="1"/>
        </a:p>
      </dgm:t>
    </dgm:pt>
    <dgm:pt modelId="{AAC8424C-3AFF-4EBF-A4DF-1FB7D5AEE55A}" type="pres">
      <dgm:prSet presAssocID="{28535608-8390-419C-8D21-375DA274A1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62F6BEA-7E3A-49DC-A4D1-329053986D7A}" type="pres">
      <dgm:prSet presAssocID="{E9A8E88F-E268-4181-906F-76DAE2E594CD}" presName="composite" presStyleCnt="0"/>
      <dgm:spPr/>
      <dgm:t>
        <a:bodyPr/>
        <a:lstStyle/>
        <a:p>
          <a:endParaRPr lang="pl-PL"/>
        </a:p>
      </dgm:t>
    </dgm:pt>
    <dgm:pt modelId="{F9DFC22D-B10D-4519-941D-C6003B9CEDF2}" type="pres">
      <dgm:prSet presAssocID="{E9A8E88F-E268-4181-906F-76DAE2E594CD}" presName="LShape" presStyleLbl="alignNode1" presStyleIdx="0" presStyleCnt="9"/>
      <dgm:spPr/>
      <dgm:t>
        <a:bodyPr/>
        <a:lstStyle/>
        <a:p>
          <a:endParaRPr lang="pl-PL"/>
        </a:p>
      </dgm:t>
    </dgm:pt>
    <dgm:pt modelId="{A4113C70-4BE5-4925-8180-BEBB1C6ABE82}" type="pres">
      <dgm:prSet presAssocID="{E9A8E88F-E268-4181-906F-76DAE2E594CD}" presName="ParentText" presStyleLbl="revTx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426D227-F86A-4BDE-AE27-06B30ED1D6C2}" type="pres">
      <dgm:prSet presAssocID="{E9A8E88F-E268-4181-906F-76DAE2E594CD}" presName="Triangle" presStyleLbl="alignNode1" presStyleIdx="1" presStyleCnt="9"/>
      <dgm:spPr/>
      <dgm:t>
        <a:bodyPr/>
        <a:lstStyle/>
        <a:p>
          <a:endParaRPr lang="pl-PL"/>
        </a:p>
      </dgm:t>
    </dgm:pt>
    <dgm:pt modelId="{EEB0EC53-AE58-41A8-8A5C-F3F3558A874E}" type="pres">
      <dgm:prSet presAssocID="{4C7596CC-0FD4-4D08-AB50-1A6549D3D1B6}" presName="sibTrans" presStyleCnt="0"/>
      <dgm:spPr/>
      <dgm:t>
        <a:bodyPr/>
        <a:lstStyle/>
        <a:p>
          <a:endParaRPr lang="pl-PL"/>
        </a:p>
      </dgm:t>
    </dgm:pt>
    <dgm:pt modelId="{89F3F0C3-32AF-4D30-B70A-C97C03547B05}" type="pres">
      <dgm:prSet presAssocID="{4C7596CC-0FD4-4D08-AB50-1A6549D3D1B6}" presName="space" presStyleCnt="0"/>
      <dgm:spPr/>
      <dgm:t>
        <a:bodyPr/>
        <a:lstStyle/>
        <a:p>
          <a:endParaRPr lang="pl-PL"/>
        </a:p>
      </dgm:t>
    </dgm:pt>
    <dgm:pt modelId="{E134545E-946B-418C-B6EA-E8B5D188B6CA}" type="pres">
      <dgm:prSet presAssocID="{F757D8F5-CF89-4B07-A425-F834E890977A}" presName="composite" presStyleCnt="0"/>
      <dgm:spPr/>
      <dgm:t>
        <a:bodyPr/>
        <a:lstStyle/>
        <a:p>
          <a:endParaRPr lang="pl-PL"/>
        </a:p>
      </dgm:t>
    </dgm:pt>
    <dgm:pt modelId="{29C5502C-36F4-4051-8943-2B90DE578864}" type="pres">
      <dgm:prSet presAssocID="{F757D8F5-CF89-4B07-A425-F834E890977A}" presName="LShape" presStyleLbl="alignNode1" presStyleIdx="2" presStyleCnt="9"/>
      <dgm:spPr/>
      <dgm:t>
        <a:bodyPr/>
        <a:lstStyle/>
        <a:p>
          <a:endParaRPr lang="pl-PL"/>
        </a:p>
      </dgm:t>
    </dgm:pt>
    <dgm:pt modelId="{695D695E-3A3E-47F6-9036-75012E681005}" type="pres">
      <dgm:prSet presAssocID="{F757D8F5-CF89-4B07-A425-F834E890977A}" presName="ParentText" presStyleLbl="revTx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9369D07-0EEB-40F0-9CD5-F07EFC4A73BA}" type="pres">
      <dgm:prSet presAssocID="{F757D8F5-CF89-4B07-A425-F834E890977A}" presName="Triangle" presStyleLbl="alignNode1" presStyleIdx="3" presStyleCnt="9"/>
      <dgm:spPr/>
      <dgm:t>
        <a:bodyPr/>
        <a:lstStyle/>
        <a:p>
          <a:endParaRPr lang="pl-PL"/>
        </a:p>
      </dgm:t>
    </dgm:pt>
    <dgm:pt modelId="{74244FC4-ADAC-4415-AAC5-B67835792A65}" type="pres">
      <dgm:prSet presAssocID="{9C20328A-AE48-4138-BED3-0EA057B80B3C}" presName="sibTrans" presStyleCnt="0"/>
      <dgm:spPr/>
      <dgm:t>
        <a:bodyPr/>
        <a:lstStyle/>
        <a:p>
          <a:endParaRPr lang="pl-PL"/>
        </a:p>
      </dgm:t>
    </dgm:pt>
    <dgm:pt modelId="{57B87DD6-21D8-4291-B1C2-024540A8DA43}" type="pres">
      <dgm:prSet presAssocID="{9C20328A-AE48-4138-BED3-0EA057B80B3C}" presName="space" presStyleCnt="0"/>
      <dgm:spPr/>
      <dgm:t>
        <a:bodyPr/>
        <a:lstStyle/>
        <a:p>
          <a:endParaRPr lang="pl-PL"/>
        </a:p>
      </dgm:t>
    </dgm:pt>
    <dgm:pt modelId="{DF5DF3EE-D0DC-49F5-B375-C1786E5CFB52}" type="pres">
      <dgm:prSet presAssocID="{111F57A7-8078-4475-828C-681D7065AE20}" presName="composite" presStyleCnt="0"/>
      <dgm:spPr/>
      <dgm:t>
        <a:bodyPr/>
        <a:lstStyle/>
        <a:p>
          <a:endParaRPr lang="pl-PL"/>
        </a:p>
      </dgm:t>
    </dgm:pt>
    <dgm:pt modelId="{3E2671A0-BC53-47E9-9D0A-E5F75CC16BA1}" type="pres">
      <dgm:prSet presAssocID="{111F57A7-8078-4475-828C-681D7065AE20}" presName="LShape" presStyleLbl="alignNode1" presStyleIdx="4" presStyleCnt="9"/>
      <dgm:spPr/>
      <dgm:t>
        <a:bodyPr/>
        <a:lstStyle/>
        <a:p>
          <a:endParaRPr lang="pl-PL"/>
        </a:p>
      </dgm:t>
    </dgm:pt>
    <dgm:pt modelId="{8C16A1FD-F376-42E4-BF18-53F489CA089A}" type="pres">
      <dgm:prSet presAssocID="{111F57A7-8078-4475-828C-681D7065AE20}" presName="ParentText" presStyleLbl="revTx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875C421-F17A-4073-8398-45A8CE00DC3A}" type="pres">
      <dgm:prSet presAssocID="{111F57A7-8078-4475-828C-681D7065AE20}" presName="Triangle" presStyleLbl="alignNode1" presStyleIdx="5" presStyleCnt="9"/>
      <dgm:spPr/>
      <dgm:t>
        <a:bodyPr/>
        <a:lstStyle/>
        <a:p>
          <a:endParaRPr lang="pl-PL"/>
        </a:p>
      </dgm:t>
    </dgm:pt>
    <dgm:pt modelId="{42D4A0E6-8CA6-4BDC-86E4-02AC20B5D8A9}" type="pres">
      <dgm:prSet presAssocID="{CB3B8DD1-8B27-452A-8335-D920AB9E3297}" presName="sibTrans" presStyleCnt="0"/>
      <dgm:spPr/>
      <dgm:t>
        <a:bodyPr/>
        <a:lstStyle/>
        <a:p>
          <a:endParaRPr lang="pl-PL"/>
        </a:p>
      </dgm:t>
    </dgm:pt>
    <dgm:pt modelId="{07CC84AE-EEA3-46CD-A5F3-659358576143}" type="pres">
      <dgm:prSet presAssocID="{CB3B8DD1-8B27-452A-8335-D920AB9E3297}" presName="space" presStyleCnt="0"/>
      <dgm:spPr/>
      <dgm:t>
        <a:bodyPr/>
        <a:lstStyle/>
        <a:p>
          <a:endParaRPr lang="pl-PL"/>
        </a:p>
      </dgm:t>
    </dgm:pt>
    <dgm:pt modelId="{6C7B383A-E247-41E8-BE0F-AD46D738F650}" type="pres">
      <dgm:prSet presAssocID="{C48238DE-BAAA-4D79-8C18-08F5C4D60C3D}" presName="composite" presStyleCnt="0"/>
      <dgm:spPr/>
      <dgm:t>
        <a:bodyPr/>
        <a:lstStyle/>
        <a:p>
          <a:endParaRPr lang="pl-PL"/>
        </a:p>
      </dgm:t>
    </dgm:pt>
    <dgm:pt modelId="{F824945D-9874-4E6C-8AE5-D02562204AB0}" type="pres">
      <dgm:prSet presAssocID="{C48238DE-BAAA-4D79-8C18-08F5C4D60C3D}" presName="LShape" presStyleLbl="alignNode1" presStyleIdx="6" presStyleCnt="9"/>
      <dgm:spPr/>
      <dgm:t>
        <a:bodyPr/>
        <a:lstStyle/>
        <a:p>
          <a:endParaRPr lang="pl-PL"/>
        </a:p>
      </dgm:t>
    </dgm:pt>
    <dgm:pt modelId="{8594D3C2-D905-404C-B441-1FF0B3151950}" type="pres">
      <dgm:prSet presAssocID="{C48238DE-BAAA-4D79-8C18-08F5C4D60C3D}" presName="ParentText" presStyleLbl="revTx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13F733F-B48E-4A47-8F91-75037A3F503D}" type="pres">
      <dgm:prSet presAssocID="{C48238DE-BAAA-4D79-8C18-08F5C4D60C3D}" presName="Triangle" presStyleLbl="alignNode1" presStyleIdx="7" presStyleCnt="9"/>
      <dgm:spPr/>
      <dgm:t>
        <a:bodyPr/>
        <a:lstStyle/>
        <a:p>
          <a:endParaRPr lang="pl-PL"/>
        </a:p>
      </dgm:t>
    </dgm:pt>
    <dgm:pt modelId="{C0083DA7-E531-4C9C-8833-14CE0DA6ACD9}" type="pres">
      <dgm:prSet presAssocID="{13E3B2A2-6388-45A3-8A85-BCF821614735}" presName="sibTrans" presStyleCnt="0"/>
      <dgm:spPr/>
      <dgm:t>
        <a:bodyPr/>
        <a:lstStyle/>
        <a:p>
          <a:endParaRPr lang="pl-PL"/>
        </a:p>
      </dgm:t>
    </dgm:pt>
    <dgm:pt modelId="{0A248F84-F644-4B01-874C-04B5CE988F88}" type="pres">
      <dgm:prSet presAssocID="{13E3B2A2-6388-45A3-8A85-BCF821614735}" presName="space" presStyleCnt="0"/>
      <dgm:spPr/>
      <dgm:t>
        <a:bodyPr/>
        <a:lstStyle/>
        <a:p>
          <a:endParaRPr lang="pl-PL"/>
        </a:p>
      </dgm:t>
    </dgm:pt>
    <dgm:pt modelId="{AADB8804-4B58-48FA-9294-B5DC50D235E9}" type="pres">
      <dgm:prSet presAssocID="{04636706-C76C-4004-A13C-F075015AD196}" presName="composite" presStyleCnt="0"/>
      <dgm:spPr/>
      <dgm:t>
        <a:bodyPr/>
        <a:lstStyle/>
        <a:p>
          <a:endParaRPr lang="pl-PL"/>
        </a:p>
      </dgm:t>
    </dgm:pt>
    <dgm:pt modelId="{53183BF0-CBA6-4C32-959B-7DD2895C6AAB}" type="pres">
      <dgm:prSet presAssocID="{04636706-C76C-4004-A13C-F075015AD196}" presName="LShape" presStyleLbl="alignNode1" presStyleIdx="8" presStyleCnt="9"/>
      <dgm:spPr/>
      <dgm:t>
        <a:bodyPr/>
        <a:lstStyle/>
        <a:p>
          <a:endParaRPr lang="pl-PL"/>
        </a:p>
      </dgm:t>
    </dgm:pt>
    <dgm:pt modelId="{F9B28F9F-4A2B-48FE-B933-3AC4FA1A5CC8}" type="pres">
      <dgm:prSet presAssocID="{04636706-C76C-4004-A13C-F075015AD196}" presName="ParentText" presStyleLbl="revTx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1004780C-8A5D-4991-875F-7536D5793AF0}" srcId="{28535608-8390-419C-8D21-375DA274A160}" destId="{04636706-C76C-4004-A13C-F075015AD196}" srcOrd="4" destOrd="0" parTransId="{39EFDC59-0F22-426C-B3CE-E1BAD3226089}" sibTransId="{5A380962-70B1-4E89-8C17-AE210E476A1C}"/>
    <dgm:cxn modelId="{AC87D595-1DCB-43EC-A26E-315B46A47BDD}" type="presOf" srcId="{04636706-C76C-4004-A13C-F075015AD196}" destId="{F9B28F9F-4A2B-48FE-B933-3AC4FA1A5CC8}" srcOrd="0" destOrd="0" presId="urn:microsoft.com/office/officeart/2009/3/layout/StepUpProcess"/>
    <dgm:cxn modelId="{A7C3F6C1-6C3F-4DB0-95DD-1CB6F23E2F8E}" srcId="{28535608-8390-419C-8D21-375DA274A160}" destId="{E9A8E88F-E268-4181-906F-76DAE2E594CD}" srcOrd="0" destOrd="0" parTransId="{F141BB6A-03F7-4C15-8A01-00372A45A922}" sibTransId="{4C7596CC-0FD4-4D08-AB50-1A6549D3D1B6}"/>
    <dgm:cxn modelId="{2412AF11-DB8F-43A6-BDE9-339C16DACC38}" srcId="{28535608-8390-419C-8D21-375DA274A160}" destId="{111F57A7-8078-4475-828C-681D7065AE20}" srcOrd="2" destOrd="0" parTransId="{42C09D64-6AD6-470A-ABA0-22E9F2F1F2B9}" sibTransId="{CB3B8DD1-8B27-452A-8335-D920AB9E3297}"/>
    <dgm:cxn modelId="{81C25FD1-326A-4FAD-A5FE-25BA17C2D155}" type="presOf" srcId="{111F57A7-8078-4475-828C-681D7065AE20}" destId="{8C16A1FD-F376-42E4-BF18-53F489CA089A}" srcOrd="0" destOrd="0" presId="urn:microsoft.com/office/officeart/2009/3/layout/StepUpProcess"/>
    <dgm:cxn modelId="{6571865B-8C84-4F04-A339-0D8823A8CD9D}" type="presOf" srcId="{28535608-8390-419C-8D21-375DA274A160}" destId="{AAC8424C-3AFF-4EBF-A4DF-1FB7D5AEE55A}" srcOrd="0" destOrd="0" presId="urn:microsoft.com/office/officeart/2009/3/layout/StepUpProcess"/>
    <dgm:cxn modelId="{44838611-D381-4D4B-A490-47D0EE82A569}" srcId="{28535608-8390-419C-8D21-375DA274A160}" destId="{F757D8F5-CF89-4B07-A425-F834E890977A}" srcOrd="1" destOrd="0" parTransId="{499838F5-CADA-4DED-98F3-898CD483E9F7}" sibTransId="{9C20328A-AE48-4138-BED3-0EA057B80B3C}"/>
    <dgm:cxn modelId="{046E958A-F185-42FA-ACE8-31992DBDF326}" type="presOf" srcId="{E9A8E88F-E268-4181-906F-76DAE2E594CD}" destId="{A4113C70-4BE5-4925-8180-BEBB1C6ABE82}" srcOrd="0" destOrd="0" presId="urn:microsoft.com/office/officeart/2009/3/layout/StepUpProcess"/>
    <dgm:cxn modelId="{9D1C074F-164E-4671-921F-B2519E465154}" srcId="{28535608-8390-419C-8D21-375DA274A160}" destId="{C48238DE-BAAA-4D79-8C18-08F5C4D60C3D}" srcOrd="3" destOrd="0" parTransId="{A0EEC542-C8A7-4C6C-AC45-7C5CCBB6E179}" sibTransId="{13E3B2A2-6388-45A3-8A85-BCF821614735}"/>
    <dgm:cxn modelId="{6323F94A-F5FD-4ABB-A140-B3B5567258E0}" type="presOf" srcId="{C48238DE-BAAA-4D79-8C18-08F5C4D60C3D}" destId="{8594D3C2-D905-404C-B441-1FF0B3151950}" srcOrd="0" destOrd="0" presId="urn:microsoft.com/office/officeart/2009/3/layout/StepUpProcess"/>
    <dgm:cxn modelId="{C8F87518-F22A-445A-B0D7-4A9435F061E9}" type="presOf" srcId="{F757D8F5-CF89-4B07-A425-F834E890977A}" destId="{695D695E-3A3E-47F6-9036-75012E681005}" srcOrd="0" destOrd="0" presId="urn:microsoft.com/office/officeart/2009/3/layout/StepUpProcess"/>
    <dgm:cxn modelId="{BB8DBBDA-6F03-4BA9-A349-A26F69B9069E}" type="presParOf" srcId="{AAC8424C-3AFF-4EBF-A4DF-1FB7D5AEE55A}" destId="{662F6BEA-7E3A-49DC-A4D1-329053986D7A}" srcOrd="0" destOrd="0" presId="urn:microsoft.com/office/officeart/2009/3/layout/StepUpProcess"/>
    <dgm:cxn modelId="{84CD5492-F810-4A87-8FE0-A2AE5FA7C40C}" type="presParOf" srcId="{662F6BEA-7E3A-49DC-A4D1-329053986D7A}" destId="{F9DFC22D-B10D-4519-941D-C6003B9CEDF2}" srcOrd="0" destOrd="0" presId="urn:microsoft.com/office/officeart/2009/3/layout/StepUpProcess"/>
    <dgm:cxn modelId="{B896BA1B-C037-4AF9-818D-189EB12AF877}" type="presParOf" srcId="{662F6BEA-7E3A-49DC-A4D1-329053986D7A}" destId="{A4113C70-4BE5-4925-8180-BEBB1C6ABE82}" srcOrd="1" destOrd="0" presId="urn:microsoft.com/office/officeart/2009/3/layout/StepUpProcess"/>
    <dgm:cxn modelId="{41245DF1-171B-4BC7-AD1A-CF2CB7693D80}" type="presParOf" srcId="{662F6BEA-7E3A-49DC-A4D1-329053986D7A}" destId="{4426D227-F86A-4BDE-AE27-06B30ED1D6C2}" srcOrd="2" destOrd="0" presId="urn:microsoft.com/office/officeart/2009/3/layout/StepUpProcess"/>
    <dgm:cxn modelId="{7ED74D2E-5C54-43DB-A26D-902E4F39C64B}" type="presParOf" srcId="{AAC8424C-3AFF-4EBF-A4DF-1FB7D5AEE55A}" destId="{EEB0EC53-AE58-41A8-8A5C-F3F3558A874E}" srcOrd="1" destOrd="0" presId="urn:microsoft.com/office/officeart/2009/3/layout/StepUpProcess"/>
    <dgm:cxn modelId="{00F1429E-E415-4590-910B-0C4509A6AD75}" type="presParOf" srcId="{EEB0EC53-AE58-41A8-8A5C-F3F3558A874E}" destId="{89F3F0C3-32AF-4D30-B70A-C97C03547B05}" srcOrd="0" destOrd="0" presId="urn:microsoft.com/office/officeart/2009/3/layout/StepUpProcess"/>
    <dgm:cxn modelId="{C9C471B4-9499-48A9-BD92-89E1A433DE24}" type="presParOf" srcId="{AAC8424C-3AFF-4EBF-A4DF-1FB7D5AEE55A}" destId="{E134545E-946B-418C-B6EA-E8B5D188B6CA}" srcOrd="2" destOrd="0" presId="urn:microsoft.com/office/officeart/2009/3/layout/StepUpProcess"/>
    <dgm:cxn modelId="{697B672F-8AE5-44BD-B804-8C94CE47CD8A}" type="presParOf" srcId="{E134545E-946B-418C-B6EA-E8B5D188B6CA}" destId="{29C5502C-36F4-4051-8943-2B90DE578864}" srcOrd="0" destOrd="0" presId="urn:microsoft.com/office/officeart/2009/3/layout/StepUpProcess"/>
    <dgm:cxn modelId="{EDEA8F41-8C00-48DE-BB53-3C93ADF4B1C6}" type="presParOf" srcId="{E134545E-946B-418C-B6EA-E8B5D188B6CA}" destId="{695D695E-3A3E-47F6-9036-75012E681005}" srcOrd="1" destOrd="0" presId="urn:microsoft.com/office/officeart/2009/3/layout/StepUpProcess"/>
    <dgm:cxn modelId="{AE838D92-A50A-4812-B360-42637F9AEC32}" type="presParOf" srcId="{E134545E-946B-418C-B6EA-E8B5D188B6CA}" destId="{59369D07-0EEB-40F0-9CD5-F07EFC4A73BA}" srcOrd="2" destOrd="0" presId="urn:microsoft.com/office/officeart/2009/3/layout/StepUpProcess"/>
    <dgm:cxn modelId="{FD34EDFD-F89B-45DA-9177-5F2CF67E8F6C}" type="presParOf" srcId="{AAC8424C-3AFF-4EBF-A4DF-1FB7D5AEE55A}" destId="{74244FC4-ADAC-4415-AAC5-B67835792A65}" srcOrd="3" destOrd="0" presId="urn:microsoft.com/office/officeart/2009/3/layout/StepUpProcess"/>
    <dgm:cxn modelId="{4AF241A5-A369-48C1-B2B1-F50BB52832E4}" type="presParOf" srcId="{74244FC4-ADAC-4415-AAC5-B67835792A65}" destId="{57B87DD6-21D8-4291-B1C2-024540A8DA43}" srcOrd="0" destOrd="0" presId="urn:microsoft.com/office/officeart/2009/3/layout/StepUpProcess"/>
    <dgm:cxn modelId="{834DEEDE-A696-40A0-864E-ACBF7E4BA6E3}" type="presParOf" srcId="{AAC8424C-3AFF-4EBF-A4DF-1FB7D5AEE55A}" destId="{DF5DF3EE-D0DC-49F5-B375-C1786E5CFB52}" srcOrd="4" destOrd="0" presId="urn:microsoft.com/office/officeart/2009/3/layout/StepUpProcess"/>
    <dgm:cxn modelId="{C4DBF576-9A5F-417E-939B-838E1B288710}" type="presParOf" srcId="{DF5DF3EE-D0DC-49F5-B375-C1786E5CFB52}" destId="{3E2671A0-BC53-47E9-9D0A-E5F75CC16BA1}" srcOrd="0" destOrd="0" presId="urn:microsoft.com/office/officeart/2009/3/layout/StepUpProcess"/>
    <dgm:cxn modelId="{9C58D736-B67D-474E-AD8D-8AE6A00BF8D7}" type="presParOf" srcId="{DF5DF3EE-D0DC-49F5-B375-C1786E5CFB52}" destId="{8C16A1FD-F376-42E4-BF18-53F489CA089A}" srcOrd="1" destOrd="0" presId="urn:microsoft.com/office/officeart/2009/3/layout/StepUpProcess"/>
    <dgm:cxn modelId="{B044BF84-CF61-485B-ABAA-B071EAD233B3}" type="presParOf" srcId="{DF5DF3EE-D0DC-49F5-B375-C1786E5CFB52}" destId="{3875C421-F17A-4073-8398-45A8CE00DC3A}" srcOrd="2" destOrd="0" presId="urn:microsoft.com/office/officeart/2009/3/layout/StepUpProcess"/>
    <dgm:cxn modelId="{C9687E7A-0F6C-47E1-932C-CAAADCEA5593}" type="presParOf" srcId="{AAC8424C-3AFF-4EBF-A4DF-1FB7D5AEE55A}" destId="{42D4A0E6-8CA6-4BDC-86E4-02AC20B5D8A9}" srcOrd="5" destOrd="0" presId="urn:microsoft.com/office/officeart/2009/3/layout/StepUpProcess"/>
    <dgm:cxn modelId="{839A186D-3803-4DB1-993B-61834271305E}" type="presParOf" srcId="{42D4A0E6-8CA6-4BDC-86E4-02AC20B5D8A9}" destId="{07CC84AE-EEA3-46CD-A5F3-659358576143}" srcOrd="0" destOrd="0" presId="urn:microsoft.com/office/officeart/2009/3/layout/StepUpProcess"/>
    <dgm:cxn modelId="{DC3AEF3C-B45A-461E-95DF-E6FFE238F3CE}" type="presParOf" srcId="{AAC8424C-3AFF-4EBF-A4DF-1FB7D5AEE55A}" destId="{6C7B383A-E247-41E8-BE0F-AD46D738F650}" srcOrd="6" destOrd="0" presId="urn:microsoft.com/office/officeart/2009/3/layout/StepUpProcess"/>
    <dgm:cxn modelId="{438C1268-EC21-4A6C-A23F-1B304D7D7303}" type="presParOf" srcId="{6C7B383A-E247-41E8-BE0F-AD46D738F650}" destId="{F824945D-9874-4E6C-8AE5-D02562204AB0}" srcOrd="0" destOrd="0" presId="urn:microsoft.com/office/officeart/2009/3/layout/StepUpProcess"/>
    <dgm:cxn modelId="{B94B4D1F-F155-4274-80E1-CCD5076CDF5C}" type="presParOf" srcId="{6C7B383A-E247-41E8-BE0F-AD46D738F650}" destId="{8594D3C2-D905-404C-B441-1FF0B3151950}" srcOrd="1" destOrd="0" presId="urn:microsoft.com/office/officeart/2009/3/layout/StepUpProcess"/>
    <dgm:cxn modelId="{CBA6648A-A964-42E7-84CF-BB47B6228284}" type="presParOf" srcId="{6C7B383A-E247-41E8-BE0F-AD46D738F650}" destId="{313F733F-B48E-4A47-8F91-75037A3F503D}" srcOrd="2" destOrd="0" presId="urn:microsoft.com/office/officeart/2009/3/layout/StepUpProcess"/>
    <dgm:cxn modelId="{BE0ACB5F-73D2-4B25-8B7E-D085B4DDE7C7}" type="presParOf" srcId="{AAC8424C-3AFF-4EBF-A4DF-1FB7D5AEE55A}" destId="{C0083DA7-E531-4C9C-8833-14CE0DA6ACD9}" srcOrd="7" destOrd="0" presId="urn:microsoft.com/office/officeart/2009/3/layout/StepUpProcess"/>
    <dgm:cxn modelId="{A83F847A-0582-4715-BE35-AB5AE478786E}" type="presParOf" srcId="{C0083DA7-E531-4C9C-8833-14CE0DA6ACD9}" destId="{0A248F84-F644-4B01-874C-04B5CE988F88}" srcOrd="0" destOrd="0" presId="urn:microsoft.com/office/officeart/2009/3/layout/StepUpProcess"/>
    <dgm:cxn modelId="{91D922C8-DF99-4BFF-A394-D9D6D0309F46}" type="presParOf" srcId="{AAC8424C-3AFF-4EBF-A4DF-1FB7D5AEE55A}" destId="{AADB8804-4B58-48FA-9294-B5DC50D235E9}" srcOrd="8" destOrd="0" presId="urn:microsoft.com/office/officeart/2009/3/layout/StepUpProcess"/>
    <dgm:cxn modelId="{C30810DD-142E-47BC-8EED-10176A5002BB}" type="presParOf" srcId="{AADB8804-4B58-48FA-9294-B5DC50D235E9}" destId="{53183BF0-CBA6-4C32-959B-7DD2895C6AAB}" srcOrd="0" destOrd="0" presId="urn:microsoft.com/office/officeart/2009/3/layout/StepUpProcess"/>
    <dgm:cxn modelId="{525BE333-AD47-4610-B2CD-16334DABA9B2}" type="presParOf" srcId="{AADB8804-4B58-48FA-9294-B5DC50D235E9}" destId="{F9B28F9F-4A2B-48FE-B933-3AC4FA1A5CC8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8A0BE-8B20-49B3-B0CA-30A7455FC28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BB0968-5256-4DF7-B8E2-5A8EDBF35AAD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brak sprzyjającego klimatu dla przedsiębiorczości;</a:t>
          </a:r>
        </a:p>
      </dgm:t>
    </dgm:pt>
    <dgm:pt modelId="{5E42E74B-B8E6-43F2-8598-97F4A58E9AFE}" type="parTrans" cxnId="{32FD15CD-D91E-499B-B838-B75AE394C040}">
      <dgm:prSet/>
      <dgm:spPr/>
      <dgm:t>
        <a:bodyPr/>
        <a:lstStyle/>
        <a:p>
          <a:endParaRPr lang="pl-PL" sz="1400"/>
        </a:p>
      </dgm:t>
    </dgm:pt>
    <dgm:pt modelId="{D114B817-4EE6-4349-B2EA-CF0CC83E58EB}" type="sibTrans" cxnId="{32FD15CD-D91E-499B-B838-B75AE394C040}">
      <dgm:prSet/>
      <dgm:spPr/>
      <dgm:t>
        <a:bodyPr/>
        <a:lstStyle/>
        <a:p>
          <a:endParaRPr lang="pl-PL" sz="1400"/>
        </a:p>
      </dgm:t>
    </dgm:pt>
    <dgm:pt modelId="{10566CF5-0EFA-4AC7-88CA-82BAE09C69A1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zła jakość środowiska</a:t>
          </a:r>
          <a:r>
            <a:rPr lang="pl-PL" sz="1400" dirty="0">
              <a:solidFill>
                <a:schemeClr val="tx1"/>
              </a:solidFill>
            </a:rPr>
            <a:t>;</a:t>
          </a:r>
        </a:p>
      </dgm:t>
    </dgm:pt>
    <dgm:pt modelId="{A79DB422-2E89-4F15-94D1-977B17AEFF84}" type="parTrans" cxnId="{542AB64A-B4EB-4E61-B259-89C88EA33E01}">
      <dgm:prSet/>
      <dgm:spPr/>
      <dgm:t>
        <a:bodyPr/>
        <a:lstStyle/>
        <a:p>
          <a:endParaRPr lang="pl-PL" sz="1400"/>
        </a:p>
      </dgm:t>
    </dgm:pt>
    <dgm:pt modelId="{5FB00ED8-5F32-461A-BC38-E0941145E052}" type="sibTrans" cxnId="{542AB64A-B4EB-4E61-B259-89C88EA33E01}">
      <dgm:prSet/>
      <dgm:spPr/>
      <dgm:t>
        <a:bodyPr/>
        <a:lstStyle/>
        <a:p>
          <a:endParaRPr lang="pl-PL" sz="1400"/>
        </a:p>
      </dgm:t>
    </dgm:pt>
    <dgm:pt modelId="{9DB7B586-D842-448C-BE74-0D92B22466A4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małe zaangażowanie obywateli w działalność publiczną</a:t>
          </a:r>
          <a:r>
            <a:rPr lang="pl-PL" sz="1400" dirty="0">
              <a:solidFill>
                <a:schemeClr val="tx1"/>
              </a:solidFill>
            </a:rPr>
            <a:t>;</a:t>
          </a:r>
        </a:p>
      </dgm:t>
    </dgm:pt>
    <dgm:pt modelId="{F006A65D-5B39-4104-9019-D0463943D82E}" type="parTrans" cxnId="{449B723F-3E0D-4BE4-AC0F-9AECE32B04C0}">
      <dgm:prSet/>
      <dgm:spPr/>
      <dgm:t>
        <a:bodyPr/>
        <a:lstStyle/>
        <a:p>
          <a:endParaRPr lang="pl-PL" sz="1400"/>
        </a:p>
      </dgm:t>
    </dgm:pt>
    <dgm:pt modelId="{5C4EF7A9-9C12-48F2-9CAD-4F6C6C9472A8}" type="sibTrans" cxnId="{449B723F-3E0D-4BE4-AC0F-9AECE32B04C0}">
      <dgm:prSet/>
      <dgm:spPr/>
      <dgm:t>
        <a:bodyPr/>
        <a:lstStyle/>
        <a:p>
          <a:endParaRPr lang="pl-PL" sz="1400"/>
        </a:p>
      </dgm:t>
    </dgm:pt>
    <dgm:pt modelId="{ED6BCF3C-91D8-4884-BE24-06EE1B550800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uboga oferta usług rekreacyjno-wypoczynkowych</a:t>
          </a:r>
          <a:r>
            <a:rPr lang="pl-PL" sz="1400" dirty="0">
              <a:solidFill>
                <a:schemeClr val="tx1"/>
              </a:solidFill>
            </a:rPr>
            <a:t>;</a:t>
          </a:r>
        </a:p>
      </dgm:t>
    </dgm:pt>
    <dgm:pt modelId="{6C5E32CE-BF00-47AF-852B-9242B795D321}" type="parTrans" cxnId="{D1DE3E0D-7A5C-44CD-8F80-4E8B4D57AB0E}">
      <dgm:prSet/>
      <dgm:spPr/>
      <dgm:t>
        <a:bodyPr/>
        <a:lstStyle/>
        <a:p>
          <a:endParaRPr lang="pl-PL" sz="1400"/>
        </a:p>
      </dgm:t>
    </dgm:pt>
    <dgm:pt modelId="{D67165EE-59C8-46D7-8187-C40909BCD147}" type="sibTrans" cxnId="{D1DE3E0D-7A5C-44CD-8F80-4E8B4D57AB0E}">
      <dgm:prSet/>
      <dgm:spPr/>
      <dgm:t>
        <a:bodyPr/>
        <a:lstStyle/>
        <a:p>
          <a:endParaRPr lang="pl-PL" sz="1400"/>
        </a:p>
      </dgm:t>
    </dgm:pt>
    <dgm:pt modelId="{E6A0EF61-762A-4A5F-9DAC-0615273291F5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niski poziom poczucia identyfikacji społeczeństw lokalnych z regionem, w którym mieszkają;</a:t>
          </a:r>
        </a:p>
      </dgm:t>
    </dgm:pt>
    <dgm:pt modelId="{042CAFBD-C852-4145-A993-D61DCF9F374C}" type="parTrans" cxnId="{5466BB87-B513-43E0-BEFA-72F591B44246}">
      <dgm:prSet/>
      <dgm:spPr/>
      <dgm:t>
        <a:bodyPr/>
        <a:lstStyle/>
        <a:p>
          <a:endParaRPr lang="pl-PL" sz="1400"/>
        </a:p>
      </dgm:t>
    </dgm:pt>
    <dgm:pt modelId="{B0788B02-A5FF-4E19-9530-239E2B723AE8}" type="sibTrans" cxnId="{5466BB87-B513-43E0-BEFA-72F591B44246}">
      <dgm:prSet/>
      <dgm:spPr/>
      <dgm:t>
        <a:bodyPr/>
        <a:lstStyle/>
        <a:p>
          <a:endParaRPr lang="pl-PL" sz="1400"/>
        </a:p>
      </dgm:t>
    </dgm:pt>
    <dgm:pt modelId="{B78AB5D1-94F2-41A6-9A82-2E1B50C55E8A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mała kreatywność i innowacyjność społeczności lokalnej</a:t>
          </a:r>
          <a:r>
            <a:rPr lang="pl-PL" sz="1400" dirty="0">
              <a:solidFill>
                <a:schemeClr val="tx1"/>
              </a:solidFill>
            </a:rPr>
            <a:t>,</a:t>
          </a:r>
        </a:p>
      </dgm:t>
    </dgm:pt>
    <dgm:pt modelId="{413D7079-9A28-4B71-94EC-D66701C46F0A}" type="parTrans" cxnId="{E99B4D50-ECE8-4885-AD5C-46BA688854E6}">
      <dgm:prSet/>
      <dgm:spPr/>
      <dgm:t>
        <a:bodyPr/>
        <a:lstStyle/>
        <a:p>
          <a:endParaRPr lang="pl-PL" sz="1400"/>
        </a:p>
      </dgm:t>
    </dgm:pt>
    <dgm:pt modelId="{196E260F-699F-4714-8F52-A6BD4495C671}" type="sibTrans" cxnId="{E99B4D50-ECE8-4885-AD5C-46BA688854E6}">
      <dgm:prSet/>
      <dgm:spPr/>
      <dgm:t>
        <a:bodyPr/>
        <a:lstStyle/>
        <a:p>
          <a:endParaRPr lang="pl-PL" sz="1400"/>
        </a:p>
      </dgm:t>
    </dgm:pt>
    <dgm:pt modelId="{9F2356D7-9E63-4439-8F25-1C4B9D6F301E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mała intensywność i różnorodność działań w dziedzinie kultury</a:t>
          </a:r>
        </a:p>
      </dgm:t>
    </dgm:pt>
    <dgm:pt modelId="{FC46EFF0-3948-4F44-97B1-983EEADD8C40}" type="parTrans" cxnId="{EB16FBDD-35F8-45D5-B8F1-AA7B5E17B7C1}">
      <dgm:prSet/>
      <dgm:spPr/>
      <dgm:t>
        <a:bodyPr/>
        <a:lstStyle/>
        <a:p>
          <a:endParaRPr lang="pl-PL" sz="1400"/>
        </a:p>
      </dgm:t>
    </dgm:pt>
    <dgm:pt modelId="{0ABDDD69-006C-4675-BA5F-142FE250586A}" type="sibTrans" cxnId="{EB16FBDD-35F8-45D5-B8F1-AA7B5E17B7C1}">
      <dgm:prSet/>
      <dgm:spPr/>
      <dgm:t>
        <a:bodyPr/>
        <a:lstStyle/>
        <a:p>
          <a:endParaRPr lang="pl-PL" sz="1400"/>
        </a:p>
      </dgm:t>
    </dgm:pt>
    <dgm:pt modelId="{F109F158-8C7C-42C4-BEA9-B2F8B876AD78}" type="pres">
      <dgm:prSet presAssocID="{AD28A0BE-8B20-49B3-B0CA-30A7455FC28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E6DC12E5-444B-4E4A-835B-298C5112AA5E}" type="pres">
      <dgm:prSet presAssocID="{B4BB0968-5256-4DF7-B8E2-5A8EDBF35AAD}" presName="parenttextcomposite" presStyleCnt="0"/>
      <dgm:spPr/>
    </dgm:pt>
    <dgm:pt modelId="{C822C1C8-6EBE-434E-8B8E-F95CCA63F4E7}" type="pres">
      <dgm:prSet presAssocID="{B4BB0968-5256-4DF7-B8E2-5A8EDBF35AAD}" presName="parenttext" presStyleLbl="revTx" presStyleIdx="0" presStyleCnt="7" custScaleX="14284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3E193C-CDD7-4E26-AA6E-6DFB6E9D161B}" type="pres">
      <dgm:prSet presAssocID="{B4BB0968-5256-4DF7-B8E2-5A8EDBF35AAD}" presName="parallelogramComposite" presStyleCnt="0"/>
      <dgm:spPr/>
    </dgm:pt>
    <dgm:pt modelId="{29F05C25-6154-469A-94E2-F35E0C16D992}" type="pres">
      <dgm:prSet presAssocID="{B4BB0968-5256-4DF7-B8E2-5A8EDBF35AAD}" presName="parallelogram1" presStyleLbl="alignNode1" presStyleIdx="0" presStyleCnt="49"/>
      <dgm:spPr/>
    </dgm:pt>
    <dgm:pt modelId="{A75216D3-45CE-423D-A204-7875B4803171}" type="pres">
      <dgm:prSet presAssocID="{B4BB0968-5256-4DF7-B8E2-5A8EDBF35AAD}" presName="parallelogram2" presStyleLbl="alignNode1" presStyleIdx="1" presStyleCnt="49"/>
      <dgm:spPr/>
    </dgm:pt>
    <dgm:pt modelId="{FB8209F7-CD8F-4969-9081-36756CDCE73E}" type="pres">
      <dgm:prSet presAssocID="{B4BB0968-5256-4DF7-B8E2-5A8EDBF35AAD}" presName="parallelogram3" presStyleLbl="alignNode1" presStyleIdx="2" presStyleCnt="49"/>
      <dgm:spPr/>
    </dgm:pt>
    <dgm:pt modelId="{470D8FA0-7436-4EA2-8405-6110791C12C7}" type="pres">
      <dgm:prSet presAssocID="{B4BB0968-5256-4DF7-B8E2-5A8EDBF35AAD}" presName="parallelogram4" presStyleLbl="alignNode1" presStyleIdx="3" presStyleCnt="49"/>
      <dgm:spPr/>
    </dgm:pt>
    <dgm:pt modelId="{CA2C05B4-D232-41CD-A50D-72718BDCAE2C}" type="pres">
      <dgm:prSet presAssocID="{B4BB0968-5256-4DF7-B8E2-5A8EDBF35AAD}" presName="parallelogram5" presStyleLbl="alignNode1" presStyleIdx="4" presStyleCnt="49"/>
      <dgm:spPr/>
    </dgm:pt>
    <dgm:pt modelId="{1A6C9671-3893-4199-B94C-88BD5C8200F2}" type="pres">
      <dgm:prSet presAssocID="{B4BB0968-5256-4DF7-B8E2-5A8EDBF35AAD}" presName="parallelogram6" presStyleLbl="alignNode1" presStyleIdx="5" presStyleCnt="49"/>
      <dgm:spPr/>
    </dgm:pt>
    <dgm:pt modelId="{27D08B42-F001-406A-9087-8544E06F5114}" type="pres">
      <dgm:prSet presAssocID="{B4BB0968-5256-4DF7-B8E2-5A8EDBF35AAD}" presName="parallelogram7" presStyleLbl="alignNode1" presStyleIdx="6" presStyleCnt="49"/>
      <dgm:spPr/>
    </dgm:pt>
    <dgm:pt modelId="{590C53E5-92FA-4BAD-8079-EFB48C76D42D}" type="pres">
      <dgm:prSet presAssocID="{D114B817-4EE6-4349-B2EA-CF0CC83E58EB}" presName="sibTrans" presStyleCnt="0"/>
      <dgm:spPr/>
    </dgm:pt>
    <dgm:pt modelId="{2C1250D6-A9B9-40E2-B7BC-AD6E612F8E5F}" type="pres">
      <dgm:prSet presAssocID="{10566CF5-0EFA-4AC7-88CA-82BAE09C69A1}" presName="parenttextcomposite" presStyleCnt="0"/>
      <dgm:spPr/>
    </dgm:pt>
    <dgm:pt modelId="{65E9D5F3-0700-4672-B302-079BC14640E9}" type="pres">
      <dgm:prSet presAssocID="{10566CF5-0EFA-4AC7-88CA-82BAE09C69A1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8001EF-3AC4-41B7-9716-B508FADD3042}" type="pres">
      <dgm:prSet presAssocID="{10566CF5-0EFA-4AC7-88CA-82BAE09C69A1}" presName="parallelogramComposite" presStyleCnt="0"/>
      <dgm:spPr/>
    </dgm:pt>
    <dgm:pt modelId="{5FD23BF0-66AD-4633-9160-A5B744AED3A1}" type="pres">
      <dgm:prSet presAssocID="{10566CF5-0EFA-4AC7-88CA-82BAE09C69A1}" presName="parallelogram1" presStyleLbl="alignNode1" presStyleIdx="7" presStyleCnt="49"/>
      <dgm:spPr/>
    </dgm:pt>
    <dgm:pt modelId="{C956482F-325E-4EAF-B4B5-D1B1884D2EC5}" type="pres">
      <dgm:prSet presAssocID="{10566CF5-0EFA-4AC7-88CA-82BAE09C69A1}" presName="parallelogram2" presStyleLbl="alignNode1" presStyleIdx="8" presStyleCnt="49"/>
      <dgm:spPr/>
    </dgm:pt>
    <dgm:pt modelId="{49746645-98B3-4782-91C7-499F952EB97B}" type="pres">
      <dgm:prSet presAssocID="{10566CF5-0EFA-4AC7-88CA-82BAE09C69A1}" presName="parallelogram3" presStyleLbl="alignNode1" presStyleIdx="9" presStyleCnt="49"/>
      <dgm:spPr/>
    </dgm:pt>
    <dgm:pt modelId="{6AC10616-04AF-46B6-ADB4-640C60BB7721}" type="pres">
      <dgm:prSet presAssocID="{10566CF5-0EFA-4AC7-88CA-82BAE09C69A1}" presName="parallelogram4" presStyleLbl="alignNode1" presStyleIdx="10" presStyleCnt="49"/>
      <dgm:spPr/>
    </dgm:pt>
    <dgm:pt modelId="{FB953731-4D41-4840-B1A8-C72265FBB882}" type="pres">
      <dgm:prSet presAssocID="{10566CF5-0EFA-4AC7-88CA-82BAE09C69A1}" presName="parallelogram5" presStyleLbl="alignNode1" presStyleIdx="11" presStyleCnt="49"/>
      <dgm:spPr/>
    </dgm:pt>
    <dgm:pt modelId="{D9D9AE86-8422-4710-9E5E-F793308F833B}" type="pres">
      <dgm:prSet presAssocID="{10566CF5-0EFA-4AC7-88CA-82BAE09C69A1}" presName="parallelogram6" presStyleLbl="alignNode1" presStyleIdx="12" presStyleCnt="49"/>
      <dgm:spPr/>
    </dgm:pt>
    <dgm:pt modelId="{D205BEDB-41A1-4BBC-ADE1-891566E107E3}" type="pres">
      <dgm:prSet presAssocID="{10566CF5-0EFA-4AC7-88CA-82BAE09C69A1}" presName="parallelogram7" presStyleLbl="alignNode1" presStyleIdx="13" presStyleCnt="49"/>
      <dgm:spPr/>
    </dgm:pt>
    <dgm:pt modelId="{3A4EE587-782D-4F59-B654-075D84BD46AB}" type="pres">
      <dgm:prSet presAssocID="{5FB00ED8-5F32-461A-BC38-E0941145E052}" presName="sibTrans" presStyleCnt="0"/>
      <dgm:spPr/>
    </dgm:pt>
    <dgm:pt modelId="{482A3E79-30F8-474F-A9F5-72BD67CA4EB3}" type="pres">
      <dgm:prSet presAssocID="{9DB7B586-D842-448C-BE74-0D92B22466A4}" presName="parenttextcomposite" presStyleCnt="0"/>
      <dgm:spPr/>
    </dgm:pt>
    <dgm:pt modelId="{2D0EB763-4AB9-45ED-AA97-89A7B111D8E6}" type="pres">
      <dgm:prSet presAssocID="{9DB7B586-D842-448C-BE74-0D92B22466A4}" presName="parenttext" presStyleLbl="revTx" presStyleIdx="2" presStyleCnt="7" custScaleX="14173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5A5948-18E1-438A-B219-C10E2E71A3C1}" type="pres">
      <dgm:prSet presAssocID="{9DB7B586-D842-448C-BE74-0D92B22466A4}" presName="parallelogramComposite" presStyleCnt="0"/>
      <dgm:spPr/>
    </dgm:pt>
    <dgm:pt modelId="{1B62095B-86D8-4012-AEA8-F884EA539CB2}" type="pres">
      <dgm:prSet presAssocID="{9DB7B586-D842-448C-BE74-0D92B22466A4}" presName="parallelogram1" presStyleLbl="alignNode1" presStyleIdx="14" presStyleCnt="49"/>
      <dgm:spPr/>
    </dgm:pt>
    <dgm:pt modelId="{97213CD4-3EBE-42E2-A228-1D03C2E21898}" type="pres">
      <dgm:prSet presAssocID="{9DB7B586-D842-448C-BE74-0D92B22466A4}" presName="parallelogram2" presStyleLbl="alignNode1" presStyleIdx="15" presStyleCnt="49"/>
      <dgm:spPr/>
    </dgm:pt>
    <dgm:pt modelId="{8D4E68E8-AC52-4984-8C6B-30188E853CF5}" type="pres">
      <dgm:prSet presAssocID="{9DB7B586-D842-448C-BE74-0D92B22466A4}" presName="parallelogram3" presStyleLbl="alignNode1" presStyleIdx="16" presStyleCnt="49"/>
      <dgm:spPr/>
    </dgm:pt>
    <dgm:pt modelId="{B4B2A8F2-2A33-4F64-9534-128F51DB628E}" type="pres">
      <dgm:prSet presAssocID="{9DB7B586-D842-448C-BE74-0D92B22466A4}" presName="parallelogram4" presStyleLbl="alignNode1" presStyleIdx="17" presStyleCnt="49"/>
      <dgm:spPr/>
    </dgm:pt>
    <dgm:pt modelId="{321C8A6E-376D-4464-A6C6-E3FC094756CA}" type="pres">
      <dgm:prSet presAssocID="{9DB7B586-D842-448C-BE74-0D92B22466A4}" presName="parallelogram5" presStyleLbl="alignNode1" presStyleIdx="18" presStyleCnt="49"/>
      <dgm:spPr/>
    </dgm:pt>
    <dgm:pt modelId="{F8F9DFB8-210C-4CB6-8749-83A473AF0A80}" type="pres">
      <dgm:prSet presAssocID="{9DB7B586-D842-448C-BE74-0D92B22466A4}" presName="parallelogram6" presStyleLbl="alignNode1" presStyleIdx="19" presStyleCnt="49"/>
      <dgm:spPr/>
    </dgm:pt>
    <dgm:pt modelId="{473ACBE4-3F26-47B0-A4A5-4C3D654BA4EA}" type="pres">
      <dgm:prSet presAssocID="{9DB7B586-D842-448C-BE74-0D92B22466A4}" presName="parallelogram7" presStyleLbl="alignNode1" presStyleIdx="20" presStyleCnt="49"/>
      <dgm:spPr/>
    </dgm:pt>
    <dgm:pt modelId="{F148E9E1-A4EC-4F09-9ED1-9A795157CB1A}" type="pres">
      <dgm:prSet presAssocID="{5C4EF7A9-9C12-48F2-9CAD-4F6C6C9472A8}" presName="sibTrans" presStyleCnt="0"/>
      <dgm:spPr/>
    </dgm:pt>
    <dgm:pt modelId="{682C9AD9-C591-47EB-8436-070E4C1455A1}" type="pres">
      <dgm:prSet presAssocID="{ED6BCF3C-91D8-4884-BE24-06EE1B550800}" presName="parenttextcomposite" presStyleCnt="0"/>
      <dgm:spPr/>
    </dgm:pt>
    <dgm:pt modelId="{38EA8D00-02DC-417E-9E36-36D71607C263}" type="pres">
      <dgm:prSet presAssocID="{ED6BCF3C-91D8-4884-BE24-06EE1B550800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893793-9691-411E-87BE-C33215276EE1}" type="pres">
      <dgm:prSet presAssocID="{ED6BCF3C-91D8-4884-BE24-06EE1B550800}" presName="parallelogramComposite" presStyleCnt="0"/>
      <dgm:spPr/>
    </dgm:pt>
    <dgm:pt modelId="{EA3DA578-809E-4C11-A2B7-CBB36D5A4862}" type="pres">
      <dgm:prSet presAssocID="{ED6BCF3C-91D8-4884-BE24-06EE1B550800}" presName="parallelogram1" presStyleLbl="alignNode1" presStyleIdx="21" presStyleCnt="49"/>
      <dgm:spPr/>
    </dgm:pt>
    <dgm:pt modelId="{16B73723-45B6-4F38-9EA3-6B5423476BDA}" type="pres">
      <dgm:prSet presAssocID="{ED6BCF3C-91D8-4884-BE24-06EE1B550800}" presName="parallelogram2" presStyleLbl="alignNode1" presStyleIdx="22" presStyleCnt="49"/>
      <dgm:spPr/>
    </dgm:pt>
    <dgm:pt modelId="{C8F39D09-69FE-4A19-AB28-62907FD61B61}" type="pres">
      <dgm:prSet presAssocID="{ED6BCF3C-91D8-4884-BE24-06EE1B550800}" presName="parallelogram3" presStyleLbl="alignNode1" presStyleIdx="23" presStyleCnt="49"/>
      <dgm:spPr/>
    </dgm:pt>
    <dgm:pt modelId="{D880BC14-255E-4702-BBF1-92EECDEB9DDB}" type="pres">
      <dgm:prSet presAssocID="{ED6BCF3C-91D8-4884-BE24-06EE1B550800}" presName="parallelogram4" presStyleLbl="alignNode1" presStyleIdx="24" presStyleCnt="49"/>
      <dgm:spPr/>
    </dgm:pt>
    <dgm:pt modelId="{89BADE7E-5BBD-4AB0-AD31-537D8476FBBA}" type="pres">
      <dgm:prSet presAssocID="{ED6BCF3C-91D8-4884-BE24-06EE1B550800}" presName="parallelogram5" presStyleLbl="alignNode1" presStyleIdx="25" presStyleCnt="49"/>
      <dgm:spPr/>
    </dgm:pt>
    <dgm:pt modelId="{0C78FF6D-C52D-495C-971C-FA60539F4957}" type="pres">
      <dgm:prSet presAssocID="{ED6BCF3C-91D8-4884-BE24-06EE1B550800}" presName="parallelogram6" presStyleLbl="alignNode1" presStyleIdx="26" presStyleCnt="49"/>
      <dgm:spPr/>
    </dgm:pt>
    <dgm:pt modelId="{886CFF05-A058-44CF-A7B7-DAB2E634BC5E}" type="pres">
      <dgm:prSet presAssocID="{ED6BCF3C-91D8-4884-BE24-06EE1B550800}" presName="parallelogram7" presStyleLbl="alignNode1" presStyleIdx="27" presStyleCnt="49"/>
      <dgm:spPr/>
    </dgm:pt>
    <dgm:pt modelId="{BC9B2532-E617-4053-99A8-C7E338268A1C}" type="pres">
      <dgm:prSet presAssocID="{D67165EE-59C8-46D7-8187-C40909BCD147}" presName="sibTrans" presStyleCnt="0"/>
      <dgm:spPr/>
    </dgm:pt>
    <dgm:pt modelId="{C17E1CC3-A26B-4B7C-9338-2FFF0022009F}" type="pres">
      <dgm:prSet presAssocID="{E6A0EF61-762A-4A5F-9DAC-0615273291F5}" presName="parenttextcomposite" presStyleCnt="0"/>
      <dgm:spPr/>
    </dgm:pt>
    <dgm:pt modelId="{E83D1694-13C5-4D80-AB67-EA47A3EC5DC0}" type="pres">
      <dgm:prSet presAssocID="{E6A0EF61-762A-4A5F-9DAC-0615273291F5}" presName="parenttext" presStyleLbl="revTx" presStyleIdx="4" presStyleCnt="7" custScaleX="16796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392899-266B-421E-ADBA-7F41E9EC42C0}" type="pres">
      <dgm:prSet presAssocID="{E6A0EF61-762A-4A5F-9DAC-0615273291F5}" presName="parallelogramComposite" presStyleCnt="0"/>
      <dgm:spPr/>
    </dgm:pt>
    <dgm:pt modelId="{3944698A-4578-44E8-BCFC-E6DC5623CD0A}" type="pres">
      <dgm:prSet presAssocID="{E6A0EF61-762A-4A5F-9DAC-0615273291F5}" presName="parallelogram1" presStyleLbl="alignNode1" presStyleIdx="28" presStyleCnt="49"/>
      <dgm:spPr/>
    </dgm:pt>
    <dgm:pt modelId="{D9BFDBD1-41FD-44AB-A522-04B7F9BCDF5B}" type="pres">
      <dgm:prSet presAssocID="{E6A0EF61-762A-4A5F-9DAC-0615273291F5}" presName="parallelogram2" presStyleLbl="alignNode1" presStyleIdx="29" presStyleCnt="49"/>
      <dgm:spPr/>
    </dgm:pt>
    <dgm:pt modelId="{0BF3601C-C8A3-49C8-83D1-06224759CBB8}" type="pres">
      <dgm:prSet presAssocID="{E6A0EF61-762A-4A5F-9DAC-0615273291F5}" presName="parallelogram3" presStyleLbl="alignNode1" presStyleIdx="30" presStyleCnt="49"/>
      <dgm:spPr/>
    </dgm:pt>
    <dgm:pt modelId="{2EB68047-5B87-478F-9102-570DF247C6C8}" type="pres">
      <dgm:prSet presAssocID="{E6A0EF61-762A-4A5F-9DAC-0615273291F5}" presName="parallelogram4" presStyleLbl="alignNode1" presStyleIdx="31" presStyleCnt="49"/>
      <dgm:spPr/>
    </dgm:pt>
    <dgm:pt modelId="{02A65DB1-ABA1-48EB-89E1-662BD9F6CF8B}" type="pres">
      <dgm:prSet presAssocID="{E6A0EF61-762A-4A5F-9DAC-0615273291F5}" presName="parallelogram5" presStyleLbl="alignNode1" presStyleIdx="32" presStyleCnt="49"/>
      <dgm:spPr/>
    </dgm:pt>
    <dgm:pt modelId="{45EA7559-52CF-48F5-9A24-374E01BB8DA8}" type="pres">
      <dgm:prSet presAssocID="{E6A0EF61-762A-4A5F-9DAC-0615273291F5}" presName="parallelogram6" presStyleLbl="alignNode1" presStyleIdx="33" presStyleCnt="49"/>
      <dgm:spPr/>
    </dgm:pt>
    <dgm:pt modelId="{886FFEDA-A649-437C-9C36-ECCFEF6577E9}" type="pres">
      <dgm:prSet presAssocID="{E6A0EF61-762A-4A5F-9DAC-0615273291F5}" presName="parallelogram7" presStyleLbl="alignNode1" presStyleIdx="34" presStyleCnt="49"/>
      <dgm:spPr/>
    </dgm:pt>
    <dgm:pt modelId="{C1C6AB41-0E8E-41E8-9407-1091B0297143}" type="pres">
      <dgm:prSet presAssocID="{B0788B02-A5FF-4E19-9530-239E2B723AE8}" presName="sibTrans" presStyleCnt="0"/>
      <dgm:spPr/>
    </dgm:pt>
    <dgm:pt modelId="{115FD20A-625C-4D94-92C3-4CA02A55B403}" type="pres">
      <dgm:prSet presAssocID="{B78AB5D1-94F2-41A6-9A82-2E1B50C55E8A}" presName="parenttextcomposite" presStyleCnt="0"/>
      <dgm:spPr/>
    </dgm:pt>
    <dgm:pt modelId="{9FB5BB6A-3DAF-403C-8D6A-F3F3BA1E846A}" type="pres">
      <dgm:prSet presAssocID="{B78AB5D1-94F2-41A6-9A82-2E1B50C55E8A}" presName="parenttext" presStyleLbl="revTx" presStyleIdx="5" presStyleCnt="7" custScaleX="12972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B2B7BD-C142-4CF0-99F6-3368B2A1E174}" type="pres">
      <dgm:prSet presAssocID="{B78AB5D1-94F2-41A6-9A82-2E1B50C55E8A}" presName="parallelogramComposite" presStyleCnt="0"/>
      <dgm:spPr/>
    </dgm:pt>
    <dgm:pt modelId="{CD5B9FD1-EA8F-41A3-A381-59ABB8BF5282}" type="pres">
      <dgm:prSet presAssocID="{B78AB5D1-94F2-41A6-9A82-2E1B50C55E8A}" presName="parallelogram1" presStyleLbl="alignNode1" presStyleIdx="35" presStyleCnt="49"/>
      <dgm:spPr/>
    </dgm:pt>
    <dgm:pt modelId="{B22B4099-21AC-4662-9D05-98F9E018F945}" type="pres">
      <dgm:prSet presAssocID="{B78AB5D1-94F2-41A6-9A82-2E1B50C55E8A}" presName="parallelogram2" presStyleLbl="alignNode1" presStyleIdx="36" presStyleCnt="49"/>
      <dgm:spPr/>
    </dgm:pt>
    <dgm:pt modelId="{44CEC453-65FD-4A64-B64C-56743C1CE162}" type="pres">
      <dgm:prSet presAssocID="{B78AB5D1-94F2-41A6-9A82-2E1B50C55E8A}" presName="parallelogram3" presStyleLbl="alignNode1" presStyleIdx="37" presStyleCnt="49"/>
      <dgm:spPr/>
    </dgm:pt>
    <dgm:pt modelId="{C39E43D6-2A3F-4D29-AB5B-45C5E8A54DA1}" type="pres">
      <dgm:prSet presAssocID="{B78AB5D1-94F2-41A6-9A82-2E1B50C55E8A}" presName="parallelogram4" presStyleLbl="alignNode1" presStyleIdx="38" presStyleCnt="49"/>
      <dgm:spPr/>
    </dgm:pt>
    <dgm:pt modelId="{39F81202-15CB-40F2-AD4B-37715A74E917}" type="pres">
      <dgm:prSet presAssocID="{B78AB5D1-94F2-41A6-9A82-2E1B50C55E8A}" presName="parallelogram5" presStyleLbl="alignNode1" presStyleIdx="39" presStyleCnt="49"/>
      <dgm:spPr/>
    </dgm:pt>
    <dgm:pt modelId="{BBDEDBFB-02C5-434C-B7CF-DB3F4B59486D}" type="pres">
      <dgm:prSet presAssocID="{B78AB5D1-94F2-41A6-9A82-2E1B50C55E8A}" presName="parallelogram6" presStyleLbl="alignNode1" presStyleIdx="40" presStyleCnt="49"/>
      <dgm:spPr/>
    </dgm:pt>
    <dgm:pt modelId="{5A589419-F3CF-4911-A37D-2C0CF0A3E38F}" type="pres">
      <dgm:prSet presAssocID="{B78AB5D1-94F2-41A6-9A82-2E1B50C55E8A}" presName="parallelogram7" presStyleLbl="alignNode1" presStyleIdx="41" presStyleCnt="49"/>
      <dgm:spPr/>
    </dgm:pt>
    <dgm:pt modelId="{588F8303-274F-48D4-A4DA-13F9CC09D37B}" type="pres">
      <dgm:prSet presAssocID="{196E260F-699F-4714-8F52-A6BD4495C671}" presName="sibTrans" presStyleCnt="0"/>
      <dgm:spPr/>
    </dgm:pt>
    <dgm:pt modelId="{58199A42-E2A0-4C2B-AFBC-4C247EF54D35}" type="pres">
      <dgm:prSet presAssocID="{9F2356D7-9E63-4439-8F25-1C4B9D6F301E}" presName="parenttextcomposite" presStyleCnt="0"/>
      <dgm:spPr/>
    </dgm:pt>
    <dgm:pt modelId="{2CFBF534-D51C-47FE-B018-25687410657D}" type="pres">
      <dgm:prSet presAssocID="{9F2356D7-9E63-4439-8F25-1C4B9D6F301E}" presName="parenttext" presStyleLbl="revTx" presStyleIdx="6" presStyleCnt="7" custScaleX="1422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1A59AC-1C7B-4E92-B5E8-19B4532B8611}" type="pres">
      <dgm:prSet presAssocID="{9F2356D7-9E63-4439-8F25-1C4B9D6F301E}" presName="parallelogramComposite" presStyleCnt="0"/>
      <dgm:spPr/>
    </dgm:pt>
    <dgm:pt modelId="{7A2E46EC-5486-4D0C-91E3-5A4E91716223}" type="pres">
      <dgm:prSet presAssocID="{9F2356D7-9E63-4439-8F25-1C4B9D6F301E}" presName="parallelogram1" presStyleLbl="alignNode1" presStyleIdx="42" presStyleCnt="49"/>
      <dgm:spPr/>
    </dgm:pt>
    <dgm:pt modelId="{88EC7DBF-1A4F-4D62-BAD1-5B4F590DA88E}" type="pres">
      <dgm:prSet presAssocID="{9F2356D7-9E63-4439-8F25-1C4B9D6F301E}" presName="parallelogram2" presStyleLbl="alignNode1" presStyleIdx="43" presStyleCnt="49"/>
      <dgm:spPr/>
    </dgm:pt>
    <dgm:pt modelId="{38CD21E4-AC1E-4C7A-A96E-81C9293F0299}" type="pres">
      <dgm:prSet presAssocID="{9F2356D7-9E63-4439-8F25-1C4B9D6F301E}" presName="parallelogram3" presStyleLbl="alignNode1" presStyleIdx="44" presStyleCnt="49"/>
      <dgm:spPr/>
    </dgm:pt>
    <dgm:pt modelId="{8483A812-BA8B-4E82-A23F-EF96142BD182}" type="pres">
      <dgm:prSet presAssocID="{9F2356D7-9E63-4439-8F25-1C4B9D6F301E}" presName="parallelogram4" presStyleLbl="alignNode1" presStyleIdx="45" presStyleCnt="49"/>
      <dgm:spPr/>
    </dgm:pt>
    <dgm:pt modelId="{A87F846A-0427-4B87-812E-1184023068F8}" type="pres">
      <dgm:prSet presAssocID="{9F2356D7-9E63-4439-8F25-1C4B9D6F301E}" presName="parallelogram5" presStyleLbl="alignNode1" presStyleIdx="46" presStyleCnt="49"/>
      <dgm:spPr/>
    </dgm:pt>
    <dgm:pt modelId="{90B3BF29-ED72-4086-A1BF-28FF6073FF36}" type="pres">
      <dgm:prSet presAssocID="{9F2356D7-9E63-4439-8F25-1C4B9D6F301E}" presName="parallelogram6" presStyleLbl="alignNode1" presStyleIdx="47" presStyleCnt="49"/>
      <dgm:spPr/>
    </dgm:pt>
    <dgm:pt modelId="{7C8CE166-6993-4589-A87C-D8C6DEFAFD3F}" type="pres">
      <dgm:prSet presAssocID="{9F2356D7-9E63-4439-8F25-1C4B9D6F301E}" presName="parallelogram7" presStyleLbl="alignNode1" presStyleIdx="48" presStyleCnt="49"/>
      <dgm:spPr/>
    </dgm:pt>
  </dgm:ptLst>
  <dgm:cxnLst>
    <dgm:cxn modelId="{3872BF78-2E31-49F7-A39E-5A7B2F06C8AF}" type="presOf" srcId="{9F2356D7-9E63-4439-8F25-1C4B9D6F301E}" destId="{2CFBF534-D51C-47FE-B018-25687410657D}" srcOrd="0" destOrd="0" presId="urn:microsoft.com/office/officeart/2008/layout/VerticalAccentList"/>
    <dgm:cxn modelId="{2389C099-04FF-4F50-97F3-B30F24CA5FD8}" type="presOf" srcId="{E6A0EF61-762A-4A5F-9DAC-0615273291F5}" destId="{E83D1694-13C5-4D80-AB67-EA47A3EC5DC0}" srcOrd="0" destOrd="0" presId="urn:microsoft.com/office/officeart/2008/layout/VerticalAccentList"/>
    <dgm:cxn modelId="{5466BB87-B513-43E0-BEFA-72F591B44246}" srcId="{AD28A0BE-8B20-49B3-B0CA-30A7455FC282}" destId="{E6A0EF61-762A-4A5F-9DAC-0615273291F5}" srcOrd="4" destOrd="0" parTransId="{042CAFBD-C852-4145-A993-D61DCF9F374C}" sibTransId="{B0788B02-A5FF-4E19-9530-239E2B723AE8}"/>
    <dgm:cxn modelId="{EB16FBDD-35F8-45D5-B8F1-AA7B5E17B7C1}" srcId="{AD28A0BE-8B20-49B3-B0CA-30A7455FC282}" destId="{9F2356D7-9E63-4439-8F25-1C4B9D6F301E}" srcOrd="6" destOrd="0" parTransId="{FC46EFF0-3948-4F44-97B1-983EEADD8C40}" sibTransId="{0ABDDD69-006C-4675-BA5F-142FE250586A}"/>
    <dgm:cxn modelId="{32BC4AFB-0445-4805-B273-56BBC7B86230}" type="presOf" srcId="{9DB7B586-D842-448C-BE74-0D92B22466A4}" destId="{2D0EB763-4AB9-45ED-AA97-89A7B111D8E6}" srcOrd="0" destOrd="0" presId="urn:microsoft.com/office/officeart/2008/layout/VerticalAccentList"/>
    <dgm:cxn modelId="{E99B4D50-ECE8-4885-AD5C-46BA688854E6}" srcId="{AD28A0BE-8B20-49B3-B0CA-30A7455FC282}" destId="{B78AB5D1-94F2-41A6-9A82-2E1B50C55E8A}" srcOrd="5" destOrd="0" parTransId="{413D7079-9A28-4B71-94EC-D66701C46F0A}" sibTransId="{196E260F-699F-4714-8F52-A6BD4495C671}"/>
    <dgm:cxn modelId="{D88B39C8-4764-4C95-A598-D260AAFD3B39}" type="presOf" srcId="{AD28A0BE-8B20-49B3-B0CA-30A7455FC282}" destId="{F109F158-8C7C-42C4-BEA9-B2F8B876AD78}" srcOrd="0" destOrd="0" presId="urn:microsoft.com/office/officeart/2008/layout/VerticalAccentList"/>
    <dgm:cxn modelId="{7C793789-D04D-45A2-9FB1-A9EDA293E0DC}" type="presOf" srcId="{10566CF5-0EFA-4AC7-88CA-82BAE09C69A1}" destId="{65E9D5F3-0700-4672-B302-079BC14640E9}" srcOrd="0" destOrd="0" presId="urn:microsoft.com/office/officeart/2008/layout/VerticalAccentList"/>
    <dgm:cxn modelId="{F88DC418-2B1D-435A-943B-DCA98FD025FE}" type="presOf" srcId="{ED6BCF3C-91D8-4884-BE24-06EE1B550800}" destId="{38EA8D00-02DC-417E-9E36-36D71607C263}" srcOrd="0" destOrd="0" presId="urn:microsoft.com/office/officeart/2008/layout/VerticalAccentList"/>
    <dgm:cxn modelId="{449B723F-3E0D-4BE4-AC0F-9AECE32B04C0}" srcId="{AD28A0BE-8B20-49B3-B0CA-30A7455FC282}" destId="{9DB7B586-D842-448C-BE74-0D92B22466A4}" srcOrd="2" destOrd="0" parTransId="{F006A65D-5B39-4104-9019-D0463943D82E}" sibTransId="{5C4EF7A9-9C12-48F2-9CAD-4F6C6C9472A8}"/>
    <dgm:cxn modelId="{542AB64A-B4EB-4E61-B259-89C88EA33E01}" srcId="{AD28A0BE-8B20-49B3-B0CA-30A7455FC282}" destId="{10566CF5-0EFA-4AC7-88CA-82BAE09C69A1}" srcOrd="1" destOrd="0" parTransId="{A79DB422-2E89-4F15-94D1-977B17AEFF84}" sibTransId="{5FB00ED8-5F32-461A-BC38-E0941145E052}"/>
    <dgm:cxn modelId="{F59C572F-5E6D-41DE-BBC7-B6654FB8CA27}" type="presOf" srcId="{B78AB5D1-94F2-41A6-9A82-2E1B50C55E8A}" destId="{9FB5BB6A-3DAF-403C-8D6A-F3F3BA1E846A}" srcOrd="0" destOrd="0" presId="urn:microsoft.com/office/officeart/2008/layout/VerticalAccentList"/>
    <dgm:cxn modelId="{D1DE3E0D-7A5C-44CD-8F80-4E8B4D57AB0E}" srcId="{AD28A0BE-8B20-49B3-B0CA-30A7455FC282}" destId="{ED6BCF3C-91D8-4884-BE24-06EE1B550800}" srcOrd="3" destOrd="0" parTransId="{6C5E32CE-BF00-47AF-852B-9242B795D321}" sibTransId="{D67165EE-59C8-46D7-8187-C40909BCD147}"/>
    <dgm:cxn modelId="{32FD15CD-D91E-499B-B838-B75AE394C040}" srcId="{AD28A0BE-8B20-49B3-B0CA-30A7455FC282}" destId="{B4BB0968-5256-4DF7-B8E2-5A8EDBF35AAD}" srcOrd="0" destOrd="0" parTransId="{5E42E74B-B8E6-43F2-8598-97F4A58E9AFE}" sibTransId="{D114B817-4EE6-4349-B2EA-CF0CC83E58EB}"/>
    <dgm:cxn modelId="{F6C2E9AE-4942-481E-BDC4-D486FDDF011D}" type="presOf" srcId="{B4BB0968-5256-4DF7-B8E2-5A8EDBF35AAD}" destId="{C822C1C8-6EBE-434E-8B8E-F95CCA63F4E7}" srcOrd="0" destOrd="0" presId="urn:microsoft.com/office/officeart/2008/layout/VerticalAccentList"/>
    <dgm:cxn modelId="{7177E8C4-5889-4168-B416-AFA641C68C8B}" type="presParOf" srcId="{F109F158-8C7C-42C4-BEA9-B2F8B876AD78}" destId="{E6DC12E5-444B-4E4A-835B-298C5112AA5E}" srcOrd="0" destOrd="0" presId="urn:microsoft.com/office/officeart/2008/layout/VerticalAccentList"/>
    <dgm:cxn modelId="{E793F3B6-0920-45C8-ABCA-3DD96734BCD9}" type="presParOf" srcId="{E6DC12E5-444B-4E4A-835B-298C5112AA5E}" destId="{C822C1C8-6EBE-434E-8B8E-F95CCA63F4E7}" srcOrd="0" destOrd="0" presId="urn:microsoft.com/office/officeart/2008/layout/VerticalAccentList"/>
    <dgm:cxn modelId="{0C29E0CE-249D-4E04-BC8D-50B719E6603D}" type="presParOf" srcId="{F109F158-8C7C-42C4-BEA9-B2F8B876AD78}" destId="{783E193C-CDD7-4E26-AA6E-6DFB6E9D161B}" srcOrd="1" destOrd="0" presId="urn:microsoft.com/office/officeart/2008/layout/VerticalAccentList"/>
    <dgm:cxn modelId="{697D3117-7540-47E3-9D96-AC73EE4FC84E}" type="presParOf" srcId="{783E193C-CDD7-4E26-AA6E-6DFB6E9D161B}" destId="{29F05C25-6154-469A-94E2-F35E0C16D992}" srcOrd="0" destOrd="0" presId="urn:microsoft.com/office/officeart/2008/layout/VerticalAccentList"/>
    <dgm:cxn modelId="{FAFF02A5-19CE-48A4-A612-0BC3A49F8EBA}" type="presParOf" srcId="{783E193C-CDD7-4E26-AA6E-6DFB6E9D161B}" destId="{A75216D3-45CE-423D-A204-7875B4803171}" srcOrd="1" destOrd="0" presId="urn:microsoft.com/office/officeart/2008/layout/VerticalAccentList"/>
    <dgm:cxn modelId="{12962FEC-08B0-4973-AD17-FC6F6452F932}" type="presParOf" srcId="{783E193C-CDD7-4E26-AA6E-6DFB6E9D161B}" destId="{FB8209F7-CD8F-4969-9081-36756CDCE73E}" srcOrd="2" destOrd="0" presId="urn:microsoft.com/office/officeart/2008/layout/VerticalAccentList"/>
    <dgm:cxn modelId="{9AA8728E-A281-4A04-A0AE-D47A095B3EFE}" type="presParOf" srcId="{783E193C-CDD7-4E26-AA6E-6DFB6E9D161B}" destId="{470D8FA0-7436-4EA2-8405-6110791C12C7}" srcOrd="3" destOrd="0" presId="urn:microsoft.com/office/officeart/2008/layout/VerticalAccentList"/>
    <dgm:cxn modelId="{46E0C451-E83C-4BAE-9319-3DA444EF3A10}" type="presParOf" srcId="{783E193C-CDD7-4E26-AA6E-6DFB6E9D161B}" destId="{CA2C05B4-D232-41CD-A50D-72718BDCAE2C}" srcOrd="4" destOrd="0" presId="urn:microsoft.com/office/officeart/2008/layout/VerticalAccentList"/>
    <dgm:cxn modelId="{5CB3CC2E-5065-47A3-B310-BB02F6BE62C4}" type="presParOf" srcId="{783E193C-CDD7-4E26-AA6E-6DFB6E9D161B}" destId="{1A6C9671-3893-4199-B94C-88BD5C8200F2}" srcOrd="5" destOrd="0" presId="urn:microsoft.com/office/officeart/2008/layout/VerticalAccentList"/>
    <dgm:cxn modelId="{0B56EB50-B53A-431B-8F9F-95311DBBA3D0}" type="presParOf" srcId="{783E193C-CDD7-4E26-AA6E-6DFB6E9D161B}" destId="{27D08B42-F001-406A-9087-8544E06F5114}" srcOrd="6" destOrd="0" presId="urn:microsoft.com/office/officeart/2008/layout/VerticalAccentList"/>
    <dgm:cxn modelId="{350B841A-5871-4C52-B553-529D6D749616}" type="presParOf" srcId="{F109F158-8C7C-42C4-BEA9-B2F8B876AD78}" destId="{590C53E5-92FA-4BAD-8079-EFB48C76D42D}" srcOrd="2" destOrd="0" presId="urn:microsoft.com/office/officeart/2008/layout/VerticalAccentList"/>
    <dgm:cxn modelId="{20477000-20D8-4F7C-92A4-EAABC7104B6D}" type="presParOf" srcId="{F109F158-8C7C-42C4-BEA9-B2F8B876AD78}" destId="{2C1250D6-A9B9-40E2-B7BC-AD6E612F8E5F}" srcOrd="3" destOrd="0" presId="urn:microsoft.com/office/officeart/2008/layout/VerticalAccentList"/>
    <dgm:cxn modelId="{0907ED6A-F6B3-4B06-B727-993A8840DE6D}" type="presParOf" srcId="{2C1250D6-A9B9-40E2-B7BC-AD6E612F8E5F}" destId="{65E9D5F3-0700-4672-B302-079BC14640E9}" srcOrd="0" destOrd="0" presId="urn:microsoft.com/office/officeart/2008/layout/VerticalAccentList"/>
    <dgm:cxn modelId="{40E4155C-6A9F-447C-9B77-53E4F79620A5}" type="presParOf" srcId="{F109F158-8C7C-42C4-BEA9-B2F8B876AD78}" destId="{5A8001EF-3AC4-41B7-9716-B508FADD3042}" srcOrd="4" destOrd="0" presId="urn:microsoft.com/office/officeart/2008/layout/VerticalAccentList"/>
    <dgm:cxn modelId="{1FA245A9-E907-4C5D-9FCD-03DB6CCDDFFD}" type="presParOf" srcId="{5A8001EF-3AC4-41B7-9716-B508FADD3042}" destId="{5FD23BF0-66AD-4633-9160-A5B744AED3A1}" srcOrd="0" destOrd="0" presId="urn:microsoft.com/office/officeart/2008/layout/VerticalAccentList"/>
    <dgm:cxn modelId="{0AA4A415-A83F-48A5-A353-4DEB7024E79D}" type="presParOf" srcId="{5A8001EF-3AC4-41B7-9716-B508FADD3042}" destId="{C956482F-325E-4EAF-B4B5-D1B1884D2EC5}" srcOrd="1" destOrd="0" presId="urn:microsoft.com/office/officeart/2008/layout/VerticalAccentList"/>
    <dgm:cxn modelId="{E4C8F45C-F577-46B8-9D55-EFD56A1C43C8}" type="presParOf" srcId="{5A8001EF-3AC4-41B7-9716-B508FADD3042}" destId="{49746645-98B3-4782-91C7-499F952EB97B}" srcOrd="2" destOrd="0" presId="urn:microsoft.com/office/officeart/2008/layout/VerticalAccentList"/>
    <dgm:cxn modelId="{25CC8776-CBB8-43BC-8EB4-CE080DE57B81}" type="presParOf" srcId="{5A8001EF-3AC4-41B7-9716-B508FADD3042}" destId="{6AC10616-04AF-46B6-ADB4-640C60BB7721}" srcOrd="3" destOrd="0" presId="urn:microsoft.com/office/officeart/2008/layout/VerticalAccentList"/>
    <dgm:cxn modelId="{DBC45F3A-5A91-4D20-BEF7-C9159FE2A3F2}" type="presParOf" srcId="{5A8001EF-3AC4-41B7-9716-B508FADD3042}" destId="{FB953731-4D41-4840-B1A8-C72265FBB882}" srcOrd="4" destOrd="0" presId="urn:microsoft.com/office/officeart/2008/layout/VerticalAccentList"/>
    <dgm:cxn modelId="{3A2DFB1A-E838-456D-B7A8-090EBB04C339}" type="presParOf" srcId="{5A8001EF-3AC4-41B7-9716-B508FADD3042}" destId="{D9D9AE86-8422-4710-9E5E-F793308F833B}" srcOrd="5" destOrd="0" presId="urn:microsoft.com/office/officeart/2008/layout/VerticalAccentList"/>
    <dgm:cxn modelId="{E1FCE48F-F7C1-42EE-84E6-A58DDAC18531}" type="presParOf" srcId="{5A8001EF-3AC4-41B7-9716-B508FADD3042}" destId="{D205BEDB-41A1-4BBC-ADE1-891566E107E3}" srcOrd="6" destOrd="0" presId="urn:microsoft.com/office/officeart/2008/layout/VerticalAccentList"/>
    <dgm:cxn modelId="{8E2B3958-4A1F-42D7-BD07-6DD80FE35612}" type="presParOf" srcId="{F109F158-8C7C-42C4-BEA9-B2F8B876AD78}" destId="{3A4EE587-782D-4F59-B654-075D84BD46AB}" srcOrd="5" destOrd="0" presId="urn:microsoft.com/office/officeart/2008/layout/VerticalAccentList"/>
    <dgm:cxn modelId="{49E49537-DA28-43F5-90C7-13F5F703F271}" type="presParOf" srcId="{F109F158-8C7C-42C4-BEA9-B2F8B876AD78}" destId="{482A3E79-30F8-474F-A9F5-72BD67CA4EB3}" srcOrd="6" destOrd="0" presId="urn:microsoft.com/office/officeart/2008/layout/VerticalAccentList"/>
    <dgm:cxn modelId="{B80C79E7-52F6-4670-AC52-ECAF597AD493}" type="presParOf" srcId="{482A3E79-30F8-474F-A9F5-72BD67CA4EB3}" destId="{2D0EB763-4AB9-45ED-AA97-89A7B111D8E6}" srcOrd="0" destOrd="0" presId="urn:microsoft.com/office/officeart/2008/layout/VerticalAccentList"/>
    <dgm:cxn modelId="{538B0865-A243-4EAB-A14A-E643E75B0DDA}" type="presParOf" srcId="{F109F158-8C7C-42C4-BEA9-B2F8B876AD78}" destId="{BA5A5948-18E1-438A-B219-C10E2E71A3C1}" srcOrd="7" destOrd="0" presId="urn:microsoft.com/office/officeart/2008/layout/VerticalAccentList"/>
    <dgm:cxn modelId="{92DD3EB5-15A2-455D-8509-6288D23B75CC}" type="presParOf" srcId="{BA5A5948-18E1-438A-B219-C10E2E71A3C1}" destId="{1B62095B-86D8-4012-AEA8-F884EA539CB2}" srcOrd="0" destOrd="0" presId="urn:microsoft.com/office/officeart/2008/layout/VerticalAccentList"/>
    <dgm:cxn modelId="{5513BDF8-D5E0-49C4-BB5A-8702A53B3BAD}" type="presParOf" srcId="{BA5A5948-18E1-438A-B219-C10E2E71A3C1}" destId="{97213CD4-3EBE-42E2-A228-1D03C2E21898}" srcOrd="1" destOrd="0" presId="urn:microsoft.com/office/officeart/2008/layout/VerticalAccentList"/>
    <dgm:cxn modelId="{14B630C6-0F93-4DDB-B3FE-251576A52385}" type="presParOf" srcId="{BA5A5948-18E1-438A-B219-C10E2E71A3C1}" destId="{8D4E68E8-AC52-4984-8C6B-30188E853CF5}" srcOrd="2" destOrd="0" presId="urn:microsoft.com/office/officeart/2008/layout/VerticalAccentList"/>
    <dgm:cxn modelId="{0A9901E7-EF82-4D07-A05B-AD651EDA1EA6}" type="presParOf" srcId="{BA5A5948-18E1-438A-B219-C10E2E71A3C1}" destId="{B4B2A8F2-2A33-4F64-9534-128F51DB628E}" srcOrd="3" destOrd="0" presId="urn:microsoft.com/office/officeart/2008/layout/VerticalAccentList"/>
    <dgm:cxn modelId="{70F07AD7-A7CC-48A6-9BCD-AA061CFBB94E}" type="presParOf" srcId="{BA5A5948-18E1-438A-B219-C10E2E71A3C1}" destId="{321C8A6E-376D-4464-A6C6-E3FC094756CA}" srcOrd="4" destOrd="0" presId="urn:microsoft.com/office/officeart/2008/layout/VerticalAccentList"/>
    <dgm:cxn modelId="{AF828395-8173-426F-A82C-FE530AB0DD4D}" type="presParOf" srcId="{BA5A5948-18E1-438A-B219-C10E2E71A3C1}" destId="{F8F9DFB8-210C-4CB6-8749-83A473AF0A80}" srcOrd="5" destOrd="0" presId="urn:microsoft.com/office/officeart/2008/layout/VerticalAccentList"/>
    <dgm:cxn modelId="{1A108C35-CE14-4458-BD5A-754E222D567E}" type="presParOf" srcId="{BA5A5948-18E1-438A-B219-C10E2E71A3C1}" destId="{473ACBE4-3F26-47B0-A4A5-4C3D654BA4EA}" srcOrd="6" destOrd="0" presId="urn:microsoft.com/office/officeart/2008/layout/VerticalAccentList"/>
    <dgm:cxn modelId="{7FFFBD69-4C80-4F49-BAA7-2BD7306CEEC3}" type="presParOf" srcId="{F109F158-8C7C-42C4-BEA9-B2F8B876AD78}" destId="{F148E9E1-A4EC-4F09-9ED1-9A795157CB1A}" srcOrd="8" destOrd="0" presId="urn:microsoft.com/office/officeart/2008/layout/VerticalAccentList"/>
    <dgm:cxn modelId="{8AD4C921-D15A-4DEC-AE16-0793811BEBD7}" type="presParOf" srcId="{F109F158-8C7C-42C4-BEA9-B2F8B876AD78}" destId="{682C9AD9-C591-47EB-8436-070E4C1455A1}" srcOrd="9" destOrd="0" presId="urn:microsoft.com/office/officeart/2008/layout/VerticalAccentList"/>
    <dgm:cxn modelId="{F3B1A9CD-4FAC-4421-B87E-4A2D44310CD4}" type="presParOf" srcId="{682C9AD9-C591-47EB-8436-070E4C1455A1}" destId="{38EA8D00-02DC-417E-9E36-36D71607C263}" srcOrd="0" destOrd="0" presId="urn:microsoft.com/office/officeart/2008/layout/VerticalAccentList"/>
    <dgm:cxn modelId="{43FDF34A-9837-48DB-A5E9-A11759345A0A}" type="presParOf" srcId="{F109F158-8C7C-42C4-BEA9-B2F8B876AD78}" destId="{E0893793-9691-411E-87BE-C33215276EE1}" srcOrd="10" destOrd="0" presId="urn:microsoft.com/office/officeart/2008/layout/VerticalAccentList"/>
    <dgm:cxn modelId="{0475790D-D6DE-4E78-A9F3-CF112FF0DD42}" type="presParOf" srcId="{E0893793-9691-411E-87BE-C33215276EE1}" destId="{EA3DA578-809E-4C11-A2B7-CBB36D5A4862}" srcOrd="0" destOrd="0" presId="urn:microsoft.com/office/officeart/2008/layout/VerticalAccentList"/>
    <dgm:cxn modelId="{92ED5BB6-7023-432B-9F13-3B80A7546680}" type="presParOf" srcId="{E0893793-9691-411E-87BE-C33215276EE1}" destId="{16B73723-45B6-4F38-9EA3-6B5423476BDA}" srcOrd="1" destOrd="0" presId="urn:microsoft.com/office/officeart/2008/layout/VerticalAccentList"/>
    <dgm:cxn modelId="{6626F65A-8410-402A-B266-B22ABDC53A03}" type="presParOf" srcId="{E0893793-9691-411E-87BE-C33215276EE1}" destId="{C8F39D09-69FE-4A19-AB28-62907FD61B61}" srcOrd="2" destOrd="0" presId="urn:microsoft.com/office/officeart/2008/layout/VerticalAccentList"/>
    <dgm:cxn modelId="{7FC93894-174F-4ED7-A11A-813A55968BD7}" type="presParOf" srcId="{E0893793-9691-411E-87BE-C33215276EE1}" destId="{D880BC14-255E-4702-BBF1-92EECDEB9DDB}" srcOrd="3" destOrd="0" presId="urn:microsoft.com/office/officeart/2008/layout/VerticalAccentList"/>
    <dgm:cxn modelId="{D1E749D1-515F-435D-BDE5-0CB21842D4E0}" type="presParOf" srcId="{E0893793-9691-411E-87BE-C33215276EE1}" destId="{89BADE7E-5BBD-4AB0-AD31-537D8476FBBA}" srcOrd="4" destOrd="0" presId="urn:microsoft.com/office/officeart/2008/layout/VerticalAccentList"/>
    <dgm:cxn modelId="{2C33DF8D-80D7-4869-ADB9-FAB6250E87BE}" type="presParOf" srcId="{E0893793-9691-411E-87BE-C33215276EE1}" destId="{0C78FF6D-C52D-495C-971C-FA60539F4957}" srcOrd="5" destOrd="0" presId="urn:microsoft.com/office/officeart/2008/layout/VerticalAccentList"/>
    <dgm:cxn modelId="{1F13BE8E-DA14-42E7-A717-68A8A45692FF}" type="presParOf" srcId="{E0893793-9691-411E-87BE-C33215276EE1}" destId="{886CFF05-A058-44CF-A7B7-DAB2E634BC5E}" srcOrd="6" destOrd="0" presId="urn:microsoft.com/office/officeart/2008/layout/VerticalAccentList"/>
    <dgm:cxn modelId="{6F0C5C92-076E-42E7-8163-00F67581870C}" type="presParOf" srcId="{F109F158-8C7C-42C4-BEA9-B2F8B876AD78}" destId="{BC9B2532-E617-4053-99A8-C7E338268A1C}" srcOrd="11" destOrd="0" presId="urn:microsoft.com/office/officeart/2008/layout/VerticalAccentList"/>
    <dgm:cxn modelId="{5A7037CC-F7FC-4E44-9B41-4B860B23262F}" type="presParOf" srcId="{F109F158-8C7C-42C4-BEA9-B2F8B876AD78}" destId="{C17E1CC3-A26B-4B7C-9338-2FFF0022009F}" srcOrd="12" destOrd="0" presId="urn:microsoft.com/office/officeart/2008/layout/VerticalAccentList"/>
    <dgm:cxn modelId="{53820C6F-C596-4015-A265-5ABE8EC49487}" type="presParOf" srcId="{C17E1CC3-A26B-4B7C-9338-2FFF0022009F}" destId="{E83D1694-13C5-4D80-AB67-EA47A3EC5DC0}" srcOrd="0" destOrd="0" presId="urn:microsoft.com/office/officeart/2008/layout/VerticalAccentList"/>
    <dgm:cxn modelId="{5EB7AECA-F418-48F7-A705-B95B8D2AB454}" type="presParOf" srcId="{F109F158-8C7C-42C4-BEA9-B2F8B876AD78}" destId="{A5392899-266B-421E-ADBA-7F41E9EC42C0}" srcOrd="13" destOrd="0" presId="urn:microsoft.com/office/officeart/2008/layout/VerticalAccentList"/>
    <dgm:cxn modelId="{8CDBE71A-C833-4ED8-827C-E9006BF14769}" type="presParOf" srcId="{A5392899-266B-421E-ADBA-7F41E9EC42C0}" destId="{3944698A-4578-44E8-BCFC-E6DC5623CD0A}" srcOrd="0" destOrd="0" presId="urn:microsoft.com/office/officeart/2008/layout/VerticalAccentList"/>
    <dgm:cxn modelId="{7F5ABD8F-5741-40ED-9AC3-74565B3E9D08}" type="presParOf" srcId="{A5392899-266B-421E-ADBA-7F41E9EC42C0}" destId="{D9BFDBD1-41FD-44AB-A522-04B7F9BCDF5B}" srcOrd="1" destOrd="0" presId="urn:microsoft.com/office/officeart/2008/layout/VerticalAccentList"/>
    <dgm:cxn modelId="{00C0000D-1057-4C6E-BFDF-B5393AABD048}" type="presParOf" srcId="{A5392899-266B-421E-ADBA-7F41E9EC42C0}" destId="{0BF3601C-C8A3-49C8-83D1-06224759CBB8}" srcOrd="2" destOrd="0" presId="urn:microsoft.com/office/officeart/2008/layout/VerticalAccentList"/>
    <dgm:cxn modelId="{DFA710C1-4C6C-4FDC-A80D-98B07073BFA4}" type="presParOf" srcId="{A5392899-266B-421E-ADBA-7F41E9EC42C0}" destId="{2EB68047-5B87-478F-9102-570DF247C6C8}" srcOrd="3" destOrd="0" presId="urn:microsoft.com/office/officeart/2008/layout/VerticalAccentList"/>
    <dgm:cxn modelId="{E28C09EF-0934-4408-AD23-E30A2730AC8F}" type="presParOf" srcId="{A5392899-266B-421E-ADBA-7F41E9EC42C0}" destId="{02A65DB1-ABA1-48EB-89E1-662BD9F6CF8B}" srcOrd="4" destOrd="0" presId="urn:microsoft.com/office/officeart/2008/layout/VerticalAccentList"/>
    <dgm:cxn modelId="{4780040A-45D3-49DE-88A0-F612BE252B84}" type="presParOf" srcId="{A5392899-266B-421E-ADBA-7F41E9EC42C0}" destId="{45EA7559-52CF-48F5-9A24-374E01BB8DA8}" srcOrd="5" destOrd="0" presId="urn:microsoft.com/office/officeart/2008/layout/VerticalAccentList"/>
    <dgm:cxn modelId="{5F14DBAC-687E-4201-9CA0-E72CA90C83B2}" type="presParOf" srcId="{A5392899-266B-421E-ADBA-7F41E9EC42C0}" destId="{886FFEDA-A649-437C-9C36-ECCFEF6577E9}" srcOrd="6" destOrd="0" presId="urn:microsoft.com/office/officeart/2008/layout/VerticalAccentList"/>
    <dgm:cxn modelId="{42367218-02DB-4B11-BA36-B5A69133E076}" type="presParOf" srcId="{F109F158-8C7C-42C4-BEA9-B2F8B876AD78}" destId="{C1C6AB41-0E8E-41E8-9407-1091B0297143}" srcOrd="14" destOrd="0" presId="urn:microsoft.com/office/officeart/2008/layout/VerticalAccentList"/>
    <dgm:cxn modelId="{516907AD-71D3-4445-82B3-A5AFA2170BA6}" type="presParOf" srcId="{F109F158-8C7C-42C4-BEA9-B2F8B876AD78}" destId="{115FD20A-625C-4D94-92C3-4CA02A55B403}" srcOrd="15" destOrd="0" presId="urn:microsoft.com/office/officeart/2008/layout/VerticalAccentList"/>
    <dgm:cxn modelId="{CC4F0717-2491-41E7-8FCD-7F74F90FF765}" type="presParOf" srcId="{115FD20A-625C-4D94-92C3-4CA02A55B403}" destId="{9FB5BB6A-3DAF-403C-8D6A-F3F3BA1E846A}" srcOrd="0" destOrd="0" presId="urn:microsoft.com/office/officeart/2008/layout/VerticalAccentList"/>
    <dgm:cxn modelId="{04069AFC-6F4E-4288-8245-74A762EA0A00}" type="presParOf" srcId="{F109F158-8C7C-42C4-BEA9-B2F8B876AD78}" destId="{C9B2B7BD-C142-4CF0-99F6-3368B2A1E174}" srcOrd="16" destOrd="0" presId="urn:microsoft.com/office/officeart/2008/layout/VerticalAccentList"/>
    <dgm:cxn modelId="{1321EAD6-CDFA-47F9-B0C4-ED74944D6CE7}" type="presParOf" srcId="{C9B2B7BD-C142-4CF0-99F6-3368B2A1E174}" destId="{CD5B9FD1-EA8F-41A3-A381-59ABB8BF5282}" srcOrd="0" destOrd="0" presId="urn:microsoft.com/office/officeart/2008/layout/VerticalAccentList"/>
    <dgm:cxn modelId="{BA4821A1-C040-4882-95F0-0325256693A3}" type="presParOf" srcId="{C9B2B7BD-C142-4CF0-99F6-3368B2A1E174}" destId="{B22B4099-21AC-4662-9D05-98F9E018F945}" srcOrd="1" destOrd="0" presId="urn:microsoft.com/office/officeart/2008/layout/VerticalAccentList"/>
    <dgm:cxn modelId="{70D0CD7A-2714-4332-B666-8A475F99F3E2}" type="presParOf" srcId="{C9B2B7BD-C142-4CF0-99F6-3368B2A1E174}" destId="{44CEC453-65FD-4A64-B64C-56743C1CE162}" srcOrd="2" destOrd="0" presId="urn:microsoft.com/office/officeart/2008/layout/VerticalAccentList"/>
    <dgm:cxn modelId="{F5D76B80-2C37-4B28-9E2E-13E4E5F57181}" type="presParOf" srcId="{C9B2B7BD-C142-4CF0-99F6-3368B2A1E174}" destId="{C39E43D6-2A3F-4D29-AB5B-45C5E8A54DA1}" srcOrd="3" destOrd="0" presId="urn:microsoft.com/office/officeart/2008/layout/VerticalAccentList"/>
    <dgm:cxn modelId="{B0AED4ED-7C0E-4E1C-920E-6ADF4CF58F7A}" type="presParOf" srcId="{C9B2B7BD-C142-4CF0-99F6-3368B2A1E174}" destId="{39F81202-15CB-40F2-AD4B-37715A74E917}" srcOrd="4" destOrd="0" presId="urn:microsoft.com/office/officeart/2008/layout/VerticalAccentList"/>
    <dgm:cxn modelId="{0E305A85-4DC8-462A-BDE2-E2DEC4282076}" type="presParOf" srcId="{C9B2B7BD-C142-4CF0-99F6-3368B2A1E174}" destId="{BBDEDBFB-02C5-434C-B7CF-DB3F4B59486D}" srcOrd="5" destOrd="0" presId="urn:microsoft.com/office/officeart/2008/layout/VerticalAccentList"/>
    <dgm:cxn modelId="{9CAC89F4-6048-4D00-B8E0-CDDE4F8D53CF}" type="presParOf" srcId="{C9B2B7BD-C142-4CF0-99F6-3368B2A1E174}" destId="{5A589419-F3CF-4911-A37D-2C0CF0A3E38F}" srcOrd="6" destOrd="0" presId="urn:microsoft.com/office/officeart/2008/layout/VerticalAccentList"/>
    <dgm:cxn modelId="{1E59EDC6-5A55-4C5E-8FB8-2871A9779A11}" type="presParOf" srcId="{F109F158-8C7C-42C4-BEA9-B2F8B876AD78}" destId="{588F8303-274F-48D4-A4DA-13F9CC09D37B}" srcOrd="17" destOrd="0" presId="urn:microsoft.com/office/officeart/2008/layout/VerticalAccentList"/>
    <dgm:cxn modelId="{DFA404B0-DB4F-4165-903A-A69FF25FCA0C}" type="presParOf" srcId="{F109F158-8C7C-42C4-BEA9-B2F8B876AD78}" destId="{58199A42-E2A0-4C2B-AFBC-4C247EF54D35}" srcOrd="18" destOrd="0" presId="urn:microsoft.com/office/officeart/2008/layout/VerticalAccentList"/>
    <dgm:cxn modelId="{FE1B9C22-54DF-4BE5-94FE-8E9D42E8E7B7}" type="presParOf" srcId="{58199A42-E2A0-4C2B-AFBC-4C247EF54D35}" destId="{2CFBF534-D51C-47FE-B018-25687410657D}" srcOrd="0" destOrd="0" presId="urn:microsoft.com/office/officeart/2008/layout/VerticalAccentList"/>
    <dgm:cxn modelId="{D9E01E71-73E1-4BEC-9187-8DC280FBBD4A}" type="presParOf" srcId="{F109F158-8C7C-42C4-BEA9-B2F8B876AD78}" destId="{981A59AC-1C7B-4E92-B5E8-19B4532B8611}" srcOrd="19" destOrd="0" presId="urn:microsoft.com/office/officeart/2008/layout/VerticalAccentList"/>
    <dgm:cxn modelId="{BA3F9160-DB55-41FF-9C0A-6B645E01FDF0}" type="presParOf" srcId="{981A59AC-1C7B-4E92-B5E8-19B4532B8611}" destId="{7A2E46EC-5486-4D0C-91E3-5A4E91716223}" srcOrd="0" destOrd="0" presId="urn:microsoft.com/office/officeart/2008/layout/VerticalAccentList"/>
    <dgm:cxn modelId="{3348D37E-AA7B-433A-8702-2A09608DB1C4}" type="presParOf" srcId="{981A59AC-1C7B-4E92-B5E8-19B4532B8611}" destId="{88EC7DBF-1A4F-4D62-BAD1-5B4F590DA88E}" srcOrd="1" destOrd="0" presId="urn:microsoft.com/office/officeart/2008/layout/VerticalAccentList"/>
    <dgm:cxn modelId="{53292473-B22C-456F-B3A1-D3B189C81B07}" type="presParOf" srcId="{981A59AC-1C7B-4E92-B5E8-19B4532B8611}" destId="{38CD21E4-AC1E-4C7A-A96E-81C9293F0299}" srcOrd="2" destOrd="0" presId="urn:microsoft.com/office/officeart/2008/layout/VerticalAccentList"/>
    <dgm:cxn modelId="{FFCCDB92-6A92-4DA7-92FA-BC5151BADD21}" type="presParOf" srcId="{981A59AC-1C7B-4E92-B5E8-19B4532B8611}" destId="{8483A812-BA8B-4E82-A23F-EF96142BD182}" srcOrd="3" destOrd="0" presId="urn:microsoft.com/office/officeart/2008/layout/VerticalAccentList"/>
    <dgm:cxn modelId="{D2F0AA02-F44B-4F25-B295-67FDF101185F}" type="presParOf" srcId="{981A59AC-1C7B-4E92-B5E8-19B4532B8611}" destId="{A87F846A-0427-4B87-812E-1184023068F8}" srcOrd="4" destOrd="0" presId="urn:microsoft.com/office/officeart/2008/layout/VerticalAccentList"/>
    <dgm:cxn modelId="{5E538D71-411A-4731-8522-EDB519AF0442}" type="presParOf" srcId="{981A59AC-1C7B-4E92-B5E8-19B4532B8611}" destId="{90B3BF29-ED72-4086-A1BF-28FF6073FF36}" srcOrd="5" destOrd="0" presId="urn:microsoft.com/office/officeart/2008/layout/VerticalAccentList"/>
    <dgm:cxn modelId="{DBF431DB-80FC-42C1-A8E7-92F80AA20767}" type="presParOf" srcId="{981A59AC-1C7B-4E92-B5E8-19B4532B8611}" destId="{7C8CE166-6993-4589-A87C-D8C6DEFAFD3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F8B0D-F866-4CEF-8582-9EC10596F879}">
      <dsp:nvSpPr>
        <dsp:cNvPr id="0" name=""/>
        <dsp:cNvSpPr/>
      </dsp:nvSpPr>
      <dsp:spPr>
        <a:xfrm rot="5400000">
          <a:off x="-158271" y="313072"/>
          <a:ext cx="1055144" cy="738601"/>
        </a:xfrm>
        <a:prstGeom prst="chevron">
          <a:avLst/>
        </a:prstGeom>
        <a:solidFill>
          <a:srgbClr val="00206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Cel 1</a:t>
          </a:r>
        </a:p>
      </dsp:txBody>
      <dsp:txXfrm rot="-5400000">
        <a:off x="1" y="524102"/>
        <a:ext cx="738601" cy="316543"/>
      </dsp:txXfrm>
    </dsp:sp>
    <dsp:sp modelId="{060C0E83-1E5D-4448-ABB6-2844C504594C}">
      <dsp:nvSpPr>
        <dsp:cNvPr id="0" name=""/>
        <dsp:cNvSpPr/>
      </dsp:nvSpPr>
      <dsp:spPr>
        <a:xfrm rot="5400000">
          <a:off x="3545839" y="-2805384"/>
          <a:ext cx="991737" cy="660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/>
            <a:t>Rozpoznanie i ocena stanu aktywności społecznej lokalnych środowisk, wzmocnienie efektywności realizacji zadań przez lokalne grupy działania (LGD), w tym aktywizacji społeczności wiejskiej na rzecz budowy i realizacji lokalnych strategii rozwoju (LSR)</a:t>
          </a:r>
        </a:p>
      </dsp:txBody>
      <dsp:txXfrm rot="-5400000">
        <a:off x="738601" y="50267"/>
        <a:ext cx="6557801" cy="894911"/>
      </dsp:txXfrm>
    </dsp:sp>
    <dsp:sp modelId="{547A7992-9E76-43B8-8B2D-4BC0FFF28E1C}">
      <dsp:nvSpPr>
        <dsp:cNvPr id="0" name=""/>
        <dsp:cNvSpPr/>
      </dsp:nvSpPr>
      <dsp:spPr>
        <a:xfrm rot="5400000">
          <a:off x="-158271" y="1346928"/>
          <a:ext cx="1055144" cy="738601"/>
        </a:xfrm>
        <a:prstGeom prst="chevron">
          <a:avLst/>
        </a:prstGeom>
        <a:solidFill>
          <a:srgbClr val="00206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Cel 2</a:t>
          </a:r>
        </a:p>
      </dsp:txBody>
      <dsp:txXfrm rot="-5400000">
        <a:off x="1" y="1557958"/>
        <a:ext cx="738601" cy="316543"/>
      </dsp:txXfrm>
    </dsp:sp>
    <dsp:sp modelId="{495AF10A-748F-4F2C-890E-120532274D84}">
      <dsp:nvSpPr>
        <dsp:cNvPr id="0" name=""/>
        <dsp:cNvSpPr/>
      </dsp:nvSpPr>
      <dsp:spPr>
        <a:xfrm rot="5400000">
          <a:off x="3544772" y="-1691902"/>
          <a:ext cx="988191" cy="660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/>
            <a:t>Identyfikacja barier i determinantów lokalnego rozwoju</a:t>
          </a:r>
        </a:p>
      </dsp:txBody>
      <dsp:txXfrm rot="-5400000">
        <a:off x="735761" y="1165349"/>
        <a:ext cx="6557974" cy="891711"/>
      </dsp:txXfrm>
    </dsp:sp>
    <dsp:sp modelId="{D90DDCD5-124D-4FA5-B332-29D590105461}">
      <dsp:nvSpPr>
        <dsp:cNvPr id="0" name=""/>
        <dsp:cNvSpPr/>
      </dsp:nvSpPr>
      <dsp:spPr>
        <a:xfrm rot="5400000">
          <a:off x="-158271" y="2378620"/>
          <a:ext cx="1055144" cy="738601"/>
        </a:xfrm>
        <a:prstGeom prst="chevron">
          <a:avLst/>
        </a:prstGeom>
        <a:solidFill>
          <a:srgbClr val="00206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Cel 3</a:t>
          </a:r>
        </a:p>
      </dsp:txBody>
      <dsp:txXfrm rot="-5400000">
        <a:off x="1" y="2589650"/>
        <a:ext cx="738601" cy="316543"/>
      </dsp:txXfrm>
    </dsp:sp>
    <dsp:sp modelId="{9ADCFCB5-2089-4365-A03D-001ED120E3A7}">
      <dsp:nvSpPr>
        <dsp:cNvPr id="0" name=""/>
        <dsp:cNvSpPr/>
      </dsp:nvSpPr>
      <dsp:spPr>
        <a:xfrm rot="5400000">
          <a:off x="3549776" y="-517692"/>
          <a:ext cx="983864" cy="660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/>
            <a:t>Budowa metodologii wykorzystania kapitału społecznego w procesie rozwoju lokalnego kierowanego przez społeczność</a:t>
          </a:r>
        </a:p>
      </dsp:txBody>
      <dsp:txXfrm rot="-5400000">
        <a:off x="738601" y="2341511"/>
        <a:ext cx="6558186" cy="887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EF2C-0A86-49D2-9B51-04DF222742E7}">
      <dsp:nvSpPr>
        <dsp:cNvPr id="0" name=""/>
        <dsp:cNvSpPr/>
      </dsp:nvSpPr>
      <dsp:spPr>
        <a:xfrm rot="16200000">
          <a:off x="746222" y="1134995"/>
          <a:ext cx="2823930" cy="3072421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Część badawcza </a:t>
          </a:r>
          <a:r>
            <a:rPr lang="pl-PL" sz="2000" kern="1200" dirty="0" smtClean="0"/>
            <a:t>obejmująca identyfikację oraz analizę czynników determinujących aktywność społeczną mieszkańców obszarów wiejskich. </a:t>
          </a:r>
          <a:endParaRPr lang="pl-PL" sz="2000" kern="1200" dirty="0"/>
        </a:p>
      </dsp:txBody>
      <dsp:txXfrm rot="5400000">
        <a:off x="759855" y="1397118"/>
        <a:ext cx="2934543" cy="2548174"/>
      </dsp:txXfrm>
    </dsp:sp>
    <dsp:sp modelId="{79051A00-0159-4E8F-AA59-846E352852F7}">
      <dsp:nvSpPr>
        <dsp:cNvPr id="0" name=""/>
        <dsp:cNvSpPr/>
      </dsp:nvSpPr>
      <dsp:spPr>
        <a:xfrm rot="5400000">
          <a:off x="4257906" y="978023"/>
          <a:ext cx="2823930" cy="3386364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Działania upowszechniające </a:t>
          </a:r>
          <a:r>
            <a:rPr lang="pl-PL" sz="2000" kern="1200" dirty="0" smtClean="0">
              <a:solidFill>
                <a:schemeClr val="bg1"/>
              </a:solidFill>
            </a:rPr>
            <a:t>wyniki badań oraz wypracowane wnioski </a:t>
          </a:r>
          <a:br>
            <a:rPr lang="pl-PL" sz="2000" kern="1200" dirty="0" smtClean="0">
              <a:solidFill>
                <a:schemeClr val="bg1"/>
              </a:solidFill>
            </a:rPr>
          </a:br>
          <a:r>
            <a:rPr lang="pl-PL" sz="2000" kern="1200" dirty="0" smtClean="0">
              <a:solidFill>
                <a:schemeClr val="bg1"/>
              </a:solidFill>
            </a:rPr>
            <a:t>i rekomendacje, możliwe do zastosowania w praktyce przez LGD i mogące przyczyniać się do osiągania większej skuteczności wdrażania LSR.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 </a:t>
          </a:r>
          <a:endParaRPr lang="pl-PL" sz="1600" kern="1200" dirty="0">
            <a:solidFill>
              <a:schemeClr val="bg1"/>
            </a:solidFill>
          </a:endParaRPr>
        </a:p>
      </dsp:txBody>
      <dsp:txXfrm rot="-5400000">
        <a:off x="3976689" y="1397118"/>
        <a:ext cx="3248486" cy="2548174"/>
      </dsp:txXfrm>
    </dsp:sp>
    <dsp:sp modelId="{22E80EFB-98DB-4E43-9F0C-E7A5994E1871}">
      <dsp:nvSpPr>
        <dsp:cNvPr id="0" name=""/>
        <dsp:cNvSpPr/>
      </dsp:nvSpPr>
      <dsp:spPr>
        <a:xfrm>
          <a:off x="2943732" y="392029"/>
          <a:ext cx="1804082" cy="1803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EBE38-0F82-4B41-80C7-FD548AC350B5}">
      <dsp:nvSpPr>
        <dsp:cNvPr id="0" name=""/>
        <dsp:cNvSpPr/>
      </dsp:nvSpPr>
      <dsp:spPr>
        <a:xfrm rot="10800000" flipH="1" flipV="1">
          <a:off x="3672410" y="3859663"/>
          <a:ext cx="346726" cy="457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C22D-B10D-4519-941D-C6003B9CEDF2}">
      <dsp:nvSpPr>
        <dsp:cNvPr id="0" name=""/>
        <dsp:cNvSpPr/>
      </dsp:nvSpPr>
      <dsp:spPr>
        <a:xfrm rot="5400000">
          <a:off x="318463" y="2220351"/>
          <a:ext cx="957475" cy="15932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13C70-4BE5-4925-8180-BEBB1C6ABE82}">
      <dsp:nvSpPr>
        <dsp:cNvPr id="0" name=""/>
        <dsp:cNvSpPr/>
      </dsp:nvSpPr>
      <dsp:spPr>
        <a:xfrm>
          <a:off x="158636" y="2696380"/>
          <a:ext cx="1438366" cy="126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latin typeface="Calibri" panose="020F0502020204030204"/>
              <a:ea typeface="+mn-ea"/>
              <a:cs typeface="+mn-cs"/>
            </a:rPr>
            <a:t>Analiza danych zastanych</a:t>
          </a:r>
          <a:endParaRPr lang="pl-PL" sz="1800" b="1" kern="1200">
            <a:latin typeface="Calibri" panose="020F0502020204030204"/>
            <a:ea typeface="+mn-ea"/>
            <a:cs typeface="+mn-cs"/>
          </a:endParaRPr>
        </a:p>
      </dsp:txBody>
      <dsp:txXfrm>
        <a:off x="158636" y="2696380"/>
        <a:ext cx="1438366" cy="1260812"/>
      </dsp:txXfrm>
    </dsp:sp>
    <dsp:sp modelId="{4426D227-F86A-4BDE-AE27-06B30ED1D6C2}">
      <dsp:nvSpPr>
        <dsp:cNvPr id="0" name=""/>
        <dsp:cNvSpPr/>
      </dsp:nvSpPr>
      <dsp:spPr>
        <a:xfrm>
          <a:off x="1325613" y="2103057"/>
          <a:ext cx="271389" cy="2713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5502C-36F4-4051-8943-2B90DE578864}">
      <dsp:nvSpPr>
        <dsp:cNvPr id="0" name=""/>
        <dsp:cNvSpPr/>
      </dsp:nvSpPr>
      <dsp:spPr>
        <a:xfrm rot="5400000">
          <a:off x="2079304" y="1784629"/>
          <a:ext cx="957475" cy="15932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D695E-3A3E-47F6-9036-75012E681005}">
      <dsp:nvSpPr>
        <dsp:cNvPr id="0" name=""/>
        <dsp:cNvSpPr/>
      </dsp:nvSpPr>
      <dsp:spPr>
        <a:xfrm>
          <a:off x="1919478" y="2260658"/>
          <a:ext cx="1438366" cy="126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latin typeface="Calibri" panose="020F0502020204030204"/>
              <a:ea typeface="+mn-ea"/>
              <a:cs typeface="+mn-cs"/>
            </a:rPr>
            <a:t>Ankiety CAWI</a:t>
          </a:r>
          <a:endParaRPr lang="pl-PL" sz="1800" b="1" kern="1200">
            <a:latin typeface="Calibri" panose="020F0502020204030204"/>
            <a:ea typeface="+mn-ea"/>
            <a:cs typeface="+mn-cs"/>
          </a:endParaRPr>
        </a:p>
      </dsp:txBody>
      <dsp:txXfrm>
        <a:off x="1919478" y="2260658"/>
        <a:ext cx="1438366" cy="1260812"/>
      </dsp:txXfrm>
    </dsp:sp>
    <dsp:sp modelId="{59369D07-0EEB-40F0-9CD5-F07EFC4A73BA}">
      <dsp:nvSpPr>
        <dsp:cNvPr id="0" name=""/>
        <dsp:cNvSpPr/>
      </dsp:nvSpPr>
      <dsp:spPr>
        <a:xfrm>
          <a:off x="3086454" y="1667335"/>
          <a:ext cx="271389" cy="2713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671A0-BC53-47E9-9D0A-E5F75CC16BA1}">
      <dsp:nvSpPr>
        <dsp:cNvPr id="0" name=""/>
        <dsp:cNvSpPr/>
      </dsp:nvSpPr>
      <dsp:spPr>
        <a:xfrm rot="5400000">
          <a:off x="3840145" y="1348907"/>
          <a:ext cx="957475" cy="15932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6A1FD-F376-42E4-BF18-53F489CA089A}">
      <dsp:nvSpPr>
        <dsp:cNvPr id="0" name=""/>
        <dsp:cNvSpPr/>
      </dsp:nvSpPr>
      <dsp:spPr>
        <a:xfrm>
          <a:off x="3680319" y="1824936"/>
          <a:ext cx="1438366" cy="126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latin typeface="Calibri" panose="020F0502020204030204"/>
              <a:ea typeface="+mn-ea"/>
              <a:cs typeface="+mn-cs"/>
            </a:rPr>
            <a:t>Ankiety audytoryjne</a:t>
          </a:r>
          <a:endParaRPr lang="pl-PL" sz="1800" b="1" kern="1200">
            <a:latin typeface="Calibri" panose="020F0502020204030204"/>
            <a:ea typeface="+mn-ea"/>
            <a:cs typeface="+mn-cs"/>
          </a:endParaRPr>
        </a:p>
      </dsp:txBody>
      <dsp:txXfrm>
        <a:off x="3680319" y="1824936"/>
        <a:ext cx="1438366" cy="1260812"/>
      </dsp:txXfrm>
    </dsp:sp>
    <dsp:sp modelId="{3875C421-F17A-4073-8398-45A8CE00DC3A}">
      <dsp:nvSpPr>
        <dsp:cNvPr id="0" name=""/>
        <dsp:cNvSpPr/>
      </dsp:nvSpPr>
      <dsp:spPr>
        <a:xfrm>
          <a:off x="4847295" y="1231613"/>
          <a:ext cx="271389" cy="2713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4945D-9874-4E6C-8AE5-D02562204AB0}">
      <dsp:nvSpPr>
        <dsp:cNvPr id="0" name=""/>
        <dsp:cNvSpPr/>
      </dsp:nvSpPr>
      <dsp:spPr>
        <a:xfrm rot="5400000">
          <a:off x="5600986" y="913185"/>
          <a:ext cx="957475" cy="15932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4D3C2-D905-404C-B441-1FF0B3151950}">
      <dsp:nvSpPr>
        <dsp:cNvPr id="0" name=""/>
        <dsp:cNvSpPr/>
      </dsp:nvSpPr>
      <dsp:spPr>
        <a:xfrm>
          <a:off x="5441160" y="1389214"/>
          <a:ext cx="1438366" cy="126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latin typeface="Calibri" panose="020F0502020204030204"/>
              <a:ea typeface="+mn-ea"/>
              <a:cs typeface="+mn-cs"/>
            </a:rPr>
            <a:t>Indywidualne wywiady pogłębione</a:t>
          </a:r>
          <a:endParaRPr lang="pl-PL" sz="1800" b="1" kern="1200">
            <a:latin typeface="Calibri" panose="020F0502020204030204"/>
            <a:ea typeface="+mn-ea"/>
            <a:cs typeface="+mn-cs"/>
          </a:endParaRPr>
        </a:p>
      </dsp:txBody>
      <dsp:txXfrm>
        <a:off x="5441160" y="1389214"/>
        <a:ext cx="1438366" cy="1260812"/>
      </dsp:txXfrm>
    </dsp:sp>
    <dsp:sp modelId="{313F733F-B48E-4A47-8F91-75037A3F503D}">
      <dsp:nvSpPr>
        <dsp:cNvPr id="0" name=""/>
        <dsp:cNvSpPr/>
      </dsp:nvSpPr>
      <dsp:spPr>
        <a:xfrm>
          <a:off x="6608136" y="795891"/>
          <a:ext cx="271389" cy="27138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83BF0-CBA6-4C32-959B-7DD2895C6AAB}">
      <dsp:nvSpPr>
        <dsp:cNvPr id="0" name=""/>
        <dsp:cNvSpPr/>
      </dsp:nvSpPr>
      <dsp:spPr>
        <a:xfrm rot="5400000">
          <a:off x="7361828" y="477464"/>
          <a:ext cx="957475" cy="15932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B28F9F-4A2B-48FE-B933-3AC4FA1A5CC8}">
      <dsp:nvSpPr>
        <dsp:cNvPr id="0" name=""/>
        <dsp:cNvSpPr/>
      </dsp:nvSpPr>
      <dsp:spPr>
        <a:xfrm>
          <a:off x="7202001" y="953492"/>
          <a:ext cx="1438366" cy="126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latin typeface="Calibri" panose="020F0502020204030204"/>
              <a:ea typeface="+mn-ea"/>
              <a:cs typeface="+mn-cs"/>
            </a:rPr>
            <a:t>Badnia fokusowe</a:t>
          </a:r>
          <a:endParaRPr lang="pl-PL" sz="1800" b="1" kern="1200">
            <a:latin typeface="Calibri" panose="020F0502020204030204"/>
            <a:ea typeface="+mn-ea"/>
            <a:cs typeface="+mn-cs"/>
          </a:endParaRPr>
        </a:p>
      </dsp:txBody>
      <dsp:txXfrm>
        <a:off x="7202001" y="953492"/>
        <a:ext cx="1438366" cy="1260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2C1C8-6EBE-434E-8B8E-F95CCA63F4E7}">
      <dsp:nvSpPr>
        <dsp:cNvPr id="0" name=""/>
        <dsp:cNvSpPr/>
      </dsp:nvSpPr>
      <dsp:spPr>
        <a:xfrm>
          <a:off x="441565" y="1221"/>
          <a:ext cx="6179643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brak sprzyjającego klimatu dla przedsiębiorczości;</a:t>
          </a:r>
        </a:p>
      </dsp:txBody>
      <dsp:txXfrm>
        <a:off x="441565" y="1221"/>
        <a:ext cx="6179643" cy="393286"/>
      </dsp:txXfrm>
    </dsp:sp>
    <dsp:sp modelId="{29F05C25-6154-469A-94E2-F35E0C16D992}">
      <dsp:nvSpPr>
        <dsp:cNvPr id="0" name=""/>
        <dsp:cNvSpPr/>
      </dsp:nvSpPr>
      <dsp:spPr>
        <a:xfrm>
          <a:off x="441565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216D3-45CE-423D-A204-7875B4803171}">
      <dsp:nvSpPr>
        <dsp:cNvPr id="0" name=""/>
        <dsp:cNvSpPr/>
      </dsp:nvSpPr>
      <dsp:spPr>
        <a:xfrm>
          <a:off x="1052033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209F7-CD8F-4969-9081-36756CDCE73E}">
      <dsp:nvSpPr>
        <dsp:cNvPr id="0" name=""/>
        <dsp:cNvSpPr/>
      </dsp:nvSpPr>
      <dsp:spPr>
        <a:xfrm>
          <a:off x="1662501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D8FA0-7436-4EA2-8405-6110791C12C7}">
      <dsp:nvSpPr>
        <dsp:cNvPr id="0" name=""/>
        <dsp:cNvSpPr/>
      </dsp:nvSpPr>
      <dsp:spPr>
        <a:xfrm>
          <a:off x="2272968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C05B4-D232-41CD-A50D-72718BDCAE2C}">
      <dsp:nvSpPr>
        <dsp:cNvPr id="0" name=""/>
        <dsp:cNvSpPr/>
      </dsp:nvSpPr>
      <dsp:spPr>
        <a:xfrm>
          <a:off x="2883436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C9671-3893-4199-B94C-88BD5C8200F2}">
      <dsp:nvSpPr>
        <dsp:cNvPr id="0" name=""/>
        <dsp:cNvSpPr/>
      </dsp:nvSpPr>
      <dsp:spPr>
        <a:xfrm>
          <a:off x="3493904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8B42-F001-406A-9087-8544E06F5114}">
      <dsp:nvSpPr>
        <dsp:cNvPr id="0" name=""/>
        <dsp:cNvSpPr/>
      </dsp:nvSpPr>
      <dsp:spPr>
        <a:xfrm>
          <a:off x="4104371" y="394507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9D5F3-0700-4672-B302-079BC14640E9}">
      <dsp:nvSpPr>
        <dsp:cNvPr id="0" name=""/>
        <dsp:cNvSpPr/>
      </dsp:nvSpPr>
      <dsp:spPr>
        <a:xfrm>
          <a:off x="441565" y="534169"/>
          <a:ext cx="4326148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zła jakość środowiska</a:t>
          </a:r>
          <a:r>
            <a:rPr lang="pl-PL" sz="1400" kern="1200" dirty="0">
              <a:solidFill>
                <a:schemeClr val="tx1"/>
              </a:solidFill>
            </a:rPr>
            <a:t>;</a:t>
          </a:r>
        </a:p>
      </dsp:txBody>
      <dsp:txXfrm>
        <a:off x="441565" y="534169"/>
        <a:ext cx="4326148" cy="393286"/>
      </dsp:txXfrm>
    </dsp:sp>
    <dsp:sp modelId="{5FD23BF0-66AD-4633-9160-A5B744AED3A1}">
      <dsp:nvSpPr>
        <dsp:cNvPr id="0" name=""/>
        <dsp:cNvSpPr/>
      </dsp:nvSpPr>
      <dsp:spPr>
        <a:xfrm>
          <a:off x="441565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6482F-325E-4EAF-B4B5-D1B1884D2EC5}">
      <dsp:nvSpPr>
        <dsp:cNvPr id="0" name=""/>
        <dsp:cNvSpPr/>
      </dsp:nvSpPr>
      <dsp:spPr>
        <a:xfrm>
          <a:off x="1052033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46645-98B3-4782-91C7-499F952EB97B}">
      <dsp:nvSpPr>
        <dsp:cNvPr id="0" name=""/>
        <dsp:cNvSpPr/>
      </dsp:nvSpPr>
      <dsp:spPr>
        <a:xfrm>
          <a:off x="1662501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10616-04AF-46B6-ADB4-640C60BB7721}">
      <dsp:nvSpPr>
        <dsp:cNvPr id="0" name=""/>
        <dsp:cNvSpPr/>
      </dsp:nvSpPr>
      <dsp:spPr>
        <a:xfrm>
          <a:off x="2272968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53731-4D41-4840-B1A8-C72265FBB882}">
      <dsp:nvSpPr>
        <dsp:cNvPr id="0" name=""/>
        <dsp:cNvSpPr/>
      </dsp:nvSpPr>
      <dsp:spPr>
        <a:xfrm>
          <a:off x="2883436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AE86-8422-4710-9E5E-F793308F833B}">
      <dsp:nvSpPr>
        <dsp:cNvPr id="0" name=""/>
        <dsp:cNvSpPr/>
      </dsp:nvSpPr>
      <dsp:spPr>
        <a:xfrm>
          <a:off x="3493904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5BEDB-41A1-4BBC-ADE1-891566E107E3}">
      <dsp:nvSpPr>
        <dsp:cNvPr id="0" name=""/>
        <dsp:cNvSpPr/>
      </dsp:nvSpPr>
      <dsp:spPr>
        <a:xfrm>
          <a:off x="4104371" y="927455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EB763-4AB9-45ED-AA97-89A7B111D8E6}">
      <dsp:nvSpPr>
        <dsp:cNvPr id="0" name=""/>
        <dsp:cNvSpPr/>
      </dsp:nvSpPr>
      <dsp:spPr>
        <a:xfrm>
          <a:off x="441565" y="1067117"/>
          <a:ext cx="6131710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małe zaangażowanie obywateli w działalność publiczną</a:t>
          </a:r>
          <a:r>
            <a:rPr lang="pl-PL" sz="1400" kern="1200" dirty="0">
              <a:solidFill>
                <a:schemeClr val="tx1"/>
              </a:solidFill>
            </a:rPr>
            <a:t>;</a:t>
          </a:r>
        </a:p>
      </dsp:txBody>
      <dsp:txXfrm>
        <a:off x="441565" y="1067117"/>
        <a:ext cx="6131710" cy="393286"/>
      </dsp:txXfrm>
    </dsp:sp>
    <dsp:sp modelId="{1B62095B-86D8-4012-AEA8-F884EA539CB2}">
      <dsp:nvSpPr>
        <dsp:cNvPr id="0" name=""/>
        <dsp:cNvSpPr/>
      </dsp:nvSpPr>
      <dsp:spPr>
        <a:xfrm>
          <a:off x="441565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3CD4-3EBE-42E2-A228-1D03C2E21898}">
      <dsp:nvSpPr>
        <dsp:cNvPr id="0" name=""/>
        <dsp:cNvSpPr/>
      </dsp:nvSpPr>
      <dsp:spPr>
        <a:xfrm>
          <a:off x="1052033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68E8-AC52-4984-8C6B-30188E853CF5}">
      <dsp:nvSpPr>
        <dsp:cNvPr id="0" name=""/>
        <dsp:cNvSpPr/>
      </dsp:nvSpPr>
      <dsp:spPr>
        <a:xfrm>
          <a:off x="1662501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2A8F2-2A33-4F64-9534-128F51DB628E}">
      <dsp:nvSpPr>
        <dsp:cNvPr id="0" name=""/>
        <dsp:cNvSpPr/>
      </dsp:nvSpPr>
      <dsp:spPr>
        <a:xfrm>
          <a:off x="2272968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8A6E-376D-4464-A6C6-E3FC094756CA}">
      <dsp:nvSpPr>
        <dsp:cNvPr id="0" name=""/>
        <dsp:cNvSpPr/>
      </dsp:nvSpPr>
      <dsp:spPr>
        <a:xfrm>
          <a:off x="2883436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9DFB8-210C-4CB6-8749-83A473AF0A80}">
      <dsp:nvSpPr>
        <dsp:cNvPr id="0" name=""/>
        <dsp:cNvSpPr/>
      </dsp:nvSpPr>
      <dsp:spPr>
        <a:xfrm>
          <a:off x="3493904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CBE4-3F26-47B0-A4A5-4C3D654BA4EA}">
      <dsp:nvSpPr>
        <dsp:cNvPr id="0" name=""/>
        <dsp:cNvSpPr/>
      </dsp:nvSpPr>
      <dsp:spPr>
        <a:xfrm>
          <a:off x="4104371" y="1460403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A8D00-02DC-417E-9E36-36D71607C263}">
      <dsp:nvSpPr>
        <dsp:cNvPr id="0" name=""/>
        <dsp:cNvSpPr/>
      </dsp:nvSpPr>
      <dsp:spPr>
        <a:xfrm>
          <a:off x="441565" y="1600065"/>
          <a:ext cx="4326148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uboga oferta usług rekreacyjno-wypoczynkowych</a:t>
          </a:r>
          <a:r>
            <a:rPr lang="pl-PL" sz="1400" kern="1200" dirty="0">
              <a:solidFill>
                <a:schemeClr val="tx1"/>
              </a:solidFill>
            </a:rPr>
            <a:t>;</a:t>
          </a:r>
        </a:p>
      </dsp:txBody>
      <dsp:txXfrm>
        <a:off x="441565" y="1600065"/>
        <a:ext cx="4326148" cy="393286"/>
      </dsp:txXfrm>
    </dsp:sp>
    <dsp:sp modelId="{EA3DA578-809E-4C11-A2B7-CBB36D5A4862}">
      <dsp:nvSpPr>
        <dsp:cNvPr id="0" name=""/>
        <dsp:cNvSpPr/>
      </dsp:nvSpPr>
      <dsp:spPr>
        <a:xfrm>
          <a:off x="441565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73723-45B6-4F38-9EA3-6B5423476BDA}">
      <dsp:nvSpPr>
        <dsp:cNvPr id="0" name=""/>
        <dsp:cNvSpPr/>
      </dsp:nvSpPr>
      <dsp:spPr>
        <a:xfrm>
          <a:off x="1052033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39D09-69FE-4A19-AB28-62907FD61B61}">
      <dsp:nvSpPr>
        <dsp:cNvPr id="0" name=""/>
        <dsp:cNvSpPr/>
      </dsp:nvSpPr>
      <dsp:spPr>
        <a:xfrm>
          <a:off x="1662501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0BC14-255E-4702-BBF1-92EECDEB9DDB}">
      <dsp:nvSpPr>
        <dsp:cNvPr id="0" name=""/>
        <dsp:cNvSpPr/>
      </dsp:nvSpPr>
      <dsp:spPr>
        <a:xfrm>
          <a:off x="2272968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DE7E-5BBD-4AB0-AD31-537D8476FBBA}">
      <dsp:nvSpPr>
        <dsp:cNvPr id="0" name=""/>
        <dsp:cNvSpPr/>
      </dsp:nvSpPr>
      <dsp:spPr>
        <a:xfrm>
          <a:off x="2883436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8FF6D-C52D-495C-971C-FA60539F4957}">
      <dsp:nvSpPr>
        <dsp:cNvPr id="0" name=""/>
        <dsp:cNvSpPr/>
      </dsp:nvSpPr>
      <dsp:spPr>
        <a:xfrm>
          <a:off x="3493904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FF05-A058-44CF-A7B7-DAB2E634BC5E}">
      <dsp:nvSpPr>
        <dsp:cNvPr id="0" name=""/>
        <dsp:cNvSpPr/>
      </dsp:nvSpPr>
      <dsp:spPr>
        <a:xfrm>
          <a:off x="4104371" y="1993351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D1694-13C5-4D80-AB67-EA47A3EC5DC0}">
      <dsp:nvSpPr>
        <dsp:cNvPr id="0" name=""/>
        <dsp:cNvSpPr/>
      </dsp:nvSpPr>
      <dsp:spPr>
        <a:xfrm>
          <a:off x="441565" y="2133013"/>
          <a:ext cx="7266199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niski poziom poczucia identyfikacji społeczeństw lokalnych z regionem, w którym mieszkają;</a:t>
          </a:r>
        </a:p>
      </dsp:txBody>
      <dsp:txXfrm>
        <a:off x="441565" y="2133013"/>
        <a:ext cx="7266199" cy="393286"/>
      </dsp:txXfrm>
    </dsp:sp>
    <dsp:sp modelId="{3944698A-4578-44E8-BCFC-E6DC5623CD0A}">
      <dsp:nvSpPr>
        <dsp:cNvPr id="0" name=""/>
        <dsp:cNvSpPr/>
      </dsp:nvSpPr>
      <dsp:spPr>
        <a:xfrm>
          <a:off x="441565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FDBD1-41FD-44AB-A522-04B7F9BCDF5B}">
      <dsp:nvSpPr>
        <dsp:cNvPr id="0" name=""/>
        <dsp:cNvSpPr/>
      </dsp:nvSpPr>
      <dsp:spPr>
        <a:xfrm>
          <a:off x="1052033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3601C-C8A3-49C8-83D1-06224759CBB8}">
      <dsp:nvSpPr>
        <dsp:cNvPr id="0" name=""/>
        <dsp:cNvSpPr/>
      </dsp:nvSpPr>
      <dsp:spPr>
        <a:xfrm>
          <a:off x="1662501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68047-5B87-478F-9102-570DF247C6C8}">
      <dsp:nvSpPr>
        <dsp:cNvPr id="0" name=""/>
        <dsp:cNvSpPr/>
      </dsp:nvSpPr>
      <dsp:spPr>
        <a:xfrm>
          <a:off x="2272968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65DB1-ABA1-48EB-89E1-662BD9F6CF8B}">
      <dsp:nvSpPr>
        <dsp:cNvPr id="0" name=""/>
        <dsp:cNvSpPr/>
      </dsp:nvSpPr>
      <dsp:spPr>
        <a:xfrm>
          <a:off x="2883436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A7559-52CF-48F5-9A24-374E01BB8DA8}">
      <dsp:nvSpPr>
        <dsp:cNvPr id="0" name=""/>
        <dsp:cNvSpPr/>
      </dsp:nvSpPr>
      <dsp:spPr>
        <a:xfrm>
          <a:off x="3493904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FFEDA-A649-437C-9C36-ECCFEF6577E9}">
      <dsp:nvSpPr>
        <dsp:cNvPr id="0" name=""/>
        <dsp:cNvSpPr/>
      </dsp:nvSpPr>
      <dsp:spPr>
        <a:xfrm>
          <a:off x="4104371" y="2526299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5BB6A-3DAF-403C-8D6A-F3F3BA1E846A}">
      <dsp:nvSpPr>
        <dsp:cNvPr id="0" name=""/>
        <dsp:cNvSpPr/>
      </dsp:nvSpPr>
      <dsp:spPr>
        <a:xfrm>
          <a:off x="441565" y="2665961"/>
          <a:ext cx="5611923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mała kreatywność i innowacyjność społeczności lokalnej</a:t>
          </a:r>
          <a:r>
            <a:rPr lang="pl-PL" sz="1400" kern="1200" dirty="0">
              <a:solidFill>
                <a:schemeClr val="tx1"/>
              </a:solidFill>
            </a:rPr>
            <a:t>,</a:t>
          </a:r>
        </a:p>
      </dsp:txBody>
      <dsp:txXfrm>
        <a:off x="441565" y="2665961"/>
        <a:ext cx="5611923" cy="393286"/>
      </dsp:txXfrm>
    </dsp:sp>
    <dsp:sp modelId="{CD5B9FD1-EA8F-41A3-A381-59ABB8BF5282}">
      <dsp:nvSpPr>
        <dsp:cNvPr id="0" name=""/>
        <dsp:cNvSpPr/>
      </dsp:nvSpPr>
      <dsp:spPr>
        <a:xfrm>
          <a:off x="441565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B4099-21AC-4662-9D05-98F9E018F945}">
      <dsp:nvSpPr>
        <dsp:cNvPr id="0" name=""/>
        <dsp:cNvSpPr/>
      </dsp:nvSpPr>
      <dsp:spPr>
        <a:xfrm>
          <a:off x="1052033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EC453-65FD-4A64-B64C-56743C1CE162}">
      <dsp:nvSpPr>
        <dsp:cNvPr id="0" name=""/>
        <dsp:cNvSpPr/>
      </dsp:nvSpPr>
      <dsp:spPr>
        <a:xfrm>
          <a:off x="1662501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E43D6-2A3F-4D29-AB5B-45C5E8A54DA1}">
      <dsp:nvSpPr>
        <dsp:cNvPr id="0" name=""/>
        <dsp:cNvSpPr/>
      </dsp:nvSpPr>
      <dsp:spPr>
        <a:xfrm>
          <a:off x="2272968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81202-15CB-40F2-AD4B-37715A74E917}">
      <dsp:nvSpPr>
        <dsp:cNvPr id="0" name=""/>
        <dsp:cNvSpPr/>
      </dsp:nvSpPr>
      <dsp:spPr>
        <a:xfrm>
          <a:off x="2883436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EDBFB-02C5-434C-B7CF-DB3F4B59486D}">
      <dsp:nvSpPr>
        <dsp:cNvPr id="0" name=""/>
        <dsp:cNvSpPr/>
      </dsp:nvSpPr>
      <dsp:spPr>
        <a:xfrm>
          <a:off x="3493904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89419-F3CF-4911-A37D-2C0CF0A3E38F}">
      <dsp:nvSpPr>
        <dsp:cNvPr id="0" name=""/>
        <dsp:cNvSpPr/>
      </dsp:nvSpPr>
      <dsp:spPr>
        <a:xfrm>
          <a:off x="4104371" y="3059248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BF534-D51C-47FE-B018-25687410657D}">
      <dsp:nvSpPr>
        <dsp:cNvPr id="0" name=""/>
        <dsp:cNvSpPr/>
      </dsp:nvSpPr>
      <dsp:spPr>
        <a:xfrm>
          <a:off x="441565" y="3198909"/>
          <a:ext cx="6155201" cy="39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</a:rPr>
            <a:t>mała intensywność i różnorodność działań w dziedzinie kultury</a:t>
          </a:r>
        </a:p>
      </dsp:txBody>
      <dsp:txXfrm>
        <a:off x="441565" y="3198909"/>
        <a:ext cx="6155201" cy="393286"/>
      </dsp:txXfrm>
    </dsp:sp>
    <dsp:sp modelId="{7A2E46EC-5486-4D0C-91E3-5A4E91716223}">
      <dsp:nvSpPr>
        <dsp:cNvPr id="0" name=""/>
        <dsp:cNvSpPr/>
      </dsp:nvSpPr>
      <dsp:spPr>
        <a:xfrm>
          <a:off x="441565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7DBF-1A4F-4D62-BAD1-5B4F590DA88E}">
      <dsp:nvSpPr>
        <dsp:cNvPr id="0" name=""/>
        <dsp:cNvSpPr/>
      </dsp:nvSpPr>
      <dsp:spPr>
        <a:xfrm>
          <a:off x="1052033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D21E4-AC1E-4C7A-A96E-81C9293F0299}">
      <dsp:nvSpPr>
        <dsp:cNvPr id="0" name=""/>
        <dsp:cNvSpPr/>
      </dsp:nvSpPr>
      <dsp:spPr>
        <a:xfrm>
          <a:off x="1662501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A812-BA8B-4E82-A23F-EF96142BD182}">
      <dsp:nvSpPr>
        <dsp:cNvPr id="0" name=""/>
        <dsp:cNvSpPr/>
      </dsp:nvSpPr>
      <dsp:spPr>
        <a:xfrm>
          <a:off x="2272968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F846A-0427-4B87-812E-1184023068F8}">
      <dsp:nvSpPr>
        <dsp:cNvPr id="0" name=""/>
        <dsp:cNvSpPr/>
      </dsp:nvSpPr>
      <dsp:spPr>
        <a:xfrm>
          <a:off x="2883436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BF29-ED72-4086-A1BF-28FF6073FF36}">
      <dsp:nvSpPr>
        <dsp:cNvPr id="0" name=""/>
        <dsp:cNvSpPr/>
      </dsp:nvSpPr>
      <dsp:spPr>
        <a:xfrm>
          <a:off x="3493904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CE166-6993-4589-A87C-D8C6DEFAFD3F}">
      <dsp:nvSpPr>
        <dsp:cNvPr id="0" name=""/>
        <dsp:cNvSpPr/>
      </dsp:nvSpPr>
      <dsp:spPr>
        <a:xfrm>
          <a:off x="4104371" y="3592196"/>
          <a:ext cx="576819" cy="961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178A-FEDA-41B5-9ECC-32362671489F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E487-B0A8-4975-8CC8-27375A88E0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552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8AAE-6E4C-49D6-A858-5B4DC6467294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A919-3DA0-463F-BE1C-8ACB18B7D2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327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0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1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40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1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99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3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63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1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2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7" name="Picture 6" descr="E:\qw bluehill\0 wrk\ppt\0\backgroun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qw bluehill\0 wrk\ppt\0\cien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560070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qw bluehill\0 wrk\ppt\0\pasek_dol_bleki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858000"/>
            <a:ext cx="9144001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qw bluehill\0 wrk\ppt\0\pasek_do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6064250"/>
            <a:ext cx="91440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qw bluehill\0 wrk\ppt\0\bluehill_logo_mal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08" y="6219668"/>
            <a:ext cx="1406960" cy="4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qw bluehill\0 wrk\ppt\0\i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744"/>
            <a:ext cx="66771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qw bluehill\0 wrk\ppt\0\cien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5" y="711126"/>
            <a:ext cx="65468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00392" y="6290496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336802-F303-40E1-B339-8E95776F43EF}" type="slidenum">
              <a:rPr lang="pl-PL" sz="13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pl-PL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qw bluehill\0 wrk\ppt\0\zdjecie_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"/>
          <a:stretch>
            <a:fillRect/>
          </a:stretch>
        </p:blipFill>
        <p:spPr bwMode="auto">
          <a:xfrm>
            <a:off x="-36512" y="317775"/>
            <a:ext cx="9180512" cy="58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1518453" y="1340768"/>
            <a:ext cx="6107093" cy="4104456"/>
          </a:xfrm>
          <a:prstGeom prst="snip2DiagRect">
            <a:avLst/>
          </a:prstGeom>
          <a:solidFill>
            <a:srgbClr val="002060">
              <a:alpha val="8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Spotkanie audytoryjne</a:t>
            </a:r>
          </a:p>
          <a:p>
            <a:pPr algn="ctr"/>
            <a:endParaRPr lang="pl-PL" b="1" i="1" dirty="0" smtClean="0"/>
          </a:p>
          <a:p>
            <a:pPr algn="ctr"/>
            <a:endParaRPr lang="pl-PL" b="1" i="1" dirty="0" smtClean="0"/>
          </a:p>
          <a:p>
            <a:pPr algn="ctr"/>
            <a:r>
              <a:rPr lang="pl-PL" b="1" i="1" dirty="0" smtClean="0"/>
              <a:t>Budowa </a:t>
            </a:r>
            <a:r>
              <a:rPr lang="pl-PL" b="1" i="1" dirty="0"/>
              <a:t>kapitału społecznego do wykorzystania </a:t>
            </a:r>
            <a:br>
              <a:rPr lang="pl-PL" b="1" i="1" dirty="0"/>
            </a:br>
            <a:r>
              <a:rPr lang="pl-PL" b="1" i="1" dirty="0"/>
              <a:t>w procesie zarządzania rozwojem kierowanym przez lokalną społeczność </a:t>
            </a:r>
            <a:endParaRPr lang="pl-PL" b="1" i="1" dirty="0" smtClean="0"/>
          </a:p>
          <a:p>
            <a:pPr algn="ctr"/>
            <a:endParaRPr lang="pl-PL" dirty="0"/>
          </a:p>
          <a:p>
            <a:pPr lvl="0" algn="ctr"/>
            <a:r>
              <a:rPr lang="pl-PL" dirty="0" smtClean="0"/>
              <a:t> </a:t>
            </a:r>
            <a:r>
              <a:rPr lang="pl-PL" b="1" dirty="0">
                <a:solidFill>
                  <a:schemeClr val="bg1"/>
                </a:solidFill>
              </a:rPr>
              <a:t>Prezentacja wyników badania</a:t>
            </a:r>
          </a:p>
          <a:p>
            <a:pPr algn="ctr"/>
            <a:endParaRPr lang="pl-PL" sz="1000" dirty="0" smtClean="0"/>
          </a:p>
          <a:p>
            <a:pPr algn="ctr"/>
            <a:endParaRPr lang="pl-PL" sz="1000" dirty="0" smtClean="0"/>
          </a:p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Europejski </a:t>
            </a:r>
            <a:r>
              <a:rPr lang="pl-PL" sz="1000" dirty="0">
                <a:solidFill>
                  <a:schemeClr val="bg1"/>
                </a:solidFill>
              </a:rPr>
              <a:t>Fundusz Rolny na rzecz Rozwoju Obszarów Wiejskich: Europa inwestująca </a:t>
            </a:r>
            <a:br>
              <a:rPr lang="pl-PL" sz="1000" dirty="0">
                <a:solidFill>
                  <a:schemeClr val="bg1"/>
                </a:solidFill>
              </a:rPr>
            </a:br>
            <a:r>
              <a:rPr lang="pl-PL" sz="1000" dirty="0">
                <a:solidFill>
                  <a:schemeClr val="bg1"/>
                </a:solidFill>
              </a:rPr>
              <a:t>w obszary wiejskie.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Projekt opracowany przez Centrum Doradztwa Rolniczego w Brwinowie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Projekt współfinansowany ze środków Unii Europejskiej w ramach Pomocy Technicznej Programu Rozwoju Obszarów Wiejskich na lata 2007–2013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Instytucja Zarządzająca Programem Rozwoju Obszarów Wiejskich </a:t>
            </a:r>
            <a:br>
              <a:rPr lang="pl-PL" sz="1000" dirty="0">
                <a:solidFill>
                  <a:schemeClr val="bg1"/>
                </a:solidFill>
              </a:rPr>
            </a:br>
            <a:r>
              <a:rPr lang="pl-PL" sz="1000" dirty="0">
                <a:solidFill>
                  <a:schemeClr val="bg1"/>
                </a:solidFill>
              </a:rPr>
              <a:t>na lata 2007–2013 – Minister Rolnictwa i Rozwoju </a:t>
            </a:r>
            <a:r>
              <a:rPr lang="pl-PL" sz="1000" dirty="0" smtClean="0">
                <a:solidFill>
                  <a:schemeClr val="bg1"/>
                </a:solidFill>
              </a:rPr>
              <a:t>Wsi</a:t>
            </a:r>
            <a:endParaRPr lang="pl-PL" sz="1000" dirty="0">
              <a:solidFill>
                <a:schemeClr val="bg1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08520" y="-27384"/>
            <a:ext cx="9252520" cy="692696"/>
            <a:chOff x="-36512" y="-27384"/>
            <a:chExt cx="9180512" cy="692696"/>
          </a:xfrm>
        </p:grpSpPr>
        <p:sp>
          <p:nvSpPr>
            <p:cNvPr id="8" name="Prostokąt 7"/>
            <p:cNvSpPr/>
            <p:nvPr/>
          </p:nvSpPr>
          <p:spPr>
            <a:xfrm>
              <a:off x="-36512" y="-27384"/>
              <a:ext cx="9180512" cy="692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061" y="47799"/>
              <a:ext cx="869315" cy="494030"/>
            </a:xfrm>
            <a:prstGeom prst="rect">
              <a:avLst/>
            </a:prstGeom>
            <a:noFill/>
          </p:spPr>
        </p:pic>
        <p:pic>
          <p:nvPicPr>
            <p:cNvPr id="13" name="Obraz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71" y="119807"/>
              <a:ext cx="893445" cy="455930"/>
            </a:xfrm>
            <a:prstGeom prst="rect">
              <a:avLst/>
            </a:prstGeom>
            <a:noFill/>
          </p:spPr>
        </p:pic>
        <p:pic>
          <p:nvPicPr>
            <p:cNvPr id="14" name="Obraz 1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806" y="47799"/>
              <a:ext cx="1238250" cy="531495"/>
            </a:xfrm>
            <a:prstGeom prst="rect">
              <a:avLst/>
            </a:prstGeom>
            <a:noFill/>
          </p:spPr>
        </p:pic>
        <p:pic>
          <p:nvPicPr>
            <p:cNvPr id="15" name="Obraz 1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851" y="47799"/>
              <a:ext cx="548005" cy="549275"/>
            </a:xfrm>
            <a:prstGeom prst="rect">
              <a:avLst/>
            </a:prstGeom>
          </p:spPr>
        </p:pic>
        <p:pic>
          <p:nvPicPr>
            <p:cNvPr id="16" name="Obraz 15" descr="UE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28"/>
            <a:stretch/>
          </p:blipFill>
          <p:spPr bwMode="auto">
            <a:xfrm>
              <a:off x="1387128" y="47799"/>
              <a:ext cx="736600" cy="5728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2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196752"/>
            <a:ext cx="82809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badania przeprowadzono sześć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spotkań fokusowych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przedstawicielami władz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członkami LGD.</a:t>
            </a:r>
            <a:endParaRPr lang="pl-PL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2132635"/>
            <a:ext cx="8280920" cy="262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Dobór próby i jej strukturę oparto na Klasyfikacji Jednostek Terytorialnych do Celów Statystycznych NUTS, w której Polska jest podzielona na sześć jednostek grupujących jednostki szczebla wojewódzkiego (NUTS 1):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centralny;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południowy;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wschodni;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północno-zachodni;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południowo-zachodni;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północny.</a:t>
            </a:r>
            <a:r>
              <a:rPr lang="pl-PL" sz="1600" dirty="0"/>
              <a:t> </a:t>
            </a:r>
            <a:endParaRPr lang="pl-PL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Badania fokusowe (FGI)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268760"/>
            <a:ext cx="864096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ramach badania przeprowadzono wywiady według następującego schematu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badania w dwóch LGD o liczbie mieszkańców obszaru mniejszej niż 30 tys.; 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badania w dwóch LGD o liczbie mieszkańców obszaru większej niż 30 tys. i mniejszej niż 70 tys.; 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badania w dwóch LGD o liczbie mieszkańców obszaru powyżej 70 tys. 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Założono że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jednym województwie będzie przeprowadzone jedno badanie w jednej LGD;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każdym z sześciu regionów Polski będzie zrealizowany jeden wywiad FGI;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FGI nie będą brały udziału te LGD, które wzięły udział w ankietach audytoryjnych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badanach IDI.</a:t>
            </a:r>
            <a:endParaRPr lang="pl-PL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Badania fokusowe (FGI) – dobór próby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_ 14 qw\14.02.19 prezentacja RSZZG\_wrk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"/>
          <a:stretch>
            <a:fillRect/>
          </a:stretch>
        </p:blipFill>
        <p:spPr bwMode="auto">
          <a:xfrm>
            <a:off x="-1" y="0"/>
            <a:ext cx="914400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4797152"/>
            <a:ext cx="9144000" cy="1287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Główne wyniki badania</a:t>
            </a:r>
          </a:p>
        </p:txBody>
      </p:sp>
    </p:spTree>
    <p:extLst>
      <p:ext uri="{BB962C8B-B14F-4D97-AF65-F5344CB8AC3E}">
        <p14:creationId xmlns:p14="http://schemas.microsoft.com/office/powerpoint/2010/main" val="27927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1700808"/>
            <a:ext cx="8208912" cy="375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Postawy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świadczące o aktywności obywatelskiej i czynnej partycypacji społecznej realizują się na wielu płaszczyznach, w tym:</a:t>
            </a:r>
            <a:endParaRPr lang="pl-PL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 smtClean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politycznej,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kiedy to aktywność wyborcza decyduje o tym, jacy ludzie zostaną wybrani do organów lokalnej władzy i czy będą reprezentować interesy niektórych grup, czy całej wspólnoty samorządowej;</a:t>
            </a:r>
            <a:endParaRPr lang="pl-PL" sz="1600" dirty="0" smtClean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gospodarczej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</a:rPr>
              <a:t>ponieważ przedsiębiorczość lokalna, rozwijanie inicjatyw prywatnych oraz zespołów współdziałania gospodarczego jest miarą gospodarności i przyczynia się do podnoszenia poziomu życia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mieszkańców;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ekologicznej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</a:rPr>
              <a:t>kiedy to lokalna świadomość ekologiczna obiektywizuje się w działaniach mieszkańców chroniących własne środowisko przyrodnicze;</a:t>
            </a:r>
            <a:endParaRPr lang="pl-PL" sz="1600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</a:rPr>
              <a:t>społecznej,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</a:rPr>
              <a:t>wyrażającej się m. in. w potrzebie organizowania się mieszkańców w celu rozwiązywania własnych problemów związanych z miejscem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zamieszkania.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Ocena stanu aktywności społecznej lokalnych środowisk obszarów wiejskich (1)</a:t>
            </a:r>
          </a:p>
          <a:p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628798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Badaniem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zostali objęci mieszkańcy obszarów, na których działa LGD. Opinie dotyczące poziomu aktywności lokalnych społeczności uzyskano pośrednio, poprzez przedstawicieli LGD. </a:t>
            </a: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zgodnej opinii przebadanych członków LGD poziom aktywności społeczności lokalnych jest niski. Tylko niewielkie grupy mieszkańców udaje się skutecznie zaaktywizować do działania. </a:t>
            </a:r>
            <a:endParaRPr lang="pl-PL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Ocena stanu aktywności społecznej lokalnych środowisk obszarów wiejskich </a:t>
            </a:r>
            <a:r>
              <a:rPr lang="pl-PL" sz="2800" b="1" dirty="0" smtClean="0">
                <a:solidFill>
                  <a:srgbClr val="002060"/>
                </a:solidFill>
              </a:rPr>
              <a:t>(2)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484784"/>
            <a:ext cx="792088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Potwierdzają to wyniki badań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terenowych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przeprowadzonych w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2014 r. przez CBOS na próbie 422 mieszkańców wsi wynika, że niemal </a:t>
            </a:r>
            <a:r>
              <a:rPr lang="pl-PL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70% respondentów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ciągu ostatnich 12 miesięcy nie poświęciło ani razu swojego wolnego czasu na dobrowolną i nieodpłatną pomoc na rzecz osób nieznajomych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Prawie </a:t>
            </a:r>
            <a:r>
              <a:rPr lang="pl-PL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80% respondentów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odpowiedziało negatywnie na pytanie czy w ciągu ostatnich 12 miesięcy poświęciło swój wolny czas na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dobrowolną 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nieodpłatną pracę na rzecz tych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organizacji np. stowarzyszeń, fundacji,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instytucji kościoła czy innych organizacji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np. w komitetów rodzicielskich, kół parafialnych, OSP, związków zawodowych, klubów, kół gospodyń wiejskich i in.). </a:t>
            </a:r>
            <a:endParaRPr lang="pl-PL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Niemal 80% respondentów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wskazuje, że nie wykazywała tego typu aktywności w odniesieniu do lokalnej społeczności czy środowiska naturalnego.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Ocena stanu aktywności społecznej lokalnych środowisk obszarów wiejskich </a:t>
            </a:r>
            <a:r>
              <a:rPr lang="pl-PL" sz="2800" b="1" dirty="0" smtClean="0">
                <a:solidFill>
                  <a:srgbClr val="002060"/>
                </a:solidFill>
              </a:rPr>
              <a:t>(3)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8513" y="1628800"/>
            <a:ext cx="7560840" cy="34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3" y="2224749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Występuje silna </a:t>
            </a:r>
            <a:r>
              <a:rPr lang="pl-PL" dirty="0"/>
              <a:t>korelacja pomiędzy wiekiem a poziomem aktywności społecznej mieszkańców. Większość badanych zdecydowanie wskazuje, że dominującą grupą aktywnych działaczy są seniorzy (50+).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Ocena stanu aktywności społecznej lokalnych środowisk obszarów wiejskich </a:t>
            </a:r>
            <a:r>
              <a:rPr lang="pl-PL" sz="2800" b="1" dirty="0" smtClean="0">
                <a:solidFill>
                  <a:srgbClr val="002060"/>
                </a:solidFill>
              </a:rPr>
              <a:t>(4)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62880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Jedną </a:t>
            </a:r>
            <a:r>
              <a:rPr lang="pl-PL" sz="1600" b="1" dirty="0"/>
              <a:t>z przyczyn niskiego poziomu aktywności społeczności lokalnych </a:t>
            </a:r>
            <a:r>
              <a:rPr lang="pl-PL" sz="1600" b="1" dirty="0" smtClean="0"/>
              <a:t>jest historia. 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dirty="0" smtClean="0"/>
              <a:t>Spuścizną </a:t>
            </a:r>
            <a:r>
              <a:rPr lang="pl-PL" sz="1600" dirty="0"/>
              <a:t>minionego ustroju jest niewątpliwie: </a:t>
            </a:r>
            <a:endParaRPr lang="pl-PL" sz="1600" dirty="0" smtClean="0"/>
          </a:p>
          <a:p>
            <a:pPr algn="just"/>
            <a:endParaRPr lang="pl-PL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wysoki </a:t>
            </a:r>
            <a:r>
              <a:rPr lang="pl-PL" sz="1600" dirty="0"/>
              <a:t>poziom </a:t>
            </a:r>
            <a:r>
              <a:rPr lang="pl-PL" sz="1600" dirty="0" smtClean="0"/>
              <a:t>nieufności</a:t>
            </a:r>
            <a:r>
              <a:rPr lang="pl-PL" sz="1600" dirty="0"/>
              <a:t>;</a:t>
            </a:r>
            <a:endParaRPr lang="pl-PL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postrzeganie </a:t>
            </a:r>
            <a:r>
              <a:rPr lang="pl-PL" sz="1600" dirty="0"/>
              <a:t>instytucji władz jako siły wrogiej </a:t>
            </a:r>
            <a:r>
              <a:rPr lang="pl-PL" sz="1600" dirty="0" smtClean="0"/>
              <a:t>społeczeństwu, wykorzenienie </a:t>
            </a:r>
            <a:r>
              <a:rPr lang="pl-PL" sz="1600" dirty="0"/>
              <a:t>z tradycji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wzorów </a:t>
            </a:r>
            <a:r>
              <a:rPr lang="pl-PL" sz="1600" dirty="0" smtClean="0"/>
              <a:t>obywatelskich</a:t>
            </a:r>
            <a:r>
              <a:rPr lang="pl-PL" sz="1600" dirty="0"/>
              <a:t>;</a:t>
            </a:r>
            <a:endParaRPr lang="pl-PL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zaszczepienie </a:t>
            </a:r>
            <a:r>
              <a:rPr lang="pl-PL" sz="1600" dirty="0"/>
              <a:t>postawy roszczeniowej wobec państwa i innych </a:t>
            </a:r>
            <a:r>
              <a:rPr lang="pl-PL" sz="1600" dirty="0" smtClean="0"/>
              <a:t>obywateli;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skompromitowanie </a:t>
            </a:r>
            <a:r>
              <a:rPr lang="pl-PL" sz="1600" dirty="0"/>
              <a:t>pojęcia pracy </a:t>
            </a:r>
            <a:r>
              <a:rPr lang="pl-PL" sz="1600" dirty="0" smtClean="0"/>
              <a:t>społecznej.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Przyczyny małej aktywności środowisk lokalnych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55679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/>
              <a:t>Wśród czynników determinujących pasywność społeczną wymienia się </a:t>
            </a:r>
            <a:r>
              <a:rPr lang="pl-PL" sz="1600" b="1" dirty="0" smtClean="0"/>
              <a:t>również upartyjnienie </a:t>
            </a:r>
            <a:r>
              <a:rPr lang="pl-PL" sz="1600" b="1" dirty="0"/>
              <a:t>życia politycznego, w tym zwłaszcza samorządów terytorialnych. </a:t>
            </a:r>
            <a:endParaRPr lang="pl-PL" sz="1600" b="1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Pociąga </a:t>
            </a:r>
            <a:r>
              <a:rPr lang="pl-PL" sz="1600" dirty="0"/>
              <a:t>ono za sobą destrukcyjne upolitycznianie podmiotów społeczeństwa obywatelskiego, które współpracują z samorządami.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Niechęć do </a:t>
            </a:r>
            <a:r>
              <a:rPr lang="pl-PL" sz="1600" dirty="0"/>
              <a:t>polityki jako takiej również odgrywa negatywną rolę, kładzie się bowiem cieniem na stosunku do organizacji współpracujących z lokalnymi władzami.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b="1" dirty="0" smtClean="0"/>
              <a:t>Trzeba </a:t>
            </a:r>
            <a:r>
              <a:rPr lang="pl-PL" sz="1600" b="1" dirty="0"/>
              <a:t>też wymienić kwestię przyznawania środków publicznych organizacjom pozarządowym, które często otrzymują fundusze za pośrednictwem władz lokalnych</a:t>
            </a:r>
            <a:r>
              <a:rPr lang="pl-PL" sz="2000" b="1" dirty="0"/>
              <a:t>. </a:t>
            </a:r>
            <a:r>
              <a:rPr lang="pl-PL" sz="1600" dirty="0"/>
              <a:t>Taka procedura </a:t>
            </a:r>
            <a:r>
              <a:rPr lang="pl-PL" sz="1600" dirty="0" smtClean="0"/>
              <a:t>prowadzi </a:t>
            </a:r>
            <a:r>
              <a:rPr lang="pl-PL" sz="1600" dirty="0"/>
              <a:t>do powstawania niezdrowych zależności, dlatego szczególnie ważna jest przejrzystość mechanizmów przyznawania dotacji, a także dywersyfikacja źródeł finansowania organizacji </a:t>
            </a:r>
            <a:r>
              <a:rPr lang="pl-PL" sz="1600" dirty="0" smtClean="0"/>
              <a:t>pozarządowych.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Przyczyny małej aktywności środowisk lokalnych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393026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Do </a:t>
            </a:r>
            <a:r>
              <a:rPr lang="pl-PL" sz="1600" dirty="0"/>
              <a:t>najważniejszych, i zarazem najtrudniejszych do </a:t>
            </a:r>
            <a:r>
              <a:rPr lang="pl-PL" sz="1600" dirty="0" smtClean="0"/>
              <a:t>zmiany przyczyn </a:t>
            </a:r>
            <a:r>
              <a:rPr lang="pl-PL" sz="1600" dirty="0"/>
              <a:t>małej aktywności środowisk </a:t>
            </a:r>
            <a:r>
              <a:rPr lang="pl-PL" sz="1600" dirty="0" smtClean="0"/>
              <a:t>lokalnych, </a:t>
            </a:r>
            <a:r>
              <a:rPr lang="pl-PL" sz="1600" dirty="0"/>
              <a:t>należy zaliczyć </a:t>
            </a:r>
            <a:r>
              <a:rPr lang="pl-PL" sz="1600" dirty="0" smtClean="0"/>
              <a:t>te </a:t>
            </a:r>
            <a:r>
              <a:rPr lang="pl-PL" sz="1600" dirty="0"/>
              <a:t>na </a:t>
            </a:r>
            <a:r>
              <a:rPr lang="pl-PL" sz="1600" b="1" dirty="0"/>
              <a:t>poziomie świadomości </a:t>
            </a:r>
            <a:r>
              <a:rPr lang="pl-PL" sz="1600" dirty="0"/>
              <a:t>jednostek oraz dotyczące tworzenia się </a:t>
            </a:r>
            <a:r>
              <a:rPr lang="pl-PL" sz="1600" b="1" dirty="0"/>
              <a:t>kapitału społecznego</a:t>
            </a:r>
            <a:r>
              <a:rPr lang="pl-PL" sz="1600" dirty="0"/>
              <a:t>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W </a:t>
            </a:r>
            <a:r>
              <a:rPr lang="pl-PL" sz="1600" dirty="0"/>
              <a:t>przeciwieństwie do przeszkód natury organizacyjno-prawnej</a:t>
            </a:r>
            <a:r>
              <a:rPr lang="pl-PL" sz="1600" dirty="0" smtClean="0"/>
              <a:t>, znacznie trudniej na nie wpłynąć, </a:t>
            </a:r>
            <a:r>
              <a:rPr lang="pl-PL" sz="1600" dirty="0"/>
              <a:t>a ich zmiana wymaga czasu.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Do tej grupy  przyczyn </a:t>
            </a:r>
            <a:r>
              <a:rPr lang="pl-PL" sz="1600" dirty="0"/>
              <a:t>można zaliczyć przede </a:t>
            </a:r>
            <a:r>
              <a:rPr lang="pl-PL" sz="1600" dirty="0" smtClean="0"/>
              <a:t>wszystkim: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deficyt </a:t>
            </a:r>
            <a:r>
              <a:rPr lang="pl-PL" sz="1600" b="1" dirty="0"/>
              <a:t>zaufania społecznego, </a:t>
            </a:r>
            <a:endParaRPr lang="pl-P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brak </a:t>
            </a:r>
            <a:r>
              <a:rPr lang="pl-PL" sz="1600" b="1" dirty="0"/>
              <a:t>poczucia wpływu na sytuację w kraju czy nawet swojej społeczności lokalnej, </a:t>
            </a:r>
            <a:endParaRPr lang="pl-P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brak </a:t>
            </a:r>
            <a:r>
              <a:rPr lang="pl-PL" sz="1600" b="1" dirty="0"/>
              <a:t>wiary w skuteczność działań obywatelskich. </a:t>
            </a:r>
            <a:endParaRPr lang="pl-P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algn="just"/>
            <a:r>
              <a:rPr lang="pl-PL" sz="1600" dirty="0" smtClean="0"/>
              <a:t>W </a:t>
            </a:r>
            <a:r>
              <a:rPr lang="pl-PL" sz="1600" dirty="0"/>
              <a:t>grupie czynników mentalnościowych niesprzyjających budowaniu etosu obywatelskiego są </a:t>
            </a:r>
            <a:r>
              <a:rPr lang="pl-PL" sz="1600" dirty="0" smtClean="0"/>
              <a:t>też: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konsumpcjonizm</a:t>
            </a:r>
            <a:r>
              <a:rPr lang="pl-PL" sz="1600" dirty="0"/>
              <a:t>, </a:t>
            </a:r>
            <a:endParaRPr lang="pl-P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Indywidualizm,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silne </a:t>
            </a:r>
            <a:r>
              <a:rPr lang="pl-PL" sz="1600" dirty="0"/>
              <a:t>zorientowanie na sukces w sferze materialnej.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Przyczyny małej aktywności środowisk lokalnych (3)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39552" y="119675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Identyfikacja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poziomu aktywności mieszkańców obszarów wiejskich, jako elementu kapitału społecznego wsi, w celu wykorzystania go w procesie zarządzania strategicznego rozwojem lokalnych społeczności opartym na podejściu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LEADER.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622969" y="2374609"/>
            <a:ext cx="1644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Cele </a:t>
            </a:r>
            <a:r>
              <a:rPr lang="pl-PL" sz="1600" b="1" dirty="0" smtClean="0"/>
              <a:t>szczegółowe</a:t>
            </a:r>
            <a:endParaRPr lang="pl-PL" sz="16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96002868"/>
              </p:ext>
            </p:extLst>
          </p:nvPr>
        </p:nvGraphicFramePr>
        <p:xfrm>
          <a:off x="894834" y="2743941"/>
          <a:ext cx="7344816" cy="327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rostokąt 8"/>
          <p:cNvSpPr/>
          <p:nvPr/>
        </p:nvSpPr>
        <p:spPr>
          <a:xfrm>
            <a:off x="581376" y="663130"/>
            <a:ext cx="1110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Cel ogólny </a:t>
            </a:r>
            <a:endParaRPr lang="pl-PL" sz="1600" b="1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Cel badania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422643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Osobną grupę </a:t>
            </a:r>
            <a:r>
              <a:rPr lang="pl-PL" sz="1600" dirty="0" smtClean="0"/>
              <a:t>przyczyn niskiej </a:t>
            </a:r>
            <a:r>
              <a:rPr lang="pl-PL" sz="1600" dirty="0"/>
              <a:t>aktywności obywatelskiej, których minimalizowanie wymaga czasu </a:t>
            </a:r>
            <a:r>
              <a:rPr lang="pl-PL" sz="1600" dirty="0" smtClean="0"/>
              <a:t>i </a:t>
            </a:r>
            <a:r>
              <a:rPr lang="pl-PL" sz="1600" dirty="0"/>
              <a:t>długofalowych działań, stanowią czynniki makrostrukturalne.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Budowę </a:t>
            </a:r>
            <a:r>
              <a:rPr lang="pl-PL" sz="1600" dirty="0"/>
              <a:t>społeczeństwa obywatelskiego utrudnia niedobór rozwiniętej nowej klasy średniej, która w dojrzałych demokracjach stanowi społeczne i finansowe zaplecze organizacji pozarządowych, oraz brak wystarczającego prawnego, finansowego i organizacyjnego wsparcia dla tych organizacji przez administrację państwową.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Pasywności </a:t>
            </a:r>
            <a:r>
              <a:rPr lang="pl-PL" sz="1600" dirty="0"/>
              <a:t>obywatelskiej sprzyjają: ubóstwo, długotrwałe bezrobocie, dyskryminacja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powodu odmienności, które prowadzą do marginalizacji i wykluczenia społecznego.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Niekorzystne </a:t>
            </a:r>
            <a:r>
              <a:rPr lang="pl-PL" sz="1600" dirty="0"/>
              <a:t>w aspekcie tworzenia społeczeństwa obywatelskiego w Polsce są też </a:t>
            </a:r>
            <a:r>
              <a:rPr lang="pl-PL" sz="1600" b="1" dirty="0"/>
              <a:t>masowe migracje zarobkowe</a:t>
            </a:r>
            <a:r>
              <a:rPr lang="pl-PL" sz="1600" dirty="0"/>
              <a:t>, które wiążą się z rozbijaniem sieci społecznych. Zjawisko to szczególnie dotyka społeczności </a:t>
            </a:r>
            <a:r>
              <a:rPr lang="pl-PL" sz="1600" dirty="0" smtClean="0"/>
              <a:t>lokalne.</a:t>
            </a:r>
            <a:endParaRPr lang="pl-PL" sz="1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Przyczyny małej aktywności środowisk lokalnych (4)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45945" y="1196752"/>
            <a:ext cx="8136904" cy="460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Zidentyfikowane bariery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rozwoju aktywności lokalnych społeczności można zaklasyfikować do kilku najważniejszych kategorii.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Niedostateczne środki finansowe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rozumiane dwu płaszczyznowo, z jednej strony jako niewystarczające środki w dyspozycji LGD, a z drugiej – brak środków na pokrycie wkładu własnego, niezbędnego do wystartowania w postępowaniu konkursowym.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Bariery natury mentalnej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pesymizm, zniechęcenie do działania, wzajemna niechęć, stereotypy.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Niedostosowanie podejmowanych działań do potrzeb lokalnej społeczności.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Niski poziom świadomości o potrzebie aktywności społecznej.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Brak zaufania, niski poziom poczucia solidarności.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Słabo rozwinięta infrastruktura społeczna.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Niewystarczająca liczba charyzmatycznych liderów lokalnych.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Nieadekwatna do potrzeb polityka władz, w tym również nieadekwatne do potrzeb rozwiązania legislacyjne.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Czynniki związane ze statusem ekonomicznym – bezrobocie.</a:t>
            </a:r>
            <a:endParaRPr lang="pl-P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Bariery rozwoju aktywności lokalnych społeczności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77281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Ciekawostka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Warto </a:t>
            </a:r>
            <a:r>
              <a:rPr lang="pl-PL" sz="1600" dirty="0"/>
              <a:t>zauważyć, że niektórzy respondenci mają odmienne niż większość zdanie na temat wpływu statusu społecznego na poziom aktywności społecznej – stwierdzają, że wzrost poziomu życia jest odwrotnie skorelowany z chęcią pracy dla dobra </a:t>
            </a:r>
            <a:r>
              <a:rPr lang="pl-PL" sz="1600" dirty="0" smtClean="0"/>
              <a:t>wspólnego.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Bariery rozwoju aktywności lokalnych społeczności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8593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Swego rodzaju barierą jest również wielkość LGD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Z </a:t>
            </a:r>
            <a:r>
              <a:rPr lang="pl-PL" sz="1600" dirty="0"/>
              <a:t>przeprowadzonych badań wynika, że duże lokalne grupy działania, funkcjonujące na </a:t>
            </a:r>
            <a:r>
              <a:rPr lang="pl-PL" sz="1600" dirty="0" smtClean="0"/>
              <a:t>obszarze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o </a:t>
            </a:r>
            <a:r>
              <a:rPr lang="pl-PL" sz="1600" dirty="0"/>
              <a:t>liczbie mieszkańców przekraczającej 53 tys., w większym stopniu aktywizują społeczność lokalną </a:t>
            </a:r>
            <a:r>
              <a:rPr lang="pl-PL" sz="1600" dirty="0" smtClean="0"/>
              <a:t>i </a:t>
            </a:r>
            <a:r>
              <a:rPr lang="pl-PL" sz="1600" dirty="0"/>
              <a:t>lepiej realizują zasadę partnerstwa. Jednocześnie nie stwierdzono, aby wielkość powierzchni, na której działa LGD miała pozytywny wpływ na poprawę funkcjonowania stowarzyszenia.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Bariery rozwoju aktywności lokalnych społeczności (3)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95603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Badania ilościowe pozwoliły na bardziej precyzyjne skategoryzowanie rangi poszczególnych barier rozwoju aktywności lokalnych społeczności</a:t>
            </a:r>
            <a:r>
              <a:rPr lang="pl-PL" sz="1600" dirty="0" smtClean="0"/>
              <a:t>. Wynika z nich, że najbardziej </a:t>
            </a:r>
            <a:r>
              <a:rPr lang="pl-PL" sz="1600" dirty="0"/>
              <a:t>istotnymi obszarami problemowymi są kolejno</a:t>
            </a:r>
            <a:r>
              <a:rPr lang="pl-PL" sz="1600" dirty="0" smtClean="0"/>
              <a:t>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472800"/>
              </p:ext>
            </p:extLst>
          </p:nvPr>
        </p:nvGraphicFramePr>
        <p:xfrm>
          <a:off x="599132" y="1971694"/>
          <a:ext cx="8149331" cy="368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Bariery rozwoju aktywności lokalnych społeczności (4)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1037054"/>
            <a:ext cx="7740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Wśród barier wymienia się również: </a:t>
            </a:r>
            <a:r>
              <a:rPr lang="pl-PL" sz="1600" b="1" dirty="0" smtClean="0"/>
              <a:t>brak </a:t>
            </a:r>
            <a:r>
              <a:rPr lang="pl-PL" sz="1600" b="1" dirty="0"/>
              <a:t>środków finansowych i małe zaangażowanie społeczeństwa wynikające z braku chęci do wspólnego działania</a:t>
            </a:r>
            <a:r>
              <a:rPr lang="pl-PL" sz="1600" dirty="0"/>
              <a:t>, </a:t>
            </a:r>
            <a:r>
              <a:rPr lang="pl-PL" sz="1600" b="1" dirty="0"/>
              <a:t>braku liderów</a:t>
            </a:r>
            <a:r>
              <a:rPr lang="pl-PL" sz="1600" dirty="0"/>
              <a:t>, braku </a:t>
            </a:r>
            <a:r>
              <a:rPr lang="pl-PL" sz="1600" dirty="0" smtClean="0"/>
              <a:t>czasu</a:t>
            </a:r>
            <a:r>
              <a:rPr lang="pl-PL" sz="1600" b="1" dirty="0" smtClean="0"/>
              <a:t>, mała </a:t>
            </a:r>
            <a:r>
              <a:rPr lang="pl-PL" sz="1600" b="1" dirty="0"/>
              <a:t>aktywność władz lokalnych oraz obawa przed ryzykiem</a:t>
            </a:r>
            <a:r>
              <a:rPr lang="pl-PL" sz="1600" b="1" dirty="0" smtClean="0"/>
              <a:t>, </a:t>
            </a:r>
            <a:r>
              <a:rPr lang="pl-PL" sz="1600" dirty="0" smtClean="0"/>
              <a:t>brak </a:t>
            </a:r>
            <a:r>
              <a:rPr lang="pl-PL" sz="1600" dirty="0"/>
              <a:t>rozpowszechniania dobrych praktyk wśród mieszkańców </a:t>
            </a:r>
            <a:r>
              <a:rPr lang="pl-PL" sz="1600" dirty="0" smtClean="0"/>
              <a:t>regionu</a:t>
            </a:r>
            <a:r>
              <a:rPr lang="pl-PL" sz="1600" b="1" dirty="0" smtClean="0"/>
              <a:t>, </a:t>
            </a:r>
            <a:r>
              <a:rPr lang="pl-PL" sz="1600" b="1" dirty="0"/>
              <a:t>małe zainteresowanie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i </a:t>
            </a:r>
            <a:r>
              <a:rPr lang="pl-PL" sz="1600" b="1" dirty="0"/>
              <a:t>ogólne zniechęcenie części społeczeństwa, </a:t>
            </a:r>
            <a:r>
              <a:rPr lang="pl-PL" sz="1600" dirty="0"/>
              <a:t>brak woli współpracy</a:t>
            </a:r>
            <a:r>
              <a:rPr lang="pl-PL" sz="1600" b="1" dirty="0"/>
              <a:t>, porozumienia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i </a:t>
            </a:r>
            <a:r>
              <a:rPr lang="pl-PL" sz="1600" b="1" dirty="0"/>
              <a:t>wzajemnego zaufania, mała aktywność młodych </a:t>
            </a:r>
            <a:r>
              <a:rPr lang="pl-PL" sz="1600" b="1" dirty="0" smtClean="0"/>
              <a:t>ludzi i </a:t>
            </a:r>
            <a:r>
              <a:rPr lang="pl-PL" sz="1600" b="1" dirty="0"/>
              <a:t>zaangażowania w sprawy </a:t>
            </a:r>
            <a:r>
              <a:rPr lang="pl-PL" sz="1600" b="1" dirty="0" smtClean="0"/>
              <a:t>lokalne, </a:t>
            </a:r>
            <a:r>
              <a:rPr lang="pl-PL" sz="1600" b="1" dirty="0"/>
              <a:t>obawa przed odpowiedzialnością, brak kreatywności</a:t>
            </a:r>
            <a:r>
              <a:rPr lang="pl-PL" sz="1600" b="1" dirty="0" smtClean="0"/>
              <a:t>, </a:t>
            </a:r>
            <a:r>
              <a:rPr lang="pl-PL" sz="1600" b="1" dirty="0"/>
              <a:t>bariery biurokratyczne.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2954655"/>
            <a:ext cx="7740163" cy="3138641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Bariery rozwoju aktywności lokalnych społeczności (5)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9888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Stwierdzono wyraźnie </a:t>
            </a:r>
            <a:r>
              <a:rPr lang="pl-PL" sz="1600" dirty="0"/>
              <a:t>dostrzegalny związek </a:t>
            </a:r>
            <a:r>
              <a:rPr lang="pl-PL" sz="1600" dirty="0" err="1" smtClean="0"/>
              <a:t>przyczynowo-skutkowy</a:t>
            </a:r>
            <a:r>
              <a:rPr lang="pl-PL" sz="1600" dirty="0" smtClean="0"/>
              <a:t> </a:t>
            </a:r>
            <a:r>
              <a:rPr lang="pl-PL" sz="1600" dirty="0"/>
              <a:t>pomiędzy poziomem aktywności społecznej mieszkańców </a:t>
            </a:r>
            <a:r>
              <a:rPr lang="pl-PL" sz="1600" dirty="0" smtClean="0"/>
              <a:t>a </a:t>
            </a:r>
            <a:r>
              <a:rPr lang="pl-PL" sz="1600" dirty="0"/>
              <a:t>stopniem realizacji celów i wskaźników LSR.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552" y="285293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Niemal wszyscy ankietowani przedstawiciele LGD wskazują, że jak największe zaangażowanie mieszkańców w poszczególne etapy realizacji strategii rozwoju jest warunkiem koniecznym do ich powodzenia.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Wpływ aktywności lokalnych społeczności na realizację celów i osiąganie wskaźników LSR (1</a:t>
            </a:r>
            <a:r>
              <a:rPr lang="pl-PL" sz="2800" b="1" dirty="0" smtClean="0">
                <a:solidFill>
                  <a:srgbClr val="002060"/>
                </a:solidFill>
              </a:rPr>
              <a:t>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39552" y="1628800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Dowodem dostrzeżenia wagi problemu są działania, które LGD podejmują w tym zakresie. Powszechną praktyką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(prawie 82% LGD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są intensywne działania szkoleniowe ukierunkowane na poprawę efektywności realizacji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LSR.</a:t>
            </a:r>
          </a:p>
          <a:p>
            <a:pPr algn="just"/>
            <a:endParaRPr lang="pl-PL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/>
              <a:t>Respondenci dostrzegają dużą skuteczność organizowanych przez siebie szkoleń dotyczących wypełniania wniosków o </a:t>
            </a:r>
            <a:r>
              <a:rPr lang="pl-PL" sz="1600" dirty="0" smtClean="0"/>
              <a:t>dofinansowania.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Poza działalnością szkoleniową większość LGD organizuje również regularne spotkania informacyjno-konsultacyjne, których celem jest pobudzenie aktywności mieszkańców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zakresie realizacji założeń </a:t>
            </a:r>
            <a:r>
              <a:rPr lang="pl-PL" sz="1600" dirty="0" smtClean="0"/>
              <a:t>strategii. </a:t>
            </a:r>
            <a:r>
              <a:rPr lang="pl-PL" sz="1600" dirty="0"/>
              <a:t>Konsultacje te dotyczą zarówno etapu tworzenia strategii, jak i późniejszej jej </a:t>
            </a:r>
            <a:r>
              <a:rPr lang="pl-PL" sz="1600" dirty="0" smtClean="0"/>
              <a:t>realizacji.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002060"/>
                </a:solidFill>
              </a:rPr>
              <a:t>Wpływ aktywności lokalnych społeczności na realizację celów i osiąganie wskaźników LSR </a:t>
            </a:r>
            <a:r>
              <a:rPr lang="pl-PL" sz="2800" b="1" dirty="0" smtClean="0">
                <a:solidFill>
                  <a:srgbClr val="002060"/>
                </a:solidFill>
              </a:rPr>
              <a:t>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2276872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W powszechnej opinii </a:t>
            </a:r>
            <a:r>
              <a:rPr lang="pl-PL" sz="1600" dirty="0" smtClean="0"/>
              <a:t>respondentów </a:t>
            </a:r>
            <a:r>
              <a:rPr lang="pl-PL" sz="1600" b="1" dirty="0" smtClean="0"/>
              <a:t>(ponad 93%) </a:t>
            </a:r>
            <a:r>
              <a:rPr lang="pl-PL" sz="1600" dirty="0"/>
              <a:t>działalność LGD wpływa pozytywnie na poziom aktywności społeczności </a:t>
            </a:r>
            <a:r>
              <a:rPr lang="pl-PL" sz="1600" dirty="0" smtClean="0"/>
              <a:t>lokalnych.</a:t>
            </a:r>
          </a:p>
          <a:p>
            <a:pPr algn="just"/>
            <a:endParaRPr lang="pl-PL" sz="1600" dirty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/>
              <a:t>Co istotne, większość ankietowanych </a:t>
            </a:r>
            <a:r>
              <a:rPr lang="pl-PL" sz="1600" b="1" dirty="0"/>
              <a:t>(94%) </a:t>
            </a:r>
            <a:r>
              <a:rPr lang="pl-PL" sz="1600" dirty="0"/>
              <a:t>ocenia siłę tego wpływu jako bardzo dużą lub raczej </a:t>
            </a:r>
            <a:r>
              <a:rPr lang="pl-PL" sz="1600" dirty="0" smtClean="0"/>
              <a:t>dużą.</a:t>
            </a:r>
            <a:endParaRPr lang="pl-PL" sz="1600" dirty="0"/>
          </a:p>
          <a:p>
            <a:pPr algn="just"/>
            <a:endParaRPr lang="pl-PL" sz="1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7200" y="1412776"/>
            <a:ext cx="793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Głównym </a:t>
            </a:r>
            <a:r>
              <a:rPr lang="pl-PL" sz="1600" dirty="0"/>
              <a:t>kierunkiem inicjatyw LGD aktywizujących lokalną społeczność </a:t>
            </a:r>
            <a:r>
              <a:rPr lang="pl-PL" sz="1600" dirty="0" smtClean="0"/>
              <a:t>są:</a:t>
            </a:r>
          </a:p>
          <a:p>
            <a:pPr algn="just"/>
            <a:endParaRPr lang="pl-PL" sz="1600" dirty="0" smtClean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7" y="2076425"/>
            <a:ext cx="8416925" cy="3152775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9168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3388063"/>
              </p:ext>
            </p:extLst>
          </p:nvPr>
        </p:nvGraphicFramePr>
        <p:xfrm>
          <a:off x="683568" y="98072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Kluczowe obszary projektu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55679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Ponadto są 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działania </a:t>
            </a:r>
            <a:r>
              <a:rPr lang="pl-PL" sz="1600" dirty="0" smtClean="0"/>
              <a:t>infrastrukturalne</a:t>
            </a:r>
            <a:endParaRPr lang="pl-PL" sz="1600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347139"/>
            <a:ext cx="8069905" cy="3170093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(3)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198884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W </a:t>
            </a:r>
            <a:r>
              <a:rPr lang="pl-PL" sz="1600" dirty="0"/>
              <a:t>niektórych </a:t>
            </a:r>
            <a:r>
              <a:rPr lang="pl-PL" sz="1600" dirty="0" smtClean="0"/>
              <a:t>przypadkach jest to </a:t>
            </a:r>
            <a:r>
              <a:rPr lang="pl-PL" sz="1600" dirty="0"/>
              <a:t>aktywna działalność wydawnicza oraz serwisy internetowe.</a:t>
            </a:r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Tylko nieliczni respondenci wskazywali również na inne aspekty działań ukierunkowanych na aktywizację społeczności lokalnej, związane z pobudzaniem postaw obywatelskich czy świadomości ekologicznej.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(4)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2132856"/>
            <a:ext cx="7983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Z przeprowadzonych badań wynika, że </a:t>
            </a:r>
            <a:r>
              <a:rPr lang="pl-PL" sz="1600" b="1" dirty="0"/>
              <a:t>duże LGD</a:t>
            </a:r>
            <a:r>
              <a:rPr lang="pl-PL" sz="1600" dirty="0"/>
              <a:t>, funkcjonujące na obszarach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 </a:t>
            </a:r>
            <a:r>
              <a:rPr lang="pl-PL" sz="1600" dirty="0"/>
              <a:t>liczbie mieszkańców przekraczającej 53 tys., w większym stopniu aktywizują społeczność lokalną i lepiej realizują zasadę partnerstwa. Jednocześnie nie stwierdzono, aby wielkość powierzchni, na której działa LGD wpływała pozytywnie na poprawę funkcjonowania stowarzyszenia.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(5)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7200" y="1659572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Wdrażanie strategii rozwoju przez LGD stwarza warunki dla ujawnienia się </a:t>
            </a:r>
            <a:r>
              <a:rPr lang="pl-PL" sz="1600" b="1" dirty="0"/>
              <a:t>nowych liderów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i </a:t>
            </a:r>
            <a:r>
              <a:rPr lang="pl-PL" sz="1600" b="1" dirty="0"/>
              <a:t>sprzyja umacnianiu pozycji liderów już działających</a:t>
            </a:r>
            <a:r>
              <a:rPr lang="pl-PL" sz="1600" dirty="0"/>
              <a:t>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Ich </a:t>
            </a:r>
            <a:r>
              <a:rPr lang="pl-PL" sz="1600" dirty="0"/>
              <a:t>kompetencje i wiedza mogą być </a:t>
            </a:r>
            <a:r>
              <a:rPr lang="pl-PL" sz="1600" dirty="0" smtClean="0"/>
              <a:t>wykorzystywane </a:t>
            </a:r>
            <a:r>
              <a:rPr lang="pl-PL" sz="1600" dirty="0"/>
              <a:t>w inicjatywach podejmowanych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przyszłości. Fakt, że bycie aktywnym przyniosło określone korzyści, może spowodować popularyzację aktywnych postaw wśród społeczności wiejskich.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b="1" dirty="0" smtClean="0"/>
              <a:t>Rola </a:t>
            </a:r>
            <a:r>
              <a:rPr lang="pl-PL" sz="1600" b="1" dirty="0"/>
              <a:t>lidera jako kreatora aktywności społecznej </a:t>
            </a:r>
            <a:r>
              <a:rPr lang="pl-PL" sz="1600" dirty="0"/>
              <a:t>jest podkreślana niemal przez wszystkich respondentów.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Dzieje </a:t>
            </a:r>
            <a:r>
              <a:rPr lang="pl-PL" sz="1600" dirty="0"/>
              <a:t>się to w sytuacji, gdy społeczność wiejska nie jest w stanie utrwalać, instytucjonalizować norm kooperacji, a </a:t>
            </a:r>
            <a:r>
              <a:rPr lang="pl-PL" sz="1600" dirty="0" smtClean="0"/>
              <a:t>polega na </a:t>
            </a:r>
            <a:r>
              <a:rPr lang="pl-PL" sz="1600" dirty="0"/>
              <a:t>energii i autorytecie lidera. </a:t>
            </a:r>
            <a:endParaRPr lang="pl-PL" sz="1600" dirty="0" smtClean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Świadczy to o tym, </a:t>
            </a:r>
            <a:r>
              <a:rPr lang="pl-PL" sz="1600" dirty="0"/>
              <a:t>że to na indywidualnej aktywności poszczególnych osób spoczywa ciężar działania, co w oczywisty sposób rodzi pytanie </a:t>
            </a:r>
            <a:r>
              <a:rPr lang="pl-PL" sz="1600" b="1" dirty="0" smtClean="0"/>
              <a:t>o </a:t>
            </a:r>
            <a:r>
              <a:rPr lang="pl-PL" sz="1600" b="1" dirty="0"/>
              <a:t>trwałość takich działań.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(6)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84482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Dwa </a:t>
            </a:r>
            <a:r>
              <a:rPr lang="pl-PL" sz="1600" dirty="0"/>
              <a:t>główne obszary działań LGD w tym zakresie aktywizacji lokalnej </a:t>
            </a:r>
            <a:r>
              <a:rPr lang="pl-PL" sz="1600" dirty="0" smtClean="0"/>
              <a:t>społeczności to:</a:t>
            </a:r>
          </a:p>
          <a:p>
            <a:pPr algn="just"/>
            <a:endParaRPr lang="pl-P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rozpoznanie </a:t>
            </a:r>
            <a:r>
              <a:rPr lang="pl-PL" sz="1600" b="1" dirty="0"/>
              <a:t>potrzeby animacji lokalnej społeczności</a:t>
            </a:r>
            <a:r>
              <a:rPr lang="pl-PL" sz="1600" dirty="0"/>
              <a:t>, </a:t>
            </a:r>
            <a:r>
              <a:rPr lang="pl-PL" sz="1600" dirty="0" smtClean="0"/>
              <a:t>pozyskanie </a:t>
            </a:r>
            <a:r>
              <a:rPr lang="pl-PL" sz="1600" dirty="0"/>
              <a:t>funduszy oraz </a:t>
            </a:r>
            <a:r>
              <a:rPr lang="pl-PL" sz="1600" dirty="0" smtClean="0"/>
              <a:t>realizacja </a:t>
            </a:r>
            <a:r>
              <a:rPr lang="pl-PL" sz="1600" dirty="0"/>
              <a:t>projektów mających na celu rozwój obszarów </a:t>
            </a:r>
            <a:r>
              <a:rPr lang="pl-PL" sz="1600" dirty="0" smtClean="0"/>
              <a:t>wiejskich.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promocja </a:t>
            </a:r>
            <a:r>
              <a:rPr lang="pl-PL" sz="1600" b="1" dirty="0"/>
              <a:t>regionu i tworzenie produktu turystycznego </a:t>
            </a:r>
            <a:r>
              <a:rPr lang="pl-PL" sz="1600" dirty="0"/>
              <a:t>pozwalającego ekonomicznie wykorzystać lokalne zasoby przyrodnicze i </a:t>
            </a:r>
            <a:r>
              <a:rPr lang="pl-PL" sz="1600" dirty="0" smtClean="0"/>
              <a:t>kulturowe.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(7)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06084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LGD rzadko zajmują </a:t>
            </a:r>
            <a:r>
              <a:rPr lang="pl-PL" sz="1600" dirty="0"/>
              <a:t>się lobbowaniem w sprawach lokalnych oraz dostarczaniem usług dla społeczności </a:t>
            </a:r>
            <a:r>
              <a:rPr lang="pl-PL" sz="1600" dirty="0" smtClean="0"/>
              <a:t>lokalnych.</a:t>
            </a:r>
            <a:endParaRPr lang="pl-PL" sz="1600" dirty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Efekty </a:t>
            </a:r>
            <a:r>
              <a:rPr lang="pl-PL" sz="1600" dirty="0"/>
              <a:t>działań LGD w dużej mierze mają </a:t>
            </a:r>
            <a:r>
              <a:rPr lang="pl-PL" sz="1600" b="1" dirty="0"/>
              <a:t>wymiar niematerialny, społeczny oraz psychologiczny</a:t>
            </a:r>
            <a:r>
              <a:rPr lang="pl-PL" sz="1600" dirty="0"/>
              <a:t>. Badane grupy w swym mniemaniu odgrywają szczególnie ważną rolę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procesie integracji międzysektorowej, aktywizacji lokalnej, walce z apatią i biernością oraz wzmacnianiu i odbudowie tożsamości lokalnej.</a:t>
            </a:r>
          </a:p>
          <a:p>
            <a:pPr algn="just"/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(8)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916832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Trudno jednoznacznie ocenić potencjał LGD w zakresie aktywizacji społeczności lokalnych. 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Niewątpliwą </a:t>
            </a:r>
            <a:r>
              <a:rPr lang="pl-PL" sz="1600" dirty="0"/>
              <a:t>zaletą funkcjonowania partnerstw, dającą gwarancję trwałości działania, jest stabilność finansowania oraz zinstytucjonalizowana struktura. Dzięki temu mieszkańcy wsi zyskują organizacje, które posiadają potencjał i mogą w zorganizowany sposób wspierać ich aktywność. </a:t>
            </a:r>
            <a:r>
              <a:rPr lang="pl-PL" sz="1600" dirty="0" smtClean="0"/>
              <a:t>Dużą zaletą jest entuzjazm i zaangażowanie lokalnych liderów działających </a:t>
            </a:r>
            <a:br>
              <a:rPr lang="pl-PL" sz="1600" dirty="0" smtClean="0"/>
            </a:br>
            <a:r>
              <a:rPr lang="pl-PL" sz="1600" dirty="0" smtClean="0"/>
              <a:t>w ramach LGD.</a:t>
            </a:r>
            <a:endParaRPr lang="pl-PL" sz="1600" dirty="0"/>
          </a:p>
          <a:p>
            <a:pPr algn="just"/>
            <a:endParaRPr lang="pl-PL" sz="1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– podsumowanie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70080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W trakcie badań zidentyfikowano również kwestie problematyczne. Pierwszą z nich są </a:t>
            </a:r>
            <a:r>
              <a:rPr lang="pl-PL" sz="1600" b="1" dirty="0"/>
              <a:t>motywacje członków partnerstw</a:t>
            </a:r>
            <a:r>
              <a:rPr lang="pl-PL" sz="1600" dirty="0"/>
              <a:t>. Powstaje wątpliwość czy głównym bodźcem do uczestnictwa w partnerstwie nie jest możliwość absorbcji środków unijnych, co może rodzić problemy gdy dojdzie do nieuniknionego wygaszenia dotychczasowego wsparcia.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Dodatkowo wykorzystanie pomocy publicznej stawia też przed LGD konkretne wymagania, prowadząc do </a:t>
            </a:r>
            <a:r>
              <a:rPr lang="pl-PL" sz="1600" b="1" dirty="0"/>
              <a:t>biurokratyzacji organizacji</a:t>
            </a:r>
            <a:r>
              <a:rPr lang="pl-PL" sz="1600" dirty="0"/>
              <a:t>, zajmującej się w znacznym stopniu spełnianiem wymogów formalnych związanych z przyznawanymi funduszami.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Pojawia się też kwestia roli </a:t>
            </a:r>
            <a:r>
              <a:rPr lang="pl-PL" sz="1600" b="1" dirty="0"/>
              <a:t>administracji publicznej</a:t>
            </a:r>
            <a:r>
              <a:rPr lang="pl-PL" sz="1600" dirty="0"/>
              <a:t>. Zdaniem respondentów niektóre działania są podejmowane pod naciskiem urzędów gminy – środki są przeznaczane w takich przypadkach przede wszystkim na budowę infrastruktury, z pominięciem obszarów związanych z budową kapitału społecznego, co pozwala na wysnucie wniosku, że tak długo jak partnerstwa będą służyć realizacji zadań gmin, tak długo możliwość rzeczywistej aktywizacji społeczności lokalnych przez LGD pozostanie </a:t>
            </a:r>
            <a:r>
              <a:rPr lang="pl-PL" sz="1600" dirty="0" smtClean="0"/>
              <a:t>dyskusyjna.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Wpływ działalności LGD na wzrost aktywnych lokalnych społeczności – podsumowanie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" y="1119868"/>
            <a:ext cx="807524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Kapitał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społeczny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 się do takich cech organizacji społeczeństwa, jak zaufanie, normy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powiązania, które mogą zwiększyć sprawność społeczeństwa ułatwiając skoordynowane działania Pochodną wyższego poziomu kapitału społecznego jest większe zaangażowanie znaczącej części społeczności w działania służące rozwiązywaniu ich wspólnych spraw. </a:t>
            </a: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zmienne składowe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zaufanie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l-PL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normy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sieci powiązań, </a:t>
            </a:r>
            <a:endParaRPr lang="pl-PL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wzajemnie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warunkują, </a:t>
            </a:r>
            <a:endParaRPr lang="pl-PL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wzmacniają i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kumulują.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mają zaufanie do innych współobywateli, częściej pracują społecznie, włączają się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działalność społeczno-polityczną, uczestniczą w organizacjach lokalnych, wpłacają na cele charytatywne. Poziom ich zaufania społecznego jest natomiast wyznaczony przez przyjęte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akceptowane normy i wartości, powszechne w społeczeństwie, zwłaszcza normę uogólnionej wzajemności, prawdomówności, solidarności,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podmiotowości.</a:t>
            </a:r>
            <a:endParaRPr lang="pl-PL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definicje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26876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z przeprowadzonych badań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dają odpowiedź m.in. na pytanie o to, jaki jest poziom kapitału społecznego LGD, ale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także,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który z jego komponentów (zaufanie, normy i wartości lub sieci) jest najsłabszy i wymaga wsparcia oraz jakie konsekwencje może to mieć dla wdrażania podejścia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LEADER.</a:t>
            </a:r>
          </a:p>
          <a:p>
            <a:pPr algn="just"/>
            <a:endParaRPr lang="pl-PL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/>
              <a:t>Potencjalnie większa spójność kapitału społecznego mogłaby przyczyniać się do zwiększania efektywności działania LGD na rzecz wielofunkcyjnego i zrównoważonego rozwoju wsi oraz rozwoju jej społeczeństwa obywatelskiego. Wyniki z analizy będą zatem stanowić przesłanki do zaproponowania sposobów i mechanizmów wzmocnienia najsłabszego komponentu.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zagadnienia wstępne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_ 14_08-\14.11.27 S. Sobiesiak -\psd\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4797152"/>
            <a:ext cx="9144000" cy="1287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6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Metodologia badania</a:t>
            </a:r>
          </a:p>
        </p:txBody>
      </p:sp>
    </p:spTree>
    <p:extLst>
      <p:ext uri="{BB962C8B-B14F-4D97-AF65-F5344CB8AC3E}">
        <p14:creationId xmlns:p14="http://schemas.microsoft.com/office/powerpoint/2010/main" val="33875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1412776"/>
            <a:ext cx="7848872" cy="262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Ważnym elementem tej koncepcji jest wyróżnienie dwóch wymiarów kapitału społecznego, określanych jako kapitał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wiążący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oraz kapitał 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pomostowy.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charakterystyczne dla różnych typów sieci społecznych.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l-PL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jaki charakter ma kapitał społeczny lokalnych grup działania – wiążący czy pomostowy, czy ich członkowie tworzą sieć otwartą, czy zamkniętą ‒ nie jest obojętne dla aktywizacji mieszkańców wsi i stwarzania im możliwości włączenia się w proces przekształceń na obszarze zamieszkania</a:t>
            </a:r>
            <a:r>
              <a:rPr lang="pl-PL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zagadnienia wstępne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2504" y="1112491"/>
            <a:ext cx="79559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Komponenty kapitału społecznego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"/>
            </a:pP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Do określenia wartości komponentu zaufania posłużyły zmienne: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poziom zaufania członków LGD do osób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znanych;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poziom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zaufania społecznego (do osób nieznanych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poziom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zaufania członków LGD do instytucji i organizacji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lokalnych.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"/>
            </a:pPr>
            <a:r>
              <a:rPr lang="pl-PL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Jako wartości zmienne komponentu norm analizowano:</a:t>
            </a:r>
            <a:endParaRPr lang="pl-PL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poziom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patriotyzmu lokalnego członków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LGD;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poziom wartości i norm podzielanych przez członków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LGD;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poziom zaangażowania społecznego na rzecz wspólnego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dobra). 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zmienne komponentu sieci wyróżniono: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poziom chęci współpracy opartej na zaufaniu w środowisku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lokalnym;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poziom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poczucia wpływu członków LGD na funkcjonowanie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partnerstwa.</a:t>
            </a: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zagadnienia wstępne (3)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92788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Zgodnie </a:t>
            </a:r>
            <a:r>
              <a:rPr lang="pl-PL" sz="1600" dirty="0"/>
              <a:t>z przyjętą klasyfikacją (komponent zaufania, norm i sieci) obliczono cząstkowe wskaźniki i wskaźnik syntetyczny kapitału społecznego </a:t>
            </a:r>
            <a:r>
              <a:rPr lang="pl-PL" sz="1600" dirty="0" smtClean="0"/>
              <a:t>LGD.</a:t>
            </a:r>
            <a:endParaRPr lang="pl-PL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23526"/>
              </p:ext>
            </p:extLst>
          </p:nvPr>
        </p:nvGraphicFramePr>
        <p:xfrm>
          <a:off x="552275" y="1700808"/>
          <a:ext cx="7560841" cy="410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4637963"/>
                <a:gridCol w="1770749"/>
              </a:tblGrid>
              <a:tr h="220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Komponent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Wskaźniki zaufania społecznego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Wartość wskaźnika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Zaufania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Poziom zaufania członków LGD do osób znanych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73,49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effectLst/>
                        </a:rPr>
                        <a:t>Zaufania</a:t>
                      </a:r>
                      <a:endParaRPr lang="pl-PL" sz="1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</a:rPr>
                        <a:t>Poziom zaufania społecznego (do osób nieznanych) cechujący członków LGD 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</a:rPr>
                        <a:t>46,88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Zaufania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Poziom zaufania członków LGD do instytucji i organizacji lokalnych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65,00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Poziom patriotyzmu lokalnego członków LGD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64,99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Poziom wartości i norm podzielanych przez członków LGD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91,80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</a:rPr>
                        <a:t>Norm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</a:rPr>
                        <a:t>Poziom zaangażowania społecznego na rzecz wspólnego dobra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(normy uogólnione)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</a:rPr>
                        <a:t>54,68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Sieci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Poziom chęci współpracy opartej na zaufaniu w środowisku lokalnym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73,61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Sieci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poczucia wpływu członków LGD na funkcjonowanie partnerstwa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82,14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0564">
                <a:tc>
                  <a:txBody>
                    <a:bodyPr/>
                    <a:lstStyle/>
                    <a:p>
                      <a:endParaRPr lang="pl-P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Wskaźnik syntetyczny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69,07</a:t>
                      </a:r>
                      <a:endParaRPr lang="pl-PL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poziom i struktura (1)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98363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Wartości </a:t>
            </a:r>
            <a:r>
              <a:rPr lang="pl-PL" sz="1600" dirty="0"/>
              <a:t>poszczególnych wskaźników cząstkowych są </a:t>
            </a:r>
            <a:r>
              <a:rPr lang="pl-PL" sz="1600" dirty="0" smtClean="0"/>
              <a:t>zróżnicowane. Największą </a:t>
            </a:r>
            <a:r>
              <a:rPr lang="pl-PL" sz="1600" dirty="0"/>
              <a:t>wartość (91,80 pkt.) osiągnął wskaźnik „Poziom wartości i norm podzielanych przez członków LGD”. </a:t>
            </a:r>
            <a:r>
              <a:rPr lang="pl-PL" sz="1600" dirty="0" smtClean="0"/>
              <a:t>Najmniejsza </a:t>
            </a:r>
            <a:r>
              <a:rPr lang="pl-PL" sz="1600" dirty="0"/>
              <a:t>wartość wskaźnika cząstkowego (46,88 pkt.) została odnotowana w przypadku „Poziomu zaufania społecznego (do osób nieznanych</a:t>
            </a:r>
            <a:r>
              <a:rPr lang="pl-PL" sz="1600" dirty="0" smtClean="0"/>
              <a:t>)”.</a:t>
            </a:r>
            <a:endParaRPr lang="pl-PL" sz="1600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774525623"/>
              </p:ext>
            </p:extLst>
          </p:nvPr>
        </p:nvGraphicFramePr>
        <p:xfrm>
          <a:off x="5604" y="2060848"/>
          <a:ext cx="913839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poziom i struktura (2)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0252" y="927884"/>
            <a:ext cx="7750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Wskaźniki syntetyczne kapitału społecznego zostały również obliczone dla poszczególnych województw. </a:t>
            </a:r>
            <a:r>
              <a:rPr lang="pl-PL" sz="1600" dirty="0" smtClean="0"/>
              <a:t>Wszystkie </a:t>
            </a:r>
            <a:r>
              <a:rPr lang="pl-PL" sz="1600" dirty="0"/>
              <a:t>wartości mieszczą się w przedziale od 62,69 pkt. dla </a:t>
            </a:r>
            <a:r>
              <a:rPr lang="pl-PL" sz="1600" dirty="0" smtClean="0"/>
              <a:t>woj. świętokrzyskiego </a:t>
            </a:r>
            <a:r>
              <a:rPr lang="pl-PL" sz="1600" dirty="0"/>
              <a:t>do 74,64 pkt. dla </a:t>
            </a:r>
            <a:r>
              <a:rPr lang="pl-PL" sz="1600" dirty="0" smtClean="0"/>
              <a:t>woj. </a:t>
            </a:r>
            <a:r>
              <a:rPr lang="pl-PL" sz="1600" dirty="0"/>
              <a:t>o</a:t>
            </a:r>
            <a:r>
              <a:rPr lang="pl-PL" sz="1600" dirty="0" smtClean="0"/>
              <a:t>polskiego.</a:t>
            </a:r>
            <a:endParaRPr lang="pl-PL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85508"/>
              </p:ext>
            </p:extLst>
          </p:nvPr>
        </p:nvGraphicFramePr>
        <p:xfrm>
          <a:off x="755576" y="1844823"/>
          <a:ext cx="7560840" cy="417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2968"/>
                <a:gridCol w="3807872"/>
              </a:tblGrid>
              <a:tr h="232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Województwo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Wskaźniki syntetyczne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Świętokrzyskie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62,96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Pomorskie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63,14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Zachodniopomorskie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63,73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Podkarpackie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65,72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Małopolskie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65,97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Łódzkie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66,26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Podlaskie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68,46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Mazowieckie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70,01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Śląskie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70,83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Kujawsko-pomorskie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71,09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Lubelskie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71,64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Lubuskie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71,64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Dolnośląskie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71,84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Wielkopolskie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73,18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Warmińsko-mazurskie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74,08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Opolskie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74,64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Polska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69,07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poziom i struktura (3)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445875"/>
            <a:ext cx="795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Poziom </a:t>
            </a:r>
            <a:r>
              <a:rPr lang="pl-PL" sz="1600" dirty="0"/>
              <a:t>kapitału społecznego w </a:t>
            </a:r>
            <a:r>
              <a:rPr lang="pl-PL" sz="1600" dirty="0" smtClean="0"/>
              <a:t>LGD, </a:t>
            </a:r>
            <a:r>
              <a:rPr lang="pl-PL" sz="1600" dirty="0"/>
              <a:t>na terenie których zamieszkuje ponad 50 tys. osób jest wyższy niż w ich mniejszych odpowiednikach. Dotyczy to zarówno wartości wskaźnika </a:t>
            </a:r>
            <a:r>
              <a:rPr lang="pl-PL" sz="1600" dirty="0" smtClean="0"/>
              <a:t>syntetycznego, </a:t>
            </a:r>
            <a:r>
              <a:rPr lang="pl-PL" sz="1600" dirty="0"/>
              <a:t>jak i wszystkich </a:t>
            </a:r>
            <a:r>
              <a:rPr lang="pl-PL" sz="1600" dirty="0" smtClean="0"/>
              <a:t>większości wskaźników cząstkowych.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47140"/>
              </p:ext>
            </p:extLst>
          </p:nvPr>
        </p:nvGraphicFramePr>
        <p:xfrm>
          <a:off x="755576" y="2636911"/>
          <a:ext cx="7704856" cy="121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3260"/>
                <a:gridCol w="2941596"/>
              </a:tblGrid>
              <a:tr h="38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Wielkość regionu obsługiwana przez LGD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Wskaźniki syntetyczne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 50 tys. mieszkańców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66,98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Powyżej 50 tys. mieszkańców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71,17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Polska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69,07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poziom i struktura (4)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301859"/>
            <a:ext cx="795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Jedynie w zakresie wskaźnika cząstkowego „poziom poczucia wpływu członków LGD na funkcjonowanie partnerstwa” uzyskany wynik jest taki sam zarówno w małych, jak i dużych LGD.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57859"/>
              </p:ext>
            </p:extLst>
          </p:nvPr>
        </p:nvGraphicFramePr>
        <p:xfrm>
          <a:off x="657074" y="2340828"/>
          <a:ext cx="7955940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85"/>
                <a:gridCol w="4424209"/>
                <a:gridCol w="1224136"/>
                <a:gridCol w="1304710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Komponent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Wskaźniki zaufania społecznego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 50 tys. mieszkańców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Powyżej 50 tys. mieszkańców 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Zaufania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zaufania członków LGD do osób znanych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73,19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73,79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Zaufania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zaufania społecznego (do osób nieznanych) cechujący członków LGD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43,25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50,50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Zaufania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zaufania członków LGD do instytucji i organizacji lokalnych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60,95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69,06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patriotyzmu lokalnego członków LGD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62,50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67,48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wartości i norm podzielanych przez członków LGD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91,70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91,89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Norm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zaangażowania społecznego na rzecz wspólnego dobra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51,50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57,86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Sieci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chęci współpracy opartej na zaufaniu w środowisku lokalnym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70,67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76,55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Sieci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poziom poczucia wpływu członków LGD na funkcjonowanie partnerstwa 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82,05</a:t>
                      </a:r>
                      <a:endParaRPr lang="pl-PL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82,05</a:t>
                      </a:r>
                      <a:endParaRPr lang="pl-PL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Kapitał społeczny LGD – poziom i struktura (5)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qw bluehill\0 wrk\ppt\0\background1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qw bluehill\0 wrk\ppt\0\zdj koncow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0"/>
            <a:ext cx="91440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qw bluehill\0 wrk\ppt\0\cie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643669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00392" y="6290496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336802-F303-40E1-B339-8E95776F43EF}" type="slidenum">
              <a:rPr lang="pl-PL" sz="1300" smtClean="0">
                <a:solidFill>
                  <a:schemeClr val="bg1">
                    <a:lumMod val="50000"/>
                  </a:schemeClr>
                </a:solidFill>
              </a:rPr>
              <a:pPr algn="ctr"/>
              <a:t>47</a:t>
            </a:fld>
            <a:endParaRPr lang="pl-PL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6" descr="E:\qw bluehill\0 wrk\ppt\0\cie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388620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274530" y="450925"/>
            <a:ext cx="4594925" cy="2849110"/>
          </a:xfrm>
          <a:prstGeom prst="snip2DiagRect">
            <a:avLst/>
          </a:prstGeom>
          <a:solidFill>
            <a:srgbClr val="002060">
              <a:alpha val="8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Dziękujemy</a:t>
            </a:r>
          </a:p>
          <a:p>
            <a:pPr algn="ctr"/>
            <a:r>
              <a:rPr lang="pl-PL" sz="4800" b="1" dirty="0" smtClean="0"/>
              <a:t>za uwagę</a:t>
            </a:r>
            <a:endParaRPr lang="pl-PL" sz="4800" dirty="0" smtClean="0"/>
          </a:p>
        </p:txBody>
      </p:sp>
      <p:pic>
        <p:nvPicPr>
          <p:cNvPr id="12" name="Picture 7" descr="E:\qw bluehill\0 wrk\ppt\0\pasek_dol_blek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858000"/>
            <a:ext cx="9144001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725144"/>
            <a:ext cx="32403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Bluehill Sp. z o.o</a:t>
            </a:r>
            <a:r>
              <a:rPr lang="pl-PL" b="1" dirty="0"/>
              <a:t>.</a:t>
            </a:r>
          </a:p>
          <a:p>
            <a:pPr algn="ctr">
              <a:spcBef>
                <a:spcPts val="600"/>
              </a:spcBef>
            </a:pPr>
            <a:r>
              <a:rPr lang="pl-PL" sz="1400" dirty="0"/>
              <a:t>ul. Nabielaka 6/5</a:t>
            </a:r>
          </a:p>
          <a:p>
            <a:pPr algn="ctr"/>
            <a:r>
              <a:rPr lang="pl-PL" sz="1400" dirty="0"/>
              <a:t>00-743 </a:t>
            </a:r>
            <a:r>
              <a:rPr lang="pl-PL" sz="1400" dirty="0" smtClean="0"/>
              <a:t>Warszawa</a:t>
            </a:r>
          </a:p>
          <a:p>
            <a:pPr algn="ctr">
              <a:spcBef>
                <a:spcPts val="600"/>
              </a:spcBef>
            </a:pPr>
            <a:r>
              <a:rPr lang="pl-PL" sz="1400" dirty="0"/>
              <a:t>tel.: (+ 48) 22 100 69 </a:t>
            </a:r>
            <a:r>
              <a:rPr lang="pl-PL" sz="1400" dirty="0" smtClean="0"/>
              <a:t>26</a:t>
            </a:r>
          </a:p>
          <a:p>
            <a:pPr algn="ctr"/>
            <a:r>
              <a:rPr lang="pl-PL" sz="1400" dirty="0" smtClean="0"/>
              <a:t> </a:t>
            </a:r>
            <a:r>
              <a:rPr lang="pl-PL" sz="1400" dirty="0"/>
              <a:t>fax: (+ 48) 22 100 14 </a:t>
            </a:r>
            <a:r>
              <a:rPr lang="pl-PL" sz="1400" dirty="0" smtClean="0"/>
              <a:t>97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kontakt@bluehill.pl</a:t>
            </a:r>
            <a:endParaRPr lang="pl-PL" sz="1400" dirty="0" smtClean="0"/>
          </a:p>
          <a:p>
            <a:pPr algn="ctr"/>
            <a:r>
              <a:rPr lang="pl-PL" sz="1400" b="1" dirty="0" smtClean="0"/>
              <a:t>www.bluehill.pl</a:t>
            </a:r>
            <a:endParaRPr lang="pl-PL" sz="1400" b="1" dirty="0"/>
          </a:p>
        </p:txBody>
      </p:sp>
      <p:pic>
        <p:nvPicPr>
          <p:cNvPr id="14" name="Picture 14" descr="E:\qw bluehill\0 wrk\ppt\0\cie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79" y="4494510"/>
            <a:ext cx="65468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qw bluehill\0 wrk\ppt\0\bluehill_logo_du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75" y="4111606"/>
            <a:ext cx="1264857" cy="3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2537368"/>
              </p:ext>
            </p:extLst>
          </p:nvPr>
        </p:nvGraphicFramePr>
        <p:xfrm>
          <a:off x="323528" y="1124744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Metody badawcze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2060848"/>
            <a:ext cx="8208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Badanie realizowane za pomocą ankiety CAWI zostało skierowane do wszystkich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335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LGD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Polsce. Adresatami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badania byli członkowie zarządu LGD, bądź też przedstawiciele wytypowani przez nich do udziału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badaniu. </a:t>
            </a: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Zrealizowano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ostatecznie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104 wywiady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zachowaniem założenia, że z każdego województwa pochodzą co najmniej 3 ankiety. </a:t>
            </a:r>
            <a:endParaRPr lang="pl-PL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Badanie ilościowe typu CAWI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628800"/>
            <a:ext cx="806489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Ankietę audytoryjną przeprowadzono z członkami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wytypowanych do udziału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badaniu LGD, z których każda funkcjonuje na terenie innego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każdej z wybranych LGD przeprowadzono badania na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członkach grupy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Przyjęto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założenie, aby w każdej LGD podlegającej badaniu audytoryjnemu byli przedstawiciele wszystkich trzech sektorów tworzących grupę – publicznego, społecznego i gospodarczego.</a:t>
            </a:r>
            <a:endParaRPr lang="pl-PL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Ankieta audytoryjna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412776"/>
            <a:ext cx="8136904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Kryteria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doboru LGD do badania oparto na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liczbie 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ludności.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województwach, w których średnia liczba mieszkańców obszaru działania LGD była mniejsza niż średnia liczona dla całej populacji (cała Polska =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53 680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osób) wywiad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zrealizowano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LGD o zasięgu działania z liczbą ludności mniejszą niż 53 680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osób.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województwach, w których średnia liczba mieszkańców obszaru działania LGD była większa niż średnia liczona dla całej populacji – z LGD o zasięgu działania z liczbą ludności większą niż 53 680 osób. </a:t>
            </a: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wszystkich 16 województw uzyskano zatem 8 LGD o obszarze działania z liczbą ludności mniejszą niż 53 680 osób oraz 8 LGD 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obszarze działania z liczbą ludności większą niż 53 680 osób. </a:t>
            </a:r>
            <a:endParaRPr lang="pl-PL" sz="1200" b="1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Ankieta audytoryjna – kryteria doboru LGD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1700808"/>
            <a:ext cx="77768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Zrealizowano </a:t>
            </a:r>
            <a:r>
              <a:rPr lang="pl-PL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28 wywiadów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pogłębionych z przedstawicielami władz lub członkami LGD,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przy czym przyjęto założenie, że w jednym LGD nie będą realizowane więcej niż </a:t>
            </a: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wywiady.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przypadku tej techniki zastosowano więc analogiczny sposób doboru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próby,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przypadku ankiet audytoryjnych.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Dobór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przeprowadzono w ramach konsultacji zespołu badawczego ze wskazaną lokalną grupa działania.</a:t>
            </a:r>
            <a:endParaRPr lang="pl-P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Indywidualne wywiady pogłębione (IDI)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hill_szablon_prezentacji">
  <a:themeElements>
    <a:clrScheme name="Bluehill_kolorystyka">
      <a:dk1>
        <a:sysClr val="windowText" lastClr="000000"/>
      </a:dk1>
      <a:lt1>
        <a:sysClr val="window" lastClr="FFFFFF"/>
      </a:lt1>
      <a:dk2>
        <a:srgbClr val="013565"/>
      </a:dk2>
      <a:lt2>
        <a:srgbClr val="35BAD9"/>
      </a:lt2>
      <a:accent1>
        <a:srgbClr val="013565"/>
      </a:accent1>
      <a:accent2>
        <a:srgbClr val="35BAD9"/>
      </a:accent2>
      <a:accent3>
        <a:srgbClr val="0F243E"/>
      </a:accent3>
      <a:accent4>
        <a:srgbClr val="8DB3E2"/>
      </a:accent4>
      <a:accent5>
        <a:srgbClr val="245695"/>
      </a:accent5>
      <a:accent6>
        <a:srgbClr val="B8CCE4"/>
      </a:accent6>
      <a:hlink>
        <a:srgbClr val="0F243E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2467</Words>
  <Application>Microsoft Office PowerPoint</Application>
  <PresentationFormat>Pokaz na ekranie (4:3)</PresentationFormat>
  <Paragraphs>395</Paragraphs>
  <Slides>47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Bluehill_szablon_prezentacji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Syta</dc:creator>
  <cp:lastModifiedBy>Joanna Surowiec</cp:lastModifiedBy>
  <cp:revision>239</cp:revision>
  <dcterms:created xsi:type="dcterms:W3CDTF">2014-01-15T15:37:22Z</dcterms:created>
  <dcterms:modified xsi:type="dcterms:W3CDTF">2015-06-02T12:13:04Z</dcterms:modified>
</cp:coreProperties>
</file>