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38" r:id="rId2"/>
    <p:sldId id="404" r:id="rId3"/>
    <p:sldId id="405" r:id="rId4"/>
    <p:sldId id="406" r:id="rId5"/>
    <p:sldId id="407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342" r:id="rId15"/>
    <p:sldId id="345" r:id="rId16"/>
    <p:sldId id="272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23" userDrawn="1">
          <p15:clr>
            <a:srgbClr val="A4A3A4"/>
          </p15:clr>
        </p15:guide>
        <p15:guide id="2" pos="70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lwia Sobiesiak" initials="S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89349" autoAdjust="0"/>
  </p:normalViewPr>
  <p:slideViewPr>
    <p:cSldViewPr>
      <p:cViewPr>
        <p:scale>
          <a:sx n="80" d="100"/>
          <a:sy n="80" d="100"/>
        </p:scale>
        <p:origin x="-1878" y="-528"/>
      </p:cViewPr>
      <p:guideLst>
        <p:guide orient="horz" pos="2523"/>
        <p:guide pos="703"/>
      </p:guideLst>
    </p:cSldViewPr>
  </p:slideViewPr>
  <p:outlineViewPr>
    <p:cViewPr>
      <p:scale>
        <a:sx n="33" d="100"/>
        <a:sy n="33" d="100"/>
      </p:scale>
      <p:origin x="0" y="459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6178A-FEDA-41B5-9ECC-32362671489F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FE487-B0A8-4975-8CC8-27375A88E0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15525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88AAE-6E4C-49D6-A858-5B4DC6467294}" type="datetimeFigureOut">
              <a:rPr lang="pl-PL" smtClean="0"/>
              <a:pPr/>
              <a:t>2015-06-02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1A919-3DA0-463F-BE1C-8ACB18B7D2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3271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3875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418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40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49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49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914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399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36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00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4633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814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526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pic>
        <p:nvPicPr>
          <p:cNvPr id="7" name="Picture 6" descr="E:\qw bluehill\0 wrk\ppt\0\background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E:\qw bluehill\0 wrk\ppt\0\cien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5600700"/>
            <a:ext cx="91440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E:\qw bluehill\0 wrk\ppt\0\pasek_dol_bleki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858000"/>
            <a:ext cx="9144001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qw bluehill\0 wrk\ppt\0\pasek_do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6064250"/>
            <a:ext cx="9144000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qw bluehill\0 wrk\ppt\0\bluehill_logo_male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908" y="6219668"/>
            <a:ext cx="1406960" cy="4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qw bluehill\0 wrk\ppt\0\i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0744"/>
            <a:ext cx="66771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E:\qw bluehill\0 wrk\ppt\0\cien1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95" y="711126"/>
            <a:ext cx="6546850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100392" y="6290496"/>
            <a:ext cx="720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B336802-F303-40E1-B339-8E95776F43EF}" type="slidenum">
              <a:rPr lang="pl-PL" sz="13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pl-PL" sz="13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2600" dirty="0" smtClean="0">
                <a:solidFill>
                  <a:schemeClr val="tx2"/>
                </a:solidFill>
              </a:rPr>
              <a:t>III. Omówienie narzędzi jakościowych</a:t>
            </a:r>
            <a:endParaRPr lang="pl-PL" sz="26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Sylwia\Desktop\SPRAWY ORGANIZACYJNE\oferty\OFERTY NAJLEPSZE\strategia rozwoju miasta KRAKOWA\strony_przekladkowe\3_2.jpg"/>
          <p:cNvPicPr>
            <a:picLocks noChangeAspect="1" noChangeArrowheads="1"/>
          </p:cNvPicPr>
          <p:nvPr/>
        </p:nvPicPr>
        <p:blipFill>
          <a:blip r:embed="rId2" cstate="print"/>
          <a:srcRect b="46479"/>
          <a:stretch>
            <a:fillRect/>
          </a:stretch>
        </p:blipFill>
        <p:spPr bwMode="auto">
          <a:xfrm>
            <a:off x="0" y="-1"/>
            <a:ext cx="9144000" cy="5821375"/>
          </a:xfrm>
          <a:prstGeom prst="rect">
            <a:avLst/>
          </a:prstGeom>
          <a:noFill/>
        </p:spPr>
      </p:pic>
      <p:grpSp>
        <p:nvGrpSpPr>
          <p:cNvPr id="6" name="Grupa 5"/>
          <p:cNvGrpSpPr/>
          <p:nvPr/>
        </p:nvGrpSpPr>
        <p:grpSpPr>
          <a:xfrm>
            <a:off x="7184" y="-27384"/>
            <a:ext cx="9136815" cy="692696"/>
            <a:chOff x="-36512" y="-27384"/>
            <a:chExt cx="9180512" cy="692696"/>
          </a:xfrm>
        </p:grpSpPr>
        <p:sp>
          <p:nvSpPr>
            <p:cNvPr id="7" name="Prostokąt 6"/>
            <p:cNvSpPr/>
            <p:nvPr/>
          </p:nvSpPr>
          <p:spPr>
            <a:xfrm>
              <a:off x="-36512" y="-27384"/>
              <a:ext cx="9180512" cy="6926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7061" y="47799"/>
              <a:ext cx="869315" cy="494030"/>
            </a:xfrm>
            <a:prstGeom prst="rect">
              <a:avLst/>
            </a:prstGeom>
            <a:noFill/>
          </p:spPr>
        </p:pic>
        <p:pic>
          <p:nvPicPr>
            <p:cNvPr id="9" name="Obraz 8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771" y="119807"/>
              <a:ext cx="893445" cy="455930"/>
            </a:xfrm>
            <a:prstGeom prst="rect">
              <a:avLst/>
            </a:prstGeom>
            <a:noFill/>
          </p:spPr>
        </p:pic>
        <p:pic>
          <p:nvPicPr>
            <p:cNvPr id="10" name="Obraz 9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806" y="47799"/>
              <a:ext cx="1238250" cy="531495"/>
            </a:xfrm>
            <a:prstGeom prst="rect">
              <a:avLst/>
            </a:prstGeom>
            <a:noFill/>
          </p:spPr>
        </p:pic>
        <p:pic>
          <p:nvPicPr>
            <p:cNvPr id="11" name="Obraz 10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7851" y="47799"/>
              <a:ext cx="548005" cy="549275"/>
            </a:xfrm>
            <a:prstGeom prst="rect">
              <a:avLst/>
            </a:prstGeom>
          </p:spPr>
        </p:pic>
        <p:pic>
          <p:nvPicPr>
            <p:cNvPr id="12" name="Obraz 11" descr="UE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28"/>
            <a:stretch/>
          </p:blipFill>
          <p:spPr bwMode="auto">
            <a:xfrm>
              <a:off x="1387128" y="47799"/>
              <a:ext cx="736600" cy="57288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Snip Diagonal Corner Rectangle 8"/>
          <p:cNvSpPr/>
          <p:nvPr/>
        </p:nvSpPr>
        <p:spPr>
          <a:xfrm>
            <a:off x="899592" y="1052736"/>
            <a:ext cx="7062436" cy="4536504"/>
          </a:xfrm>
          <a:prstGeom prst="snip2DiagRect">
            <a:avLst/>
          </a:prstGeom>
          <a:solidFill>
            <a:srgbClr val="002060">
              <a:alpha val="8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Spotkanie audytoryjne</a:t>
            </a:r>
          </a:p>
          <a:p>
            <a:pPr algn="ctr"/>
            <a:endParaRPr lang="pl-PL" sz="1400" b="1" i="1" dirty="0" smtClean="0"/>
          </a:p>
          <a:p>
            <a:pPr algn="ctr"/>
            <a:r>
              <a:rPr lang="pl-PL" sz="1400" b="1" i="1" dirty="0" smtClean="0"/>
              <a:t>Budowa </a:t>
            </a:r>
            <a:r>
              <a:rPr lang="pl-PL" sz="1400" b="1" i="1" dirty="0"/>
              <a:t>kapitału społecznego do wykorzystania </a:t>
            </a:r>
            <a:br>
              <a:rPr lang="pl-PL" sz="1400" b="1" i="1" dirty="0"/>
            </a:br>
            <a:r>
              <a:rPr lang="pl-PL" sz="1400" b="1" i="1" dirty="0"/>
              <a:t>w procesie zarządzania rozwojem kierowanym przez lokalną społeczność </a:t>
            </a:r>
            <a:endParaRPr lang="pl-PL" sz="1400" b="1" i="1" dirty="0" smtClean="0"/>
          </a:p>
          <a:p>
            <a:pPr algn="ctr"/>
            <a:endParaRPr lang="pl-PL" dirty="0"/>
          </a:p>
          <a:p>
            <a:pPr algn="ctr"/>
            <a:r>
              <a:rPr lang="pl-PL" sz="2800" b="1" dirty="0"/>
              <a:t>Metodologia wykorzystania kapitału społecznego w procesie rozwoju lokalnego kierowanego przez społeczność w formie rekomendacji </a:t>
            </a:r>
          </a:p>
          <a:p>
            <a:pPr algn="ctr"/>
            <a:endParaRPr lang="pl-PL" sz="1000" dirty="0" smtClean="0"/>
          </a:p>
          <a:p>
            <a:pPr algn="ctr"/>
            <a:endParaRPr lang="pl-PL" sz="1000" dirty="0" smtClean="0"/>
          </a:p>
          <a:p>
            <a:pPr algn="ctr"/>
            <a:r>
              <a:rPr lang="pl-PL" sz="1000" dirty="0" smtClean="0">
                <a:solidFill>
                  <a:schemeClr val="bg1"/>
                </a:solidFill>
              </a:rPr>
              <a:t>Europejski </a:t>
            </a:r>
            <a:r>
              <a:rPr lang="pl-PL" sz="1000" dirty="0">
                <a:solidFill>
                  <a:schemeClr val="bg1"/>
                </a:solidFill>
              </a:rPr>
              <a:t>Fundusz Rolny na rzecz Rozwoju Obszarów Wiejskich: Europa inwestująca </a:t>
            </a:r>
            <a:br>
              <a:rPr lang="pl-PL" sz="1000" dirty="0">
                <a:solidFill>
                  <a:schemeClr val="bg1"/>
                </a:solidFill>
              </a:rPr>
            </a:br>
            <a:r>
              <a:rPr lang="pl-PL" sz="1000" dirty="0">
                <a:solidFill>
                  <a:schemeClr val="bg1"/>
                </a:solidFill>
              </a:rPr>
              <a:t>w obszary wiejskie.</a:t>
            </a:r>
          </a:p>
          <a:p>
            <a:pPr algn="ctr"/>
            <a:r>
              <a:rPr lang="pl-PL" sz="1000" dirty="0">
                <a:solidFill>
                  <a:schemeClr val="bg1"/>
                </a:solidFill>
              </a:rPr>
              <a:t>Projekt opracowany przez Centrum Doradztwa Rolniczego w Brwinowie</a:t>
            </a:r>
          </a:p>
          <a:p>
            <a:pPr algn="ctr"/>
            <a:r>
              <a:rPr lang="pl-PL" sz="1000" dirty="0">
                <a:solidFill>
                  <a:schemeClr val="bg1"/>
                </a:solidFill>
              </a:rPr>
              <a:t>Projekt współfinansowany ze środków Unii Europejskiej w ramach Pomocy Technicznej Programu Rozwoju Obszarów Wiejskich na lata 2007–2013</a:t>
            </a:r>
          </a:p>
          <a:p>
            <a:pPr algn="ctr"/>
            <a:r>
              <a:rPr lang="pl-PL" sz="1000" dirty="0">
                <a:solidFill>
                  <a:schemeClr val="bg1"/>
                </a:solidFill>
              </a:rPr>
              <a:t>Instytucja Zarządzająca Programem Rozwoju Obszarów Wiejskich </a:t>
            </a:r>
            <a:br>
              <a:rPr lang="pl-PL" sz="1000" dirty="0">
                <a:solidFill>
                  <a:schemeClr val="bg1"/>
                </a:solidFill>
              </a:rPr>
            </a:br>
            <a:r>
              <a:rPr lang="pl-PL" sz="1000" dirty="0">
                <a:solidFill>
                  <a:schemeClr val="bg1"/>
                </a:solidFill>
              </a:rPr>
              <a:t>na lata 2007–2013 – Minister Rolnictwa i Rozwoju </a:t>
            </a:r>
            <a:r>
              <a:rPr lang="pl-PL" sz="1000" dirty="0" smtClean="0">
                <a:solidFill>
                  <a:schemeClr val="bg1"/>
                </a:solidFill>
              </a:rPr>
              <a:t>Wsi</a:t>
            </a:r>
            <a:endParaRPr lang="pl-PL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632358"/>
              </p:ext>
            </p:extLst>
          </p:nvPr>
        </p:nvGraphicFramePr>
        <p:xfrm>
          <a:off x="539552" y="2491720"/>
          <a:ext cx="791029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793"/>
                <a:gridCol w="1270393"/>
                <a:gridCol w="1729190"/>
                <a:gridCol w="2124704"/>
                <a:gridCol w="1392211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Rekomendacja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Adresat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Uzasadnienie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Proponowane kierunki działań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Oczekiwany wpływ na poszczególne wskaźniki kapitału społecznego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551180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Wykorzystanie kultury jako czynnika budującego zaufanie i integrację na szczeblu lokalnym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Jednostki samorządu terytorialnego, lokalne, grupy działania, CAL-e, NGO-sy, instytucje kultury, lokalne media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W przypadku uogólnionego zaufania do nieznajomych, odsetek określających swój poziom zaufania jako bardzo duży sięga zaledwie 1,3%.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Rozwijanie i wspieranie różnych form życia kulturalnego i społecznego na poziomie lokalnym, organizacja regionalnych imprez i wydarzeń pokazujących zwyczaje, historię, dziedzictwo kulturowe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i </a:t>
                      </a:r>
                      <a:r>
                        <a:rPr lang="pl-PL" sz="1200" dirty="0">
                          <a:effectLst/>
                        </a:rPr>
                        <a:t>tradycje różnych miejsc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i </a:t>
                      </a:r>
                      <a:r>
                        <a:rPr lang="pl-PL" sz="1200" dirty="0">
                          <a:effectLst/>
                        </a:rPr>
                        <a:t>społeczności.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Podniesienie wskaźnika uogólnionego zaufania do innych ludzi.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Rekomendacje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2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248211"/>
              </p:ext>
            </p:extLst>
          </p:nvPr>
        </p:nvGraphicFramePr>
        <p:xfrm>
          <a:off x="611560" y="1946632"/>
          <a:ext cx="7910291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793"/>
                <a:gridCol w="1270393"/>
                <a:gridCol w="1729190"/>
                <a:gridCol w="2124704"/>
                <a:gridCol w="1392211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Rekomendacja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Adresat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Uzasadnienie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Proponowane kierunki działań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Oczekiwany wpływ na poszczególne wskaźniki kapitału społecznego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Uwolnienie potencjału aktywności </a:t>
                      </a:r>
                      <a:r>
                        <a:rPr lang="pl-PL" sz="1200" dirty="0" smtClean="0">
                          <a:effectLst/>
                        </a:rPr>
                        <a:t>i</a:t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 </a:t>
                      </a:r>
                      <a:r>
                        <a:rPr lang="pl-PL" sz="1200" dirty="0">
                          <a:effectLst/>
                        </a:rPr>
                        <a:t>partycypacji obywatelskiej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Jednostki samorządu terytorialnego, lokalne, grupy działania, CAL-e, NGO-sy, instytucje kultury, ogólnopolskie instytucje i sieci wsparcia dla aktywności lokalnej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Zjawiska bierności, pesymizmu, stereotypizacji, niechęci do działania, niskiej świadomości jeśli chodzi o aktywność lokalną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Ułatwienie procesu zrzeszania się obywateli.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Ułatwienie finansowania inicjatyw społecznych z budżetu województwa, budżetów powiatowych i budżetów gminnych.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Wspieranie lokalnych partnerstw i innych form współpracy służących przekazywaniu realizacji zadań publicznych grupom obywateli.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Przełamanie zjawisk bierności, pesymizmu, </a:t>
                      </a:r>
                      <a:r>
                        <a:rPr lang="pl-PL" sz="1200" dirty="0" err="1">
                          <a:effectLst/>
                        </a:rPr>
                        <a:t>stereotypizacji</a:t>
                      </a:r>
                      <a:r>
                        <a:rPr lang="pl-PL" sz="1200" dirty="0">
                          <a:effectLst/>
                        </a:rPr>
                        <a:t>, niechęci do działania, niskiej świadomości jeśli chodzi o aktywność lokalną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Rekomendacje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93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248622"/>
              </p:ext>
            </p:extLst>
          </p:nvPr>
        </p:nvGraphicFramePr>
        <p:xfrm>
          <a:off x="550141" y="1961624"/>
          <a:ext cx="7910291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793"/>
                <a:gridCol w="1270393"/>
                <a:gridCol w="1729190"/>
                <a:gridCol w="2124704"/>
                <a:gridCol w="1392211"/>
              </a:tblGrid>
              <a:tr h="315248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Rekomendacja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Adresat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Uzasadnienie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Proponowane kierunki działań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Oczekiwany wpływ na poszczególne wskaźniki kapitału społecznego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Wspieranie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i </a:t>
                      </a:r>
                      <a:r>
                        <a:rPr lang="pl-PL" sz="1200" dirty="0">
                          <a:effectLst/>
                        </a:rPr>
                        <a:t>promocja lokalnych liderów, wolontariatu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i </a:t>
                      </a:r>
                      <a:r>
                        <a:rPr lang="pl-PL" sz="1200" dirty="0">
                          <a:effectLst/>
                        </a:rPr>
                        <a:t>filantropii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Jednostki samorządu terytorialnego, lokalne, grupy działania, CAL-e, NGO-</a:t>
                      </a:r>
                      <a:r>
                        <a:rPr lang="pl-PL" sz="1200" dirty="0" err="1">
                          <a:effectLst/>
                        </a:rPr>
                        <a:t>sy</a:t>
                      </a:r>
                      <a:r>
                        <a:rPr lang="pl-PL" sz="1200" dirty="0">
                          <a:effectLst/>
                        </a:rPr>
                        <a:t>, instytucje kultury, ogólnopolskiej sieci wsparcia dla liderów lokalnych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Niewystarczająca liczba charyzmatycznych liderów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Rozwijanie i promowanie postaw liderskich w społecznościach lokalnych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Szkolenia i kursy dla liderów lokalnych, budowanie sieci integracji i wymiany doświadczeń liderów lokalnych,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Promowanie i wspomaganie idei wolontariatu i filantropii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Budowanie sieci lokalnego przywództwa i ogniw aktywizacji lokalnej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Rekomendacje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66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964555"/>
              </p:ext>
            </p:extLst>
          </p:nvPr>
        </p:nvGraphicFramePr>
        <p:xfrm>
          <a:off x="622149" y="2048232"/>
          <a:ext cx="7910291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793"/>
                <a:gridCol w="1270393"/>
                <a:gridCol w="1729190"/>
                <a:gridCol w="2124704"/>
                <a:gridCol w="1392211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Rekomendacja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Adresat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Uzasadnienie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Proponowane kierunki działań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Oczekiwany wpływ na poszczególne wskaźniki kapitału społecznego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Upowszechnienie idei ekonomii społecznej w celu przeciwdziałaniu bezrobociu i innym niekorzystnym zjawiskom społeczno-ekonomicznym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Jednostki samorządu terytorialnego, podmioty ekonomii społecznej, instytucje otoczenia ekonomii społecznej, firmy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i </a:t>
                      </a:r>
                      <a:r>
                        <a:rPr lang="pl-PL" sz="1200" dirty="0">
                          <a:effectLst/>
                        </a:rPr>
                        <a:t>przedsiębiorstwa z terenu województwa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Brak klimatu przedsiębiorczości, bezrobocie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Wspieranie przedsiębiorstw ekonomii społecznej, wspieranie spółdzielni socjalnych, klubów integracji społecznej, warsztatów terapii zajęciowej, zakładów aktywności zawodowej, zakładów pracy chronionej, spółdzielni inwalidów itd.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Podniesienie wskaźnika aktywizacji zawodowej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Rekomendacje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16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D:\_ 14\14.07.03 opracowanie graficzne raportu PAIiIZ A.Kowalczyk -\_wrk\str_tytulowe\_\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" b="54616"/>
          <a:stretch>
            <a:fillRect/>
          </a:stretch>
        </p:blipFill>
        <p:spPr bwMode="auto">
          <a:xfrm>
            <a:off x="0" y="0"/>
            <a:ext cx="9144000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0" y="4797152"/>
            <a:ext cx="9144000" cy="1287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Zagadnienia do dyskusji</a:t>
            </a:r>
            <a:endParaRPr lang="pl-PL" sz="26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95536" y="1413931"/>
            <a:ext cx="82809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600" dirty="0"/>
          </a:p>
          <a:p>
            <a:pPr marL="342900" indent="-342900" algn="just">
              <a:buFont typeface="+mj-lt"/>
              <a:buAutoNum type="arabicPeriod"/>
            </a:pPr>
            <a:r>
              <a:rPr lang="pl-PL" sz="1600" dirty="0" smtClean="0"/>
              <a:t>Kwestie konfliktów pokoleniowych i braku zaangażowania młodych ludzi w działania podejmowane przez </a:t>
            </a:r>
            <a:r>
              <a:rPr lang="pl-PL" sz="1600" dirty="0"/>
              <a:t>lokalną społeczność (niski poziom optymizmu </a:t>
            </a:r>
            <a:r>
              <a:rPr lang="pl-PL" sz="1600" dirty="0" smtClean="0"/>
              <a:t>rozwojowego).</a:t>
            </a:r>
          </a:p>
          <a:p>
            <a:pPr marL="342900" indent="-342900" algn="just">
              <a:buFont typeface="+mj-lt"/>
              <a:buAutoNum type="arabicPeriod"/>
            </a:pPr>
            <a:endParaRPr lang="pl-PL" sz="1600" dirty="0"/>
          </a:p>
          <a:p>
            <a:pPr marL="342900" indent="-342900" algn="just">
              <a:buFont typeface="+mj-lt"/>
              <a:buAutoNum type="arabicPeriod"/>
            </a:pPr>
            <a:r>
              <a:rPr lang="pl-PL" sz="1600" dirty="0" smtClean="0"/>
              <a:t>Wpływ niskiej oceny relacji z państwem, organizacjami pozarządowymi oraz roszczeniowy charakter więzi z samorządem na implementacje programów rozwojowych.</a:t>
            </a:r>
          </a:p>
          <a:p>
            <a:pPr marL="342900" indent="-342900" algn="just">
              <a:buFont typeface="+mj-lt"/>
              <a:buAutoNum type="arabicPeriod"/>
            </a:pPr>
            <a:endParaRPr lang="pl-PL" sz="1600" dirty="0"/>
          </a:p>
          <a:p>
            <a:pPr marL="342900" indent="-342900" algn="just">
              <a:buFont typeface="+mj-lt"/>
              <a:buAutoNum type="arabicPeriod"/>
            </a:pPr>
            <a:r>
              <a:rPr lang="pl-PL" sz="1600" dirty="0"/>
              <a:t>Rola norm i stereotypów dotyczących sensu działań wspólnych w kształtowaniu poziomu kapitału </a:t>
            </a:r>
            <a:r>
              <a:rPr lang="pl-PL" sz="1600" dirty="0" smtClean="0"/>
              <a:t>społecznego.</a:t>
            </a:r>
          </a:p>
          <a:p>
            <a:pPr marL="342900" indent="-342900" algn="just">
              <a:buFont typeface="+mj-lt"/>
              <a:buAutoNum type="arabicPeriod"/>
            </a:pPr>
            <a:endParaRPr lang="pl-P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pl-PL" sz="1600" dirty="0" smtClean="0"/>
              <a:t>Problem słabego udziału sektora gospodarczego w animowanych działaniach na rzecz rozwoju obszarów wiejskich.</a:t>
            </a:r>
          </a:p>
          <a:p>
            <a:pPr marL="342900" indent="-342900" algn="just">
              <a:buFont typeface="+mj-lt"/>
              <a:buAutoNum type="arabicPeriod"/>
            </a:pPr>
            <a:endParaRPr lang="pl-P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pl-PL" sz="1600" dirty="0" smtClean="0"/>
              <a:t>Otwarta dyskusja nt. </a:t>
            </a:r>
            <a:r>
              <a:rPr lang="pl-PL" sz="1600" dirty="0"/>
              <a:t>aktywności lokalnych społeczności w </a:t>
            </a:r>
            <a:r>
              <a:rPr lang="pl-PL" sz="1600" dirty="0" smtClean="0"/>
              <a:t>Polsce.</a:t>
            </a:r>
            <a:endParaRPr lang="pl-PL" sz="16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Zagadnienia do dyskusji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66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E:\qw bluehill\0 wrk\ppt\0\background1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4400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qw bluehill\0 wrk\ppt\0\zdj koncowe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" y="0"/>
            <a:ext cx="914400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E:\qw bluehill\0 wrk\ppt\0\cien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6436690"/>
            <a:ext cx="91440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00392" y="6290496"/>
            <a:ext cx="720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B336802-F303-40E1-B339-8E95776F43EF}" type="slidenum">
              <a:rPr lang="pl-PL" sz="1300" smtClean="0">
                <a:solidFill>
                  <a:schemeClr val="bg1">
                    <a:lumMod val="50000"/>
                  </a:schemeClr>
                </a:solidFill>
              </a:rPr>
              <a:pPr algn="ctr"/>
              <a:t>16</a:t>
            </a:fld>
            <a:endParaRPr lang="pl-PL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6" descr="E:\qw bluehill\0 wrk\ppt\0\cien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" y="3886200"/>
            <a:ext cx="91440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nip Diagonal Corner Rectangle 6"/>
          <p:cNvSpPr/>
          <p:nvPr/>
        </p:nvSpPr>
        <p:spPr>
          <a:xfrm>
            <a:off x="2274530" y="450925"/>
            <a:ext cx="4594925" cy="2849110"/>
          </a:xfrm>
          <a:prstGeom prst="snip2DiagRect">
            <a:avLst/>
          </a:prstGeom>
          <a:solidFill>
            <a:srgbClr val="002060">
              <a:alpha val="8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 smtClean="0"/>
              <a:t>Dziękujemy</a:t>
            </a:r>
          </a:p>
          <a:p>
            <a:pPr algn="ctr"/>
            <a:r>
              <a:rPr lang="pl-PL" sz="4800" b="1" dirty="0" smtClean="0"/>
              <a:t>za uwagę</a:t>
            </a:r>
            <a:endParaRPr lang="pl-PL" sz="4800" dirty="0" smtClean="0"/>
          </a:p>
        </p:txBody>
      </p:sp>
      <p:pic>
        <p:nvPicPr>
          <p:cNvPr id="12" name="Picture 7" descr="E:\qw bluehill\0 wrk\ppt\0\pasek_dol_bleki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858000"/>
            <a:ext cx="9144001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4725144"/>
            <a:ext cx="324036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tx2"/>
                </a:solidFill>
              </a:rPr>
              <a:t>Bluehill Sp. z o.o</a:t>
            </a:r>
            <a:r>
              <a:rPr lang="pl-PL" b="1" dirty="0"/>
              <a:t>.</a:t>
            </a:r>
          </a:p>
          <a:p>
            <a:pPr algn="ctr">
              <a:spcBef>
                <a:spcPts val="600"/>
              </a:spcBef>
            </a:pPr>
            <a:r>
              <a:rPr lang="pl-PL" sz="1400" dirty="0"/>
              <a:t>ul. Nabielaka 6/5</a:t>
            </a:r>
          </a:p>
          <a:p>
            <a:pPr algn="ctr"/>
            <a:r>
              <a:rPr lang="pl-PL" sz="1400" dirty="0"/>
              <a:t>00-743 </a:t>
            </a:r>
            <a:r>
              <a:rPr lang="pl-PL" sz="1400" dirty="0" smtClean="0"/>
              <a:t>Warszawa</a:t>
            </a:r>
          </a:p>
          <a:p>
            <a:pPr algn="ctr">
              <a:spcBef>
                <a:spcPts val="600"/>
              </a:spcBef>
            </a:pPr>
            <a:r>
              <a:rPr lang="pl-PL" sz="1400" dirty="0"/>
              <a:t>tel.: (+ 48) 22 100 69 </a:t>
            </a:r>
            <a:r>
              <a:rPr lang="pl-PL" sz="1400" dirty="0" smtClean="0"/>
              <a:t>26</a:t>
            </a:r>
          </a:p>
          <a:p>
            <a:pPr algn="ctr"/>
            <a:r>
              <a:rPr lang="pl-PL" sz="1400" dirty="0" smtClean="0"/>
              <a:t> </a:t>
            </a:r>
            <a:r>
              <a:rPr lang="pl-PL" sz="1400" dirty="0"/>
              <a:t>fax: (+ 48) 22 100 14 </a:t>
            </a:r>
            <a:r>
              <a:rPr lang="pl-PL" sz="1400" dirty="0" smtClean="0"/>
              <a:t>97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kontakt@bluehill.pl</a:t>
            </a:r>
            <a:endParaRPr lang="pl-PL" sz="1400" dirty="0" smtClean="0"/>
          </a:p>
          <a:p>
            <a:pPr algn="ctr"/>
            <a:r>
              <a:rPr lang="pl-PL" sz="1400" b="1" dirty="0" smtClean="0"/>
              <a:t>www.bluehill.pl</a:t>
            </a:r>
            <a:endParaRPr lang="pl-PL" sz="1400" b="1" dirty="0"/>
          </a:p>
        </p:txBody>
      </p:sp>
      <p:pic>
        <p:nvPicPr>
          <p:cNvPr id="14" name="Picture 14" descr="E:\qw bluehill\0 wrk\ppt\0\cien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79" y="4494510"/>
            <a:ext cx="6546850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qw bluehill\0 wrk\ppt\0\bluehill_logo_du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575" y="4111606"/>
            <a:ext cx="1264857" cy="32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3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483353"/>
              </p:ext>
            </p:extLst>
          </p:nvPr>
        </p:nvGraphicFramePr>
        <p:xfrm>
          <a:off x="467544" y="1772816"/>
          <a:ext cx="8064895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034"/>
                <a:gridCol w="1295222"/>
                <a:gridCol w="2490837"/>
                <a:gridCol w="1438380"/>
                <a:gridCol w="1419422"/>
              </a:tblGrid>
              <a:tr h="872017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Rekomendacja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Adresat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Uzasadnienie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Proponowane kierunki działań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Oczekiwany wpływ na poszczególne wskaźniki kapitału społecznego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2728383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Zmiany prawa zmierzające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w </a:t>
                      </a:r>
                      <a:r>
                        <a:rPr lang="pl-PL" sz="1200" dirty="0">
                          <a:effectLst/>
                        </a:rPr>
                        <a:t>kierunku uproszczenia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i </a:t>
                      </a:r>
                      <a:r>
                        <a:rPr lang="pl-PL" sz="1200" dirty="0">
                          <a:effectLst/>
                        </a:rPr>
                        <a:t>ustabilizowania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i </a:t>
                      </a:r>
                      <a:r>
                        <a:rPr lang="pl-PL" sz="1200" dirty="0">
                          <a:effectLst/>
                        </a:rPr>
                        <a:t>przejrzystości  regulacji związanych z działalnością LGD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i </a:t>
                      </a:r>
                      <a:r>
                        <a:rPr lang="pl-PL" sz="1200" dirty="0">
                          <a:effectLst/>
                        </a:rPr>
                        <a:t>innych partnerstw lokalnych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Odpowiednie ministerstwa, parlament, porozumienia organizacji pozarządowych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Z przeprowadzonych badań wynika, że w istniejącej sytuacji bariery prawne utrudniają aktywizację mieszkańców na skutek dominacji logiki administracyjno-formalnej nad racjonalnością mieszkańców, zorientowanych na rozwiązywanie codziennych problemów. Respondenci podkreślają ponadto brak stałości prawa, niespójność wytycznych oraz biurokrację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Uproszczenie procedur, związanych z funkcjonowaniem partnerstw.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Zbliżenie podstaw prawnych partnerstw do racjonalności działania mieszkańców ,a nie instytucji. Wzrost zaufania do prawa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i </a:t>
                      </a:r>
                      <a:r>
                        <a:rPr lang="pl-PL" sz="1200" dirty="0">
                          <a:effectLst/>
                        </a:rPr>
                        <a:t>instytucji życia publicznego. 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Rekomendacje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445956"/>
              </p:ext>
            </p:extLst>
          </p:nvPr>
        </p:nvGraphicFramePr>
        <p:xfrm>
          <a:off x="467544" y="1713744"/>
          <a:ext cx="8064896" cy="365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297989"/>
                <a:gridCol w="1669086"/>
                <a:gridCol w="2166231"/>
                <a:gridCol w="1419422"/>
              </a:tblGrid>
              <a:tr h="672448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Rekomendacja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Adresat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Uzasadnienie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Proponowane kierunki działań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Oczekiwany wpływ na poszczególne wskaźniki kapitału społecznego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2927952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Wspieranie partnerstw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w </a:t>
                      </a:r>
                      <a:r>
                        <a:rPr lang="pl-PL" sz="1200" dirty="0">
                          <a:effectLst/>
                        </a:rPr>
                        <a:t>działaniach aktywizujących  przedsiębiorczość lokalną i rozwój mikroprzedsiębiorstw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LGD, lokalni przedsiębiorcy, wybrane starostwa, izby gospodarcze, izby handlowe, izby rzemieślnicze, kółka rolnicze, rolnicze grupy producenckie, jednostki samorządy terytorialnego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W ocenie samych LGD, w zdecydowanie większym stopniu partnerstwa oddziaływują na aktywność sektora społecznego w lokalnej społeczności aniżeli na aktywność sektora gospodarczego.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Należy powtórzyć działania, zorientowane na zwiększenie aktywności sektora społecznego w społeczności lokalnej (szkolenia, imprezy integracyjne, warsztaty, wizyty studyjne, spotkania informacyjne, festyny, jarmarki), ale ich treść dostosować do profilu i specyfiki lokalnej gospodarki (produkty lokalne, ginące zawody, turystyczne ścieżki tematyczne itd., itp.).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Podniesienie aktywności gospodarczej i rozwoju mikroprzedsiębiorstw na terenie LGD.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Rekomendacje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099112"/>
              </p:ext>
            </p:extLst>
          </p:nvPr>
        </p:nvGraphicFramePr>
        <p:xfrm>
          <a:off x="395537" y="1844824"/>
          <a:ext cx="8424936" cy="3528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474"/>
                <a:gridCol w="1353045"/>
                <a:gridCol w="2118327"/>
                <a:gridCol w="1986302"/>
                <a:gridCol w="1482788"/>
              </a:tblGrid>
              <a:tr h="883764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Rekomendacja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Adresat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Uzasadnienie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Proponowane kierunki działań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Oczekiwany wpływ na poszczególne wskaźniki kapitału społecznego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2644627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Zmiany prawa zmierzające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w </a:t>
                      </a:r>
                      <a:r>
                        <a:rPr lang="pl-PL" sz="1200" dirty="0">
                          <a:effectLst/>
                        </a:rPr>
                        <a:t>kierunku uproszczenia procedur przyjmowania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i </a:t>
                      </a:r>
                      <a:r>
                        <a:rPr lang="pl-PL" sz="1200" dirty="0">
                          <a:effectLst/>
                        </a:rPr>
                        <a:t>weryfikacji wniosków oraz refinansowania projektów w realizowanych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w </a:t>
                      </a:r>
                      <a:r>
                        <a:rPr lang="pl-PL" sz="1200" dirty="0">
                          <a:effectLst/>
                        </a:rPr>
                        <a:t>ramach LGD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 err="1">
                          <a:effectLst/>
                        </a:rPr>
                        <a:t>ARiMR</a:t>
                      </a:r>
                      <a:r>
                        <a:rPr lang="pl-PL" sz="1200" dirty="0">
                          <a:effectLst/>
                        </a:rPr>
                        <a:t>, Ministerstwo Rolnictwa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i </a:t>
                      </a:r>
                      <a:r>
                        <a:rPr lang="pl-PL" sz="1200" dirty="0">
                          <a:effectLst/>
                        </a:rPr>
                        <a:t>Rozwoju Wsi, Ministerstwo Infrastruktury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i </a:t>
                      </a:r>
                      <a:r>
                        <a:rPr lang="pl-PL" sz="1200" dirty="0">
                          <a:effectLst/>
                        </a:rPr>
                        <a:t>Rozwoju,  jednostki samorządu terytorialnego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Realizując projekty przedsiębiorcy zmuszeni byli zmierzyć się z zawiłymi procedurami, biurokracją, długim okresem weryfikacji wniosków, a w przypadku uzyskania dofinansowania długim okresem oczekiwania na refundację poniesionych kosztów. Respondenci narzekali również na współpracę z ARiMR. 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Uproszczenie </a:t>
                      </a:r>
                      <a:r>
                        <a:rPr lang="pl-PL" sz="1200" dirty="0">
                          <a:effectLst/>
                        </a:rPr>
                        <a:t>procedur przyjmowania i weryfikacji wniosków oraz refinansowania projektów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w </a:t>
                      </a:r>
                      <a:r>
                        <a:rPr lang="pl-PL" sz="1200" dirty="0">
                          <a:effectLst/>
                        </a:rPr>
                        <a:t>realizowanych w ramach LGD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Łatwość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w </a:t>
                      </a:r>
                      <a:r>
                        <a:rPr lang="pl-PL" sz="1200" dirty="0">
                          <a:effectLst/>
                        </a:rPr>
                        <a:t>korzystaniu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z </a:t>
                      </a:r>
                      <a:r>
                        <a:rPr lang="pl-PL" sz="1200" dirty="0">
                          <a:effectLst/>
                        </a:rPr>
                        <a:t>zewnętrznych źródeł finansowania projektów lokalnych. Wzrost zaufania do prawa i instytucji życia publicznego.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Rekomendacje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771526"/>
              </p:ext>
            </p:extLst>
          </p:nvPr>
        </p:nvGraphicFramePr>
        <p:xfrm>
          <a:off x="467544" y="1700808"/>
          <a:ext cx="8280919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097"/>
                <a:gridCol w="1329916"/>
                <a:gridCol w="1810209"/>
                <a:gridCol w="2224255"/>
                <a:gridCol w="1457442"/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Rekomendacja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Adresat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Uzasadnienie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Proponowane kierunki działań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Oczekiwany wpływ na poszczególne wskaźniki kapitału społecznego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2880320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Uspołecznienie lokalnej strategii rozwoju gospodarczego.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LGD, lokalni przedsiębiorcy, wybrane starostwa, izby gospodarcze, izby handlowe, izby rzemieślnicze, kółka rolnicze, rolnicze grupy producenckie, jednostki samorządy terytorialnego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Badani respondenci zwracali uwagę na nietrafnie opisanie zadań w LSR, nie spełniające wymagań rynku lokalnego i nie w pełni odpowiadające na potrzeby środowiska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Zwiększenie udziału przedstawicieli biznesu (rolników indywidualnych) w opracowywaniu strategii gospodarczych na wszystkich etapach jej powstawania. 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Dostosowanie lokalnych strategii rozwoju gospodarczego do specyfiki i potrzeb lokalnego rynku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i </a:t>
                      </a:r>
                      <a:r>
                        <a:rPr lang="pl-PL" sz="1200" dirty="0">
                          <a:effectLst/>
                        </a:rPr>
                        <a:t>struktury lokalnej przedsiębiorczości. Wzrost zaufania do prawa i instytucji życia publicznego.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Rekomendacje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946724"/>
              </p:ext>
            </p:extLst>
          </p:nvPr>
        </p:nvGraphicFramePr>
        <p:xfrm>
          <a:off x="539552" y="1700808"/>
          <a:ext cx="8064896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035"/>
                <a:gridCol w="1414456"/>
                <a:gridCol w="1890327"/>
                <a:gridCol w="1919657"/>
                <a:gridCol w="1419421"/>
              </a:tblGrid>
              <a:tr h="789605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Rekomendacja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Adresat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Uzasadnienie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Proponowane kierunki działań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Oczekiwany wpływ na poszczególne wskaźniki kapitału społecznego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3026819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Wykorzystanie idei wolontariatu wśród pracowników instytucji publicznych do promowania pracy społecznej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i </a:t>
                      </a:r>
                      <a:r>
                        <a:rPr lang="pl-PL" sz="1200" dirty="0">
                          <a:effectLst/>
                        </a:rPr>
                        <a:t>działalności na rzecz dobra wspólnego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LDG, jednostki samorządu terytorialnego, lokalne NGO-sy, grupy mieszkańców.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Część przyczyn niskiego poziomu aktywności społeczności lokalnych ma charakter historyczny: postrzeganie instytucji władzy jako siły wrogiej społeczeństwu, wykorzenienie z tradycji i wzorów obywatelskich, zaszczepienie postawy roszczeniowej wobec państwa i innych obywateli oraz skompromitowanie pojęcia pracy społecznej.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1. Wolontariat w urzędach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2. Otwarty urząd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3. Promocja medialna wizerunku przedsiębiorców jako ludzi odpowiedzialnych, troszczących się o dobro wspólne, otaczających opieką słabszych, zaangażowanych w rozwój lokalnych społeczności i województwa jako całości.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Podniesienie wskaźnika zaufania do instytucji. Przywrócenie społecznej rangi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i </a:t>
                      </a:r>
                      <a:r>
                        <a:rPr lang="pl-PL" sz="1200" dirty="0">
                          <a:effectLst/>
                        </a:rPr>
                        <a:t>wartości pracy na rzecz dobra wspólnego. 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Rekomendacje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182130"/>
              </p:ext>
            </p:extLst>
          </p:nvPr>
        </p:nvGraphicFramePr>
        <p:xfrm>
          <a:off x="395536" y="1268760"/>
          <a:ext cx="8280921" cy="442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098"/>
                <a:gridCol w="1205198"/>
                <a:gridCol w="1728192"/>
                <a:gridCol w="2592288"/>
                <a:gridCol w="129614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Rekomendacja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Adresat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Uzasadnienie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Proponowane kierunki działań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Oczekiwany wpływ na poszczególne wskaźniki kapitału społecznego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Wykorzystanie różnych form udziału mieszkańców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w </a:t>
                      </a:r>
                      <a:r>
                        <a:rPr lang="pl-PL" sz="1200" dirty="0">
                          <a:effectLst/>
                        </a:rPr>
                        <a:t>kształtowaniu prawa lokalnego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i </a:t>
                      </a:r>
                      <a:r>
                        <a:rPr lang="pl-PL" sz="1200" dirty="0">
                          <a:effectLst/>
                        </a:rPr>
                        <a:t>kluczowych decyzji politycznych w celu zwiększenia zaufania do  instytucji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i </a:t>
                      </a:r>
                      <a:r>
                        <a:rPr lang="pl-PL" sz="1200" dirty="0">
                          <a:effectLst/>
                        </a:rPr>
                        <a:t>zaangażowanie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w </a:t>
                      </a:r>
                      <a:r>
                        <a:rPr lang="pl-PL" sz="1200" dirty="0">
                          <a:effectLst/>
                        </a:rPr>
                        <a:t>życie polityczne gminy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Jednostki samorządu terytorialnego, rady gmin, radni, burmistrzowie, wójtowie, sołtysi.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Nikłe lub wręcz żadne zainteresowanie tą sferą życia deklaruje ponad połowa mieszkańców wsi (52%), a jedynie co piętnasty określa swoje zainteresowanie wydarzeniami politycznymi jako duże (7%). Małe zainteresowanie polityką i dystans wobec tej sfery życia niesie ze sobą szereg niekorzystnych –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z </a:t>
                      </a:r>
                      <a:r>
                        <a:rPr lang="pl-PL" sz="1200" dirty="0">
                          <a:effectLst/>
                        </a:rPr>
                        <a:t>punktu widzenia jakości partycypacji obywateli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w </a:t>
                      </a:r>
                      <a:r>
                        <a:rPr lang="pl-PL" sz="1200" dirty="0">
                          <a:effectLst/>
                        </a:rPr>
                        <a:t>procedurach demokratycznych 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1. Wprowadzenie obowiązku konsultacji społecznych ważniejszych aktów prawa miejscowego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2. Wprowadzenie społecznej strategii rozwoju lokalnego, wzorowanej na już istniejących doświadczeniach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3. Wprowadzenie instytucji budżetu obywatelskiego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4. Wprowadzenie instrumentu obywatelskiej inicjatywy uchwałodawczej, chronionej prawnie.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5. Wprowadzenie nieodpłatnych, obywatelskich funkcji publicznych, pełnionych przez mieszkańców: np. ds. terenów zielonych, tras rowerowych, obszarów wypoczynku i rekreacji 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Podniesienie wskaźnika zaufania do instytucji.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Podniesienie aktywności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i </a:t>
                      </a:r>
                      <a:r>
                        <a:rPr lang="pl-PL" sz="1200" dirty="0">
                          <a:effectLst/>
                        </a:rPr>
                        <a:t>zaangażowania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w </a:t>
                      </a:r>
                      <a:r>
                        <a:rPr lang="pl-PL" sz="1200" dirty="0">
                          <a:effectLst/>
                        </a:rPr>
                        <a:t>problematykę polityczną. 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Rekomendacje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6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204877"/>
              </p:ext>
            </p:extLst>
          </p:nvPr>
        </p:nvGraphicFramePr>
        <p:xfrm>
          <a:off x="323527" y="1440160"/>
          <a:ext cx="8280921" cy="404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  <a:gridCol w="2150952"/>
                <a:gridCol w="2224255"/>
                <a:gridCol w="1457442"/>
              </a:tblGrid>
              <a:tr h="756084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Rekomendacja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Adresat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Uzasadnienie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Proponowane kierunki działań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Oczekiwany wpływ na poszczególne wskaźniki kapitału społecznego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3248980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Wprowadzenie przejrzystych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i </a:t>
                      </a:r>
                      <a:r>
                        <a:rPr lang="pl-PL" sz="1200" dirty="0">
                          <a:effectLst/>
                        </a:rPr>
                        <a:t>bezpośrednich reguł finansowego wspomagania  inicjatyw obywatelskich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Jednostki samorządu terytorialnego, rady gmin, radni, burmistrzowie, wójtowie, sołtysi, LGD, lokalne NGO-sy, grupy mieszkańców, przedsiębiorcy, rolnicy.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Niechęć Polaków do polityki jako takiej wynika także z warunków współpracy NGO-sów z lokalnymi władzami. Chodzi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o </a:t>
                      </a:r>
                      <a:r>
                        <a:rPr lang="pl-PL" sz="1200" dirty="0">
                          <a:effectLst/>
                        </a:rPr>
                        <a:t>kwestię przyznawania środków publicznych organizacjom pozarządowym, które często otrzymują fundusze za pośrednictwem władz lokalnych. Taka procedura może prowadzić do powstawania niezdrowych zależności, dlatego szczególnie ważna jest przejrzystość mechanizmów przyznawania dotacji, a także dywersyfikacja źródeł finansowania organizacji pozarządowych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1. Obowiązek wprowadzania do lokalnych instytucji przyznających środki – przedstawicieli organizacji pozarządowych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i </a:t>
                      </a:r>
                      <a:r>
                        <a:rPr lang="pl-PL" sz="1200" dirty="0">
                          <a:effectLst/>
                        </a:rPr>
                        <a:t>lokalnego biznesu. Wprowadzenie losowych reguł wyłaniania przedstawicieli (na wzór amerykański)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2. Zniesienie pośrednictwa władz lokalnych i wprowadzenie dotacji dla lokalnych organizacji pozarządowych bezpośrednio z poziomu rządowego, (tak jak to jest np. w przypadku Rządowego Programu na rzecz Aktywności Ludzi Starszych - ASOS) lub poprzez urzędy wojewódzkie.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Podniesienie wskaźnika zaufania do instytucji.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Podniesienie aktywności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i </a:t>
                      </a:r>
                      <a:r>
                        <a:rPr lang="pl-PL" sz="1200" dirty="0">
                          <a:effectLst/>
                        </a:rPr>
                        <a:t>zaangażowania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w </a:t>
                      </a:r>
                      <a:r>
                        <a:rPr lang="pl-PL" sz="1200" dirty="0">
                          <a:effectLst/>
                        </a:rPr>
                        <a:t>problematykę polityczną.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Rekomendacje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442066"/>
              </p:ext>
            </p:extLst>
          </p:nvPr>
        </p:nvGraphicFramePr>
        <p:xfrm>
          <a:off x="539552" y="1340768"/>
          <a:ext cx="7920881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59"/>
                <a:gridCol w="1272094"/>
                <a:gridCol w="1731505"/>
                <a:gridCol w="2127548"/>
                <a:gridCol w="1394075"/>
              </a:tblGrid>
              <a:tr h="996435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Rekomendacja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Adresat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Uzasadnienie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Proponowane kierunki działań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Oczekiwany wpływ na poszczególne wskaźniki kapitału społecznego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3180029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Zmiana form komunikacji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z </a:t>
                      </a:r>
                      <a:r>
                        <a:rPr lang="pl-PL" sz="1200" dirty="0">
                          <a:effectLst/>
                        </a:rPr>
                        <a:t>mieszkańcami </a:t>
                      </a:r>
                      <a:r>
                        <a:rPr lang="pl-PL" sz="1200" dirty="0" smtClean="0">
                          <a:effectLst/>
                        </a:rPr>
                        <a:t/>
                      </a:r>
                      <a:br>
                        <a:rPr lang="pl-PL" sz="1200" dirty="0" smtClean="0">
                          <a:effectLst/>
                        </a:rPr>
                      </a:br>
                      <a:r>
                        <a:rPr lang="pl-PL" sz="1200" dirty="0" smtClean="0">
                          <a:effectLst/>
                        </a:rPr>
                        <a:t>w </a:t>
                      </a:r>
                      <a:r>
                        <a:rPr lang="pl-PL" sz="1200" dirty="0">
                          <a:effectLst/>
                        </a:rPr>
                        <a:t>celu odbudowy zaufania do instytucji życia publicznego jako instytucji reaktywnych społecznie i efektywnie rozwiązujących problemy mieszkańców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Jednostki samorządu terytorialnego, rady gmin, radni, burmistrzowie, wójtowie, sołtysi.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Jak wynika z przeprowadzonych badań zaledwie 4,4 % respondentów na bardzo duże zaufanie do władz lokalnych.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1. Wprowadzenie elektronicznych form komunikacji z mieszkańcami (portale </a:t>
                      </a:r>
                      <a:r>
                        <a:rPr lang="pl-PL" sz="1200" dirty="0" err="1">
                          <a:effectLst/>
                        </a:rPr>
                        <a:t>społecznościowe</a:t>
                      </a:r>
                      <a:r>
                        <a:rPr lang="pl-PL" sz="1200" dirty="0">
                          <a:effectLst/>
                        </a:rPr>
                        <a:t>, internetowa obsługa mieszkańców, udostępnienie zbioru danych publicznych na stronach urzędów gminnych).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2. Wspieranie budowy portali informacyjno-</a:t>
                      </a:r>
                      <a:r>
                        <a:rPr lang="pl-PL" sz="1200" dirty="0" err="1">
                          <a:effectLst/>
                        </a:rPr>
                        <a:t>społecznościowych</a:t>
                      </a:r>
                      <a:r>
                        <a:rPr lang="pl-PL" sz="1200" dirty="0">
                          <a:effectLst/>
                        </a:rPr>
                        <a:t>, a także portali  monitorujących aktywność radnych samorządowych i władz </a:t>
                      </a:r>
                      <a:r>
                        <a:rPr lang="pl-PL" sz="1200" dirty="0" smtClean="0">
                          <a:effectLst/>
                        </a:rPr>
                        <a:t>lokalnych</a:t>
                      </a:r>
                      <a:endParaRPr lang="pl-PL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Podniesienie wskaźnika zaufania do instytucji i władz lokalnych.</a:t>
                      </a:r>
                    </a:p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ytuł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Rekomendacje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hill_szablon_prezentacji">
  <a:themeElements>
    <a:clrScheme name="Bluehill_kolorystyka">
      <a:dk1>
        <a:sysClr val="windowText" lastClr="000000"/>
      </a:dk1>
      <a:lt1>
        <a:sysClr val="window" lastClr="FFFFFF"/>
      </a:lt1>
      <a:dk2>
        <a:srgbClr val="013565"/>
      </a:dk2>
      <a:lt2>
        <a:srgbClr val="35BAD9"/>
      </a:lt2>
      <a:accent1>
        <a:srgbClr val="013565"/>
      </a:accent1>
      <a:accent2>
        <a:srgbClr val="35BAD9"/>
      </a:accent2>
      <a:accent3>
        <a:srgbClr val="0F243E"/>
      </a:accent3>
      <a:accent4>
        <a:srgbClr val="8DB3E2"/>
      </a:accent4>
      <a:accent5>
        <a:srgbClr val="245695"/>
      </a:accent5>
      <a:accent6>
        <a:srgbClr val="B8CCE4"/>
      </a:accent6>
      <a:hlink>
        <a:srgbClr val="0F243E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2139</TotalTime>
  <Words>1353</Words>
  <Application>Microsoft Office PowerPoint</Application>
  <PresentationFormat>Pokaz na ekranie (4:3)</PresentationFormat>
  <Paragraphs>186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Bluehill_szablon_prezentacji</vt:lpstr>
      <vt:lpstr>III. Omówienie narzędzi jakościowych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Syta</dc:creator>
  <cp:lastModifiedBy>Joanna Surowiec</cp:lastModifiedBy>
  <cp:revision>239</cp:revision>
  <dcterms:created xsi:type="dcterms:W3CDTF">2014-01-15T15:37:22Z</dcterms:created>
  <dcterms:modified xsi:type="dcterms:W3CDTF">2015-06-02T12:09:59Z</dcterms:modified>
</cp:coreProperties>
</file>