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5A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B2CB48-09FA-4B12-BAC7-F052F05614AD}" type="datetimeFigureOut">
              <a:rPr lang="pl-PL" smtClean="0"/>
              <a:t>2014-09-08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5E164F-1EE3-4360-BA2E-5457E639B64B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CB48-09FA-4B12-BAC7-F052F05614AD}" type="datetimeFigureOut">
              <a:rPr lang="pl-PL" smtClean="0"/>
              <a:t>2014-09-08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164F-1EE3-4360-BA2E-5457E639B64B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CB48-09FA-4B12-BAC7-F052F05614AD}" type="datetimeFigureOut">
              <a:rPr lang="pl-PL" smtClean="0"/>
              <a:t>2014-09-08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164F-1EE3-4360-BA2E-5457E639B64B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CB48-09FA-4B12-BAC7-F052F05614AD}" type="datetimeFigureOut">
              <a:rPr lang="pl-PL" smtClean="0"/>
              <a:t>2014-09-08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164F-1EE3-4360-BA2E-5457E639B64B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CB48-09FA-4B12-BAC7-F052F05614AD}" type="datetimeFigureOut">
              <a:rPr lang="pl-PL" smtClean="0"/>
              <a:t>2014-09-08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164F-1EE3-4360-BA2E-5457E639B64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CB48-09FA-4B12-BAC7-F052F05614AD}" type="datetimeFigureOut">
              <a:rPr lang="pl-PL" smtClean="0"/>
              <a:t>2014-09-08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164F-1EE3-4360-BA2E-5457E639B64B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CB48-09FA-4B12-BAC7-F052F05614AD}" type="datetimeFigureOut">
              <a:rPr lang="pl-PL" smtClean="0"/>
              <a:t>2014-09-08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164F-1EE3-4360-BA2E-5457E639B64B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CB48-09FA-4B12-BAC7-F052F05614AD}" type="datetimeFigureOut">
              <a:rPr lang="pl-PL" smtClean="0"/>
              <a:t>2014-09-08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164F-1EE3-4360-BA2E-5457E639B64B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CB48-09FA-4B12-BAC7-F052F05614AD}" type="datetimeFigureOut">
              <a:rPr lang="pl-PL" smtClean="0"/>
              <a:t>2014-09-08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164F-1EE3-4360-BA2E-5457E639B6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CB48-09FA-4B12-BAC7-F052F05614AD}" type="datetimeFigureOut">
              <a:rPr lang="pl-PL" smtClean="0"/>
              <a:t>2014-09-08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164F-1EE3-4360-BA2E-5457E639B6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CB48-09FA-4B12-BAC7-F052F05614AD}" type="datetimeFigureOut">
              <a:rPr lang="pl-PL" smtClean="0"/>
              <a:t>2014-09-08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164F-1EE3-4360-BA2E-5457E639B6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B2CB48-09FA-4B12-BAC7-F052F05614AD}" type="datetimeFigureOut">
              <a:rPr lang="pl-PL" smtClean="0"/>
              <a:t>2014-09-08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B5E164F-1EE3-4360-BA2E-5457E639B64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611560" y="764705"/>
            <a:ext cx="7992888" cy="1296144"/>
          </a:xfrm>
        </p:spPr>
        <p:txBody>
          <a:bodyPr/>
          <a:lstStyle/>
          <a:p>
            <a:r>
              <a:rPr lang="pl-PL" sz="2400" dirty="0" smtClean="0"/>
              <a:t>Kontrola urzędowa jakości zdrowotnej żywności </a:t>
            </a:r>
            <a:br>
              <a:rPr lang="pl-PL" sz="2400" dirty="0" smtClean="0"/>
            </a:br>
            <a:r>
              <a:rPr lang="pl-PL" sz="2400" dirty="0" smtClean="0"/>
              <a:t>– system RASFF</a:t>
            </a:r>
            <a:endParaRPr lang="pl-PL" sz="2400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296744" cy="115212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dirty="0" smtClean="0"/>
              <a:t>ang.: </a:t>
            </a:r>
            <a:r>
              <a:rPr lang="pl-PL" dirty="0" err="1" smtClean="0"/>
              <a:t>Rapid</a:t>
            </a:r>
            <a:r>
              <a:rPr lang="pl-PL" dirty="0" smtClean="0"/>
              <a:t> Alert System for Food a</a:t>
            </a:r>
            <a:r>
              <a:rPr lang="pl-PL" dirty="0"/>
              <a:t>n</a:t>
            </a:r>
            <a:r>
              <a:rPr lang="pl-PL" dirty="0" smtClean="0"/>
              <a:t>d </a:t>
            </a:r>
            <a:r>
              <a:rPr lang="pl-PL" dirty="0" err="1" smtClean="0"/>
              <a:t>Feed</a:t>
            </a:r>
            <a:r>
              <a:rPr lang="pl-PL" dirty="0" smtClean="0"/>
              <a:t> of the </a:t>
            </a:r>
            <a:r>
              <a:rPr lang="pl-PL" dirty="0" err="1" smtClean="0"/>
              <a:t>European</a:t>
            </a:r>
            <a:r>
              <a:rPr lang="pl-PL" dirty="0" smtClean="0"/>
              <a:t> Union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71600" y="5831996"/>
            <a:ext cx="7272808" cy="629528"/>
          </a:xfrm>
          <a:prstGeom prst="rect">
            <a:avLst/>
          </a:prstGeom>
          <a:gradFill flip="none" rotWithShape="1">
            <a:gsLst>
              <a:gs pos="17000">
                <a:srgbClr val="C5AE97"/>
              </a:gs>
              <a:gs pos="66000">
                <a:schemeClr val="accent1">
                  <a:tint val="44500"/>
                  <a:satMod val="160000"/>
                </a:schemeClr>
              </a:gs>
              <a:gs pos="81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255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lIns="81631" tIns="42448" rIns="81631" bIns="42448">
            <a:spAutoFit/>
          </a:bodyPr>
          <a:lstStyle>
            <a:lvl1pPr defTabSz="406400">
              <a:spcBef>
                <a:spcPts val="663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itchFamily="18" charset="0"/>
                <a:ea typeface="SimSun" pitchFamily="2" charset="-122"/>
              </a:defRPr>
            </a:lvl1pPr>
            <a:lvl2pPr marL="742950" indent="-285750" defTabSz="406400">
              <a:spcBef>
                <a:spcPts val="588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itchFamily="18" charset="0"/>
                <a:ea typeface="SimSun" pitchFamily="2" charset="-122"/>
              </a:defRPr>
            </a:lvl2pPr>
            <a:lvl3pPr marL="1143000" indent="-228600" defTabSz="406400">
              <a:spcBef>
                <a:spcPts val="525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itchFamily="18" charset="0"/>
                <a:ea typeface="SimSun" pitchFamily="2" charset="-122"/>
              </a:defRPr>
            </a:lvl3pPr>
            <a:lvl4pPr marL="1600200" indent="-228600" defTabSz="4064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itchFamily="18" charset="0"/>
                <a:ea typeface="SimSun" pitchFamily="2" charset="-122"/>
              </a:defRPr>
            </a:lvl4pPr>
            <a:lvl5pPr marL="2057400" indent="-228600" defTabSz="4064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itchFamily="18" charset="0"/>
                <a:ea typeface="SimSun" pitchFamily="2" charset="-122"/>
              </a:defRPr>
            </a:lvl5pPr>
            <a:lvl6pPr marL="2514600" indent="-228600" defTabSz="4064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itchFamily="18" charset="0"/>
                <a:ea typeface="SimSun" pitchFamily="2" charset="-122"/>
              </a:defRPr>
            </a:lvl6pPr>
            <a:lvl7pPr marL="2971800" indent="-228600" defTabSz="4064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itchFamily="18" charset="0"/>
                <a:ea typeface="SimSun" pitchFamily="2" charset="-122"/>
              </a:defRPr>
            </a:lvl7pPr>
            <a:lvl8pPr marL="3429000" indent="-228600" defTabSz="4064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itchFamily="18" charset="0"/>
                <a:ea typeface="SimSun" pitchFamily="2" charset="-122"/>
              </a:defRPr>
            </a:lvl8pPr>
            <a:lvl9pPr marL="3886200" indent="-228600" defTabSz="4064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itchFamily="18" charset="0"/>
                <a:ea typeface="SimSun" pitchFamily="2" charset="-122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200" dirty="0"/>
              <a:t>Karolina </a:t>
            </a:r>
            <a:r>
              <a:rPr lang="pl-PL" altLang="pl-PL" sz="2200" dirty="0" smtClean="0"/>
              <a:t>Gałat - </a:t>
            </a:r>
            <a:r>
              <a:rPr lang="pl-PL" altLang="pl-PL" sz="1600" dirty="0" smtClean="0"/>
              <a:t>Inspektor  </a:t>
            </a:r>
            <a:r>
              <a:rPr lang="pl-PL" altLang="pl-PL" sz="1600" dirty="0"/>
              <a:t>weterynaryjny ds. higieny środków </a:t>
            </a:r>
            <a:r>
              <a:rPr lang="pl-PL" altLang="pl-PL" sz="1600" dirty="0" smtClean="0"/>
              <a:t>spożywczych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1600" dirty="0"/>
              <a:t> </a:t>
            </a:r>
            <a:r>
              <a:rPr lang="pl-PL" altLang="pl-PL" sz="1600" dirty="0" smtClean="0"/>
              <a:t>                             	   pochodzenia </a:t>
            </a:r>
            <a:r>
              <a:rPr lang="pl-PL" altLang="pl-PL" sz="1600" smtClean="0"/>
              <a:t>zwierzęcego Barzkowice  17.07.2014r.</a:t>
            </a:r>
            <a:endParaRPr lang="pl-PL" altLang="pl-PL" sz="1600" dirty="0"/>
          </a:p>
        </p:txBody>
      </p:sp>
      <p:cxnSp>
        <p:nvCxnSpPr>
          <p:cNvPr id="5" name="Łącznik prosty 5"/>
          <p:cNvCxnSpPr/>
          <p:nvPr/>
        </p:nvCxnSpPr>
        <p:spPr>
          <a:xfrm>
            <a:off x="2987675" y="5516563"/>
            <a:ext cx="4824413" cy="0"/>
          </a:xfrm>
          <a:prstGeom prst="line">
            <a:avLst/>
          </a:prstGeom>
          <a:noFill/>
          <a:ln w="34925" cap="flat" cmpd="sng" algn="ctr">
            <a:solidFill>
              <a:srgbClr val="FFFFE1"/>
            </a:solidFill>
            <a:prstDash val="solid"/>
            <a:tailEnd type="none"/>
          </a:ln>
          <a:effectLst/>
        </p:spPr>
      </p:cxnSp>
      <p:sp>
        <p:nvSpPr>
          <p:cNvPr id="9" name="Tytuł 2"/>
          <p:cNvSpPr txBox="1">
            <a:spLocks/>
          </p:cNvSpPr>
          <p:nvPr/>
        </p:nvSpPr>
        <p:spPr bwMode="auto">
          <a:xfrm>
            <a:off x="1447800" y="4075452"/>
            <a:ext cx="6985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„Wpływ procesu wędzenia na bezpieczeństwo żywności”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04" y="3610996"/>
            <a:ext cx="64087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1447800" y="4474596"/>
            <a:ext cx="7016750" cy="1223412"/>
          </a:xfrm>
          <a:prstGeom prst="rect">
            <a:avLst/>
          </a:prstGeom>
          <a:solidFill>
            <a:srgbClr val="CCFFCC">
              <a:alpha val="55000"/>
            </a:srgb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50" b="1" dirty="0">
                <a:solidFill>
                  <a:srgbClr val="000000"/>
                </a:solidFill>
                <a:latin typeface="Arial" charset="0"/>
              </a:rPr>
              <a:t>„Europejski Fundusz Rolny na rzecz Rozwoju Obszarów Wiejskich: Europa inwestująca w obszary wiejskie.”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5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Projekt opracowany przez Ministerstwo Rolnictwa i Rozwoju Wsi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50" b="1" dirty="0">
                <a:solidFill>
                  <a:srgbClr val="000000"/>
                </a:solidFill>
                <a:latin typeface="Arial" charset="0"/>
              </a:rPr>
              <a:t>Projekt współfinansowany ze środków Unii Europejskiej w ramach Pomocy Technicznej Programu Rozwoju Obszarów Wiejskich na lata 2007-2013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50" b="1" dirty="0">
                <a:solidFill>
                  <a:srgbClr val="000000"/>
                </a:solidFill>
                <a:latin typeface="Arial" charset="0"/>
              </a:rPr>
              <a:t>Instytucja Zarządzająca Programem Rozwoju Obszarów Wiejskich na lata 2007-2013 -</a:t>
            </a:r>
            <a:br>
              <a:rPr lang="pl-PL" sz="1050" b="1" dirty="0">
                <a:solidFill>
                  <a:srgbClr val="000000"/>
                </a:solidFill>
                <a:latin typeface="Arial" charset="0"/>
              </a:rPr>
            </a:br>
            <a:r>
              <a:rPr lang="pl-PL" sz="1050" b="1" dirty="0">
                <a:solidFill>
                  <a:srgbClr val="000000"/>
                </a:solidFill>
                <a:latin typeface="Arial" charset="0"/>
              </a:rPr>
              <a:t>Minister Rolnictwa i Rozwoju Wsi</a:t>
            </a:r>
          </a:p>
        </p:txBody>
      </p:sp>
    </p:spTree>
    <p:extLst>
      <p:ext uri="{BB962C8B-B14F-4D97-AF65-F5344CB8AC3E}">
        <p14:creationId xmlns:p14="http://schemas.microsoft.com/office/powerpoint/2010/main" val="19464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2060848"/>
            <a:ext cx="8193232" cy="3877815"/>
          </a:xfrm>
        </p:spPr>
        <p:txBody>
          <a:bodyPr/>
          <a:lstStyle/>
          <a:p>
            <a:pPr marL="0" indent="0">
              <a:buNone/>
            </a:pPr>
            <a:endParaRPr lang="pl-PL" u="sng" dirty="0">
              <a:solidFill>
                <a:srgbClr val="0066FF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4000" dirty="0" smtClean="0"/>
              <a:t>Portal RASFF dla konsumentów</a:t>
            </a:r>
            <a:br>
              <a:rPr lang="pl-PL" sz="4000" dirty="0" smtClean="0"/>
            </a:br>
            <a:r>
              <a:rPr lang="pl-PL" sz="2000" u="sng" dirty="0">
                <a:solidFill>
                  <a:srgbClr val="0066FF"/>
                </a:solidFill>
              </a:rPr>
              <a:t>https://webgate.ec.europa.eu/rasff-window/consumers</a:t>
            </a:r>
            <a:r>
              <a:rPr lang="pl-PL" sz="2000" u="sng" dirty="0" smtClean="0">
                <a:solidFill>
                  <a:srgbClr val="0066FF"/>
                </a:solidFill>
              </a:rPr>
              <a:t>/</a:t>
            </a:r>
            <a:endParaRPr lang="pl-PL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5"/>
            <a:ext cx="6912768" cy="467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13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4276997"/>
          </a:xfrm>
        </p:spPr>
        <p:txBody>
          <a:bodyPr>
            <a:normAutofit/>
          </a:bodyPr>
          <a:lstStyle/>
          <a:p>
            <a:r>
              <a:rPr lang="pl-PL" sz="2200" dirty="0"/>
              <a:t>Podczas rutynowego monitoringu łańcucha żywnościowego prowadzonego przez irlandzkie władze pod koniec 2008 roku w celu zbadania poziomu zawartości zanieczyszczeń, stwierdzono w </a:t>
            </a:r>
            <a:r>
              <a:rPr lang="pl-PL" sz="2200" b="1" dirty="0">
                <a:solidFill>
                  <a:srgbClr val="C00000"/>
                </a:solidFill>
              </a:rPr>
              <a:t>mięsie wieprzowym pochodzenia irlandzkiego </a:t>
            </a:r>
            <a:r>
              <a:rPr lang="pl-PL" sz="2200" dirty="0"/>
              <a:t>bardzo wysoki poziom </a:t>
            </a:r>
            <a:r>
              <a:rPr lang="pl-PL" sz="2200" b="1" dirty="0">
                <a:solidFill>
                  <a:srgbClr val="C00000"/>
                </a:solidFill>
              </a:rPr>
              <a:t>dioksyn</a:t>
            </a:r>
            <a:r>
              <a:rPr lang="pl-PL" sz="2200" dirty="0"/>
              <a:t> (przekraczający około </a:t>
            </a:r>
            <a:r>
              <a:rPr lang="pl-PL" sz="2200" b="1" dirty="0">
                <a:solidFill>
                  <a:srgbClr val="C00000"/>
                </a:solidFill>
              </a:rPr>
              <a:t>stukrotnie</a:t>
            </a:r>
            <a:r>
              <a:rPr lang="pl-PL" sz="2200" dirty="0"/>
              <a:t> NDP przyjęty w </a:t>
            </a:r>
            <a:r>
              <a:rPr lang="pl-PL" sz="2200" dirty="0" smtClean="0"/>
              <a:t>UE). </a:t>
            </a:r>
          </a:p>
          <a:p>
            <a:pPr marL="0" indent="0">
              <a:buNone/>
            </a:pPr>
            <a:endParaRPr lang="pl-PL" sz="800" dirty="0"/>
          </a:p>
          <a:p>
            <a:r>
              <a:rPr lang="pl-PL" sz="2200" dirty="0"/>
              <a:t>5 grudnia 2008 roku irlandzki punkt kontaktowy za pośrednictwem </a:t>
            </a:r>
            <a:r>
              <a:rPr lang="pl-PL" sz="2200" b="1" dirty="0">
                <a:solidFill>
                  <a:srgbClr val="C00000"/>
                </a:solidFill>
              </a:rPr>
              <a:t>Systemu RASFF poinformował KE </a:t>
            </a:r>
            <a:r>
              <a:rPr lang="pl-PL" sz="2200" dirty="0"/>
              <a:t>o zaistniałym incydencie zanieczyszczenia. Komisja wysłała </a:t>
            </a:r>
            <a:r>
              <a:rPr lang="pl-PL" sz="2200" b="1" u="sng" dirty="0">
                <a:solidFill>
                  <a:srgbClr val="C00000"/>
                </a:solidFill>
              </a:rPr>
              <a:t>powiadomienie alarmowe</a:t>
            </a:r>
            <a:r>
              <a:rPr lang="pl-PL" sz="2200" dirty="0"/>
              <a:t> do wszystkich pozostałych członków.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054250"/>
          </a:xfrm>
        </p:spPr>
        <p:txBody>
          <a:bodyPr/>
          <a:lstStyle/>
          <a:p>
            <a:r>
              <a:rPr lang="pl-PL" sz="3600" dirty="0" smtClean="0"/>
              <a:t>Przykład funkcjonowania systemu RASFF – wieprzowina zanieczyszczona dioksynami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0220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2060848"/>
            <a:ext cx="8599235" cy="4797152"/>
          </a:xfrm>
        </p:spPr>
        <p:txBody>
          <a:bodyPr>
            <a:normAutofit fontScale="70000" lnSpcReduction="20000"/>
          </a:bodyPr>
          <a:lstStyle/>
          <a:p>
            <a:r>
              <a:rPr lang="pl-PL" sz="3000" dirty="0"/>
              <a:t> Źródłem zanieczyszczenia okazała się pasza uzyskiwana z recyklingu chleba, co wskazywało na </a:t>
            </a:r>
            <a:r>
              <a:rPr lang="pl-PL" sz="3000" b="1" dirty="0">
                <a:solidFill>
                  <a:srgbClr val="C00000"/>
                </a:solidFill>
              </a:rPr>
              <a:t>możliwość pojawienia się problemu już we wrześniu 2008 roku</a:t>
            </a:r>
            <a:r>
              <a:rPr lang="pl-PL" sz="3000" dirty="0"/>
              <a:t>. Irlandzkie władze postanowiły nie ryzykować i podjęły decyzję o </a:t>
            </a:r>
            <a:r>
              <a:rPr lang="pl-PL" sz="3000" b="1" dirty="0">
                <a:solidFill>
                  <a:srgbClr val="C00000"/>
                </a:solidFill>
              </a:rPr>
              <a:t>pełnym wycofaniu całości irlandzkiej wieprzowiny wyprodukowanej po 1 września 2008 roku</a:t>
            </a:r>
            <a:r>
              <a:rPr lang="pl-PL" sz="3000" dirty="0"/>
              <a:t>.</a:t>
            </a:r>
          </a:p>
          <a:p>
            <a:r>
              <a:rPr lang="pl-PL" sz="3000" dirty="0"/>
              <a:t>W przeciągu niespełna dwóch tygodni otrzymano ponad </a:t>
            </a:r>
            <a:r>
              <a:rPr lang="pl-PL" sz="3000" b="1" dirty="0">
                <a:solidFill>
                  <a:srgbClr val="C00000"/>
                </a:solidFill>
              </a:rPr>
              <a:t>100 dodatkowych powiadomień</a:t>
            </a:r>
            <a:r>
              <a:rPr lang="pl-PL" sz="3000" dirty="0"/>
              <a:t>, które zawierały informacje dot. kontrolowania przemieszczania się produktów, od surowego mięsa do wyrobów przetworzonych zawierających wśród wielu innych składników irlandzką wieprzowinę. </a:t>
            </a:r>
          </a:p>
          <a:p>
            <a:r>
              <a:rPr lang="pl-PL" sz="3000" dirty="0"/>
              <a:t>W akcji wzięły udział </a:t>
            </a:r>
            <a:r>
              <a:rPr lang="pl-PL" sz="3000" b="1" dirty="0">
                <a:solidFill>
                  <a:srgbClr val="C00000"/>
                </a:solidFill>
              </a:rPr>
              <a:t>54 kraje</a:t>
            </a:r>
            <a:r>
              <a:rPr lang="pl-PL" sz="3000" dirty="0"/>
              <a:t>, z czego 27 należało do członków sieci RASFF. </a:t>
            </a:r>
          </a:p>
          <a:p>
            <a:r>
              <a:rPr lang="pl-PL" sz="3000" dirty="0"/>
              <a:t>Dzięki RASFF wszystkie te państwa były w stanie podjąć </a:t>
            </a:r>
            <a:r>
              <a:rPr lang="pl-PL" sz="3000" b="1" dirty="0">
                <a:solidFill>
                  <a:srgbClr val="C00000"/>
                </a:solidFill>
              </a:rPr>
              <a:t>natychmiastowe działania</a:t>
            </a:r>
            <a:r>
              <a:rPr lang="pl-PL" sz="3000" dirty="0"/>
              <a:t> oraz </a:t>
            </a:r>
            <a:r>
              <a:rPr lang="pl-PL" sz="3000" b="1" dirty="0">
                <a:solidFill>
                  <a:srgbClr val="C00000"/>
                </a:solidFill>
              </a:rPr>
              <a:t>wykryć i wycofać z rynku </a:t>
            </a:r>
            <a:r>
              <a:rPr lang="pl-PL" sz="3000" dirty="0"/>
              <a:t>wieprzowinę i </a:t>
            </a:r>
            <a:r>
              <a:rPr lang="pl-PL" sz="3000" dirty="0" smtClean="0"/>
              <a:t>wyroby ,</a:t>
            </a:r>
            <a:r>
              <a:rPr lang="pl-PL" sz="3000" dirty="0"/>
              <a:t>które mogły zawierać dioksyny, zanim jeszcze zostały spożyte</a:t>
            </a:r>
            <a:r>
              <a:rPr lang="pl-PL" sz="3000" dirty="0" smtClean="0"/>
              <a:t>.</a:t>
            </a:r>
            <a:endParaRPr lang="pl-PL" sz="3000" dirty="0"/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173792" y="332656"/>
            <a:ext cx="88569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600" dirty="0" smtClean="0"/>
              <a:t>Przykład funkcjonowania systemu RASFF – wieprzowina zanieczyszczona dioksynami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4659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6263" cy="1054250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l-PL" sz="4000" dirty="0" smtClean="0"/>
              <a:t>Więcej informacji nt. RASFF</a:t>
            </a:r>
            <a:br>
              <a:rPr lang="pl-PL" sz="4000" dirty="0" smtClean="0"/>
            </a:br>
            <a:r>
              <a:rPr lang="pl-PL" sz="2400" u="sng" dirty="0">
                <a:solidFill>
                  <a:srgbClr val="0066FF"/>
                </a:solidFill>
              </a:rPr>
              <a:t>http://</a:t>
            </a:r>
            <a:r>
              <a:rPr lang="pl-PL" sz="2400" u="sng" dirty="0" smtClean="0">
                <a:solidFill>
                  <a:srgbClr val="0066FF"/>
                </a:solidFill>
              </a:rPr>
              <a:t>ec.europa.eu/rasff</a:t>
            </a:r>
            <a:endParaRPr lang="pl-PL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88925"/>
            <a:ext cx="7056784" cy="477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0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3568" y="4581128"/>
            <a:ext cx="7767021" cy="644729"/>
          </a:xfrm>
        </p:spPr>
        <p:txBody>
          <a:bodyPr/>
          <a:lstStyle/>
          <a:p>
            <a:r>
              <a:rPr lang="pl-PL" sz="5400" dirty="0" smtClean="0"/>
              <a:t>Dziękuję za uwagę</a:t>
            </a:r>
            <a:endParaRPr lang="pl-PL" sz="5400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930163" y="224116"/>
            <a:ext cx="2989730" cy="4030209"/>
          </a:xfrm>
          <a:prstGeom prst="round2DiagRect">
            <a:avLst>
              <a:gd name="adj1" fmla="val 27953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4" y="5373216"/>
            <a:ext cx="8170862" cy="128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3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68052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sz="1800" dirty="0" smtClean="0"/>
              <a:t>1</a:t>
            </a:r>
            <a:r>
              <a:rPr lang="pl-PL" sz="1800" dirty="0"/>
              <a:t>. </a:t>
            </a:r>
            <a:r>
              <a:rPr lang="pl-PL" sz="1800" b="1" dirty="0">
                <a:solidFill>
                  <a:srgbClr val="C00000"/>
                </a:solidFill>
              </a:rPr>
              <a:t>Podmioty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smtClean="0">
                <a:solidFill>
                  <a:schemeClr val="tx1"/>
                </a:solidFill>
              </a:rPr>
              <a:t>(…) </a:t>
            </a:r>
            <a:r>
              <a:rPr lang="pl-PL" sz="1800" b="1" dirty="0" smtClean="0">
                <a:solidFill>
                  <a:srgbClr val="C00000"/>
                </a:solidFill>
              </a:rPr>
              <a:t>zapewniają</a:t>
            </a:r>
            <a:r>
              <a:rPr lang="pl-PL" sz="1800" dirty="0"/>
              <a:t>, na wszystkich etapach produkcji, przetwarzania i dystrybucji w przedsiębiorstwach będących pod ich kontrolą, </a:t>
            </a:r>
            <a:r>
              <a:rPr lang="pl-PL" sz="1800" b="1" dirty="0">
                <a:solidFill>
                  <a:srgbClr val="C00000"/>
                </a:solidFill>
              </a:rPr>
              <a:t>zgodność</a:t>
            </a:r>
            <a:r>
              <a:rPr lang="pl-PL" sz="1800" dirty="0"/>
              <a:t> tej żywności lub pasz z wymogami prawa żywnościowego </a:t>
            </a:r>
            <a:r>
              <a:rPr lang="pl-PL" sz="1800" dirty="0" smtClean="0"/>
              <a:t>(…) </a:t>
            </a:r>
            <a:r>
              <a:rPr lang="pl-PL" sz="1800" b="1" dirty="0" smtClean="0">
                <a:solidFill>
                  <a:srgbClr val="C00000"/>
                </a:solidFill>
              </a:rPr>
              <a:t>i </a:t>
            </a:r>
            <a:r>
              <a:rPr lang="pl-PL" sz="1800" b="1" dirty="0">
                <a:solidFill>
                  <a:srgbClr val="C00000"/>
                </a:solidFill>
              </a:rPr>
              <a:t>kontrolowanie </a:t>
            </a:r>
            <a:r>
              <a:rPr lang="pl-PL" sz="1800" dirty="0"/>
              <a:t>przestrzegania tych wymogów.</a:t>
            </a:r>
          </a:p>
          <a:p>
            <a:pPr marL="0" indent="0">
              <a:buNone/>
            </a:pPr>
            <a:endParaRPr lang="pl-PL" sz="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pl-PL" sz="1800" dirty="0" smtClean="0"/>
              <a:t>2</a:t>
            </a:r>
            <a:r>
              <a:rPr lang="pl-PL" sz="1800" dirty="0"/>
              <a:t>. </a:t>
            </a:r>
            <a:r>
              <a:rPr lang="pl-PL" sz="1800" dirty="0" smtClean="0"/>
              <a:t>Państwa </a:t>
            </a:r>
            <a:r>
              <a:rPr lang="pl-PL" sz="1800" dirty="0"/>
              <a:t>członkowskie wprowadzają w życie prawo żywnościowe oraz </a:t>
            </a:r>
            <a:r>
              <a:rPr lang="pl-PL" sz="1800" b="1" dirty="0">
                <a:solidFill>
                  <a:srgbClr val="C00000"/>
                </a:solidFill>
              </a:rPr>
              <a:t>monitorują i kontrolują przestrzeganie przez podmioty</a:t>
            </a:r>
            <a:r>
              <a:rPr lang="pl-PL" sz="1800" dirty="0"/>
              <a:t> działające na rynku spożywczym i pasz odpowiednich wymogów prawa żywnościowego na wszystkich etapach produkcji, przetwarzania i dystrybucji.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dirty="0" smtClean="0"/>
              <a:t>	W </a:t>
            </a:r>
            <a:r>
              <a:rPr lang="pl-PL" sz="1800" dirty="0"/>
              <a:t>tym celu Państwa Członkowskie zachowują system </a:t>
            </a:r>
            <a:r>
              <a:rPr lang="pl-PL" sz="1800" b="1" dirty="0">
                <a:solidFill>
                  <a:srgbClr val="C00000"/>
                </a:solidFill>
              </a:rPr>
              <a:t>oficjalnych kontroli</a:t>
            </a:r>
            <a:r>
              <a:rPr lang="pl-PL" sz="1800" dirty="0"/>
              <a:t> i innych działań stosownych do okoliczności, z </a:t>
            </a:r>
            <a:r>
              <a:rPr lang="pl-PL" sz="1800" b="1" dirty="0">
                <a:solidFill>
                  <a:srgbClr val="C00000"/>
                </a:solidFill>
              </a:rPr>
              <a:t>uwzględnieniem informowania opinii publicznej</a:t>
            </a:r>
            <a:r>
              <a:rPr lang="pl-PL" sz="1800" dirty="0"/>
              <a:t> o bezpieczeństwie i ryzyku związanym z żywnością i paszami, nadzorem nad bezpieczeństwem żywności i pasz oraz </a:t>
            </a:r>
            <a:r>
              <a:rPr lang="pl-PL" sz="1800" b="1" dirty="0">
                <a:solidFill>
                  <a:srgbClr val="C00000"/>
                </a:solidFill>
              </a:rPr>
              <a:t>innych działaniach monitorujących</a:t>
            </a:r>
            <a:r>
              <a:rPr lang="pl-PL" sz="1800" dirty="0"/>
              <a:t>, obejmujących wszystkie etapy produkcji, przetwarzania i dystrybucji.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dirty="0" smtClean="0"/>
              <a:t>	Państwa </a:t>
            </a:r>
            <a:r>
              <a:rPr lang="pl-PL" sz="1800" dirty="0"/>
              <a:t>Członkowskie ustanawiają również zasady dotyczące </a:t>
            </a:r>
            <a:r>
              <a:rPr lang="pl-PL" sz="1800" b="1" dirty="0">
                <a:solidFill>
                  <a:srgbClr val="C00000"/>
                </a:solidFill>
              </a:rPr>
              <a:t>środków i kar</a:t>
            </a:r>
            <a:r>
              <a:rPr lang="pl-PL" sz="1800" dirty="0"/>
              <a:t> mających zastosowanie w przypadku naruszenia prawa </a:t>
            </a:r>
            <a:r>
              <a:rPr lang="pl-PL" sz="1800" dirty="0" smtClean="0"/>
              <a:t>żywnościowego (…).</a:t>
            </a: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1584176"/>
          </a:xfrm>
        </p:spPr>
        <p:txBody>
          <a:bodyPr/>
          <a:lstStyle/>
          <a:p>
            <a:r>
              <a:rPr lang="pl-PL" sz="4000" dirty="0" smtClean="0"/>
              <a:t>Kontrole w zakresie bezpieczeństwa żywności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000" dirty="0"/>
              <a:t>Art. 17 rozp. (WE) nr 178/2002 </a:t>
            </a:r>
            <a:br>
              <a:rPr lang="pl-PL" sz="2000" dirty="0"/>
            </a:br>
            <a:r>
              <a:rPr lang="pl-PL" sz="2000" dirty="0" smtClean="0"/>
              <a:t>Obowiązki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6622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55576" y="2708920"/>
            <a:ext cx="7745505" cy="2980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4. Wykonywanie kontroli urzędowych na podstawie niniejszego rozporządzenia pozostaje bez uszczerbku dla </a:t>
            </a:r>
            <a:r>
              <a:rPr lang="pl-PL" sz="2000" b="1" dirty="0">
                <a:solidFill>
                  <a:srgbClr val="C00000"/>
                </a:solidFill>
              </a:rPr>
              <a:t>pierwotnej odpowiedzialności prawnej podmiotów </a:t>
            </a:r>
            <a:r>
              <a:rPr lang="pl-PL" sz="2000" dirty="0"/>
              <a:t>prowadzących przedsiębiorstwa paszowe i żywnościowe za zapewnienie bezpieczeństwa pasz i żywności, jak ustanowiono w rozporządzeniu (WE) nr 178/2002, oraz dla jakiejkolwiek </a:t>
            </a:r>
            <a:r>
              <a:rPr lang="pl-PL" sz="2000" b="1" dirty="0">
                <a:solidFill>
                  <a:srgbClr val="C00000"/>
                </a:solidFill>
              </a:rPr>
              <a:t>odpowiedzialności cywilnej lub karnej</a:t>
            </a:r>
            <a:r>
              <a:rPr lang="pl-PL" sz="2000" dirty="0"/>
              <a:t> wynikającej z naruszenia ich obowiązków.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4000" dirty="0" smtClean="0"/>
              <a:t>Kontrole urzędowe</a:t>
            </a:r>
            <a:br>
              <a:rPr lang="pl-PL" sz="4000" dirty="0" smtClean="0"/>
            </a:br>
            <a:r>
              <a:rPr lang="pl-PL" sz="2000" dirty="0" smtClean="0"/>
              <a:t>Art. 1 rozp. (WE) nr 882/2004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3982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99247" y="2492896"/>
            <a:ext cx="7745505" cy="3633266"/>
          </a:xfrm>
        </p:spPr>
        <p:txBody>
          <a:bodyPr/>
          <a:lstStyle/>
          <a:p>
            <a:r>
              <a:rPr lang="pl-PL" dirty="0"/>
              <a:t>monitoring, </a:t>
            </a:r>
            <a:endParaRPr lang="pl-PL" dirty="0" smtClean="0"/>
          </a:p>
          <a:p>
            <a:r>
              <a:rPr lang="pl-PL" dirty="0" smtClean="0"/>
              <a:t>nadzór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smtClean="0"/>
              <a:t>weryfikacja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smtClean="0"/>
              <a:t>audyt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smtClean="0"/>
              <a:t>inspekcja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smtClean="0"/>
              <a:t>pobieranie </a:t>
            </a:r>
            <a:r>
              <a:rPr lang="pl-PL" dirty="0"/>
              <a:t>próbek oraz analiza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6561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l-PL" sz="4000" dirty="0" smtClean="0"/>
              <a:t>Metody i techniki kontroli urzędowych</a:t>
            </a:r>
            <a:br>
              <a:rPr lang="pl-PL" sz="4000" dirty="0" smtClean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2000" dirty="0" smtClean="0"/>
              <a:t>Art. 10 rozp. (WE) nr 882/2004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966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l-PL" u="sng" dirty="0" smtClean="0"/>
              <a:t>Regulacje prawne</a:t>
            </a:r>
            <a:r>
              <a:rPr lang="pl-PL" dirty="0" smtClean="0"/>
              <a:t>:</a:t>
            </a:r>
          </a:p>
          <a:p>
            <a:pPr>
              <a:spcBef>
                <a:spcPts val="1200"/>
              </a:spcBef>
            </a:pPr>
            <a:r>
              <a:rPr lang="pl-PL" dirty="0"/>
              <a:t>R</a:t>
            </a:r>
            <a:r>
              <a:rPr lang="pl-PL" dirty="0" smtClean="0"/>
              <a:t>ozp</a:t>
            </a:r>
            <a:r>
              <a:rPr lang="pl-PL" dirty="0"/>
              <a:t>. (WE) nr </a:t>
            </a:r>
            <a:r>
              <a:rPr lang="pl-PL" dirty="0" smtClean="0"/>
              <a:t>178/2002 - Rozdz</a:t>
            </a:r>
            <a:r>
              <a:rPr lang="pl-PL" dirty="0"/>
              <a:t>. IV </a:t>
            </a:r>
            <a:r>
              <a:rPr lang="pl-PL" dirty="0" smtClean="0"/>
              <a:t>system </a:t>
            </a:r>
            <a:r>
              <a:rPr lang="pl-PL" dirty="0"/>
              <a:t>wczesnego ostrzegania, zarządzanie kryzysami i sytuacje </a:t>
            </a:r>
            <a:r>
              <a:rPr lang="pl-PL" dirty="0" smtClean="0"/>
              <a:t>zagrożenia</a:t>
            </a:r>
          </a:p>
          <a:p>
            <a:pPr>
              <a:spcBef>
                <a:spcPts val="1200"/>
              </a:spcBef>
            </a:pPr>
            <a:r>
              <a:rPr lang="pl-PL" dirty="0" smtClean="0"/>
              <a:t>Rozp. </a:t>
            </a:r>
            <a:r>
              <a:rPr lang="pl-PL" dirty="0"/>
              <a:t>(WE) nr 16/2011 ustanawiające środki wykonawcze dla systemu wczesnego ostrzegania o niebezpiecznych produktach żywnościowych i środkach żywienia </a:t>
            </a:r>
            <a:r>
              <a:rPr lang="pl-PL" dirty="0" smtClean="0"/>
              <a:t>zwierząt</a:t>
            </a:r>
          </a:p>
          <a:p>
            <a:pPr>
              <a:spcBef>
                <a:spcPts val="1200"/>
              </a:spcBef>
            </a:pPr>
            <a:r>
              <a:rPr lang="pl-PL" dirty="0" smtClean="0"/>
              <a:t>Instrukcja GLW nr GIWbż-500-1/12 z 19 I 2012 r.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5032" y="116632"/>
            <a:ext cx="8928992" cy="1584176"/>
          </a:xfrm>
        </p:spPr>
        <p:txBody>
          <a:bodyPr/>
          <a:lstStyle/>
          <a:p>
            <a:r>
              <a:rPr lang="pl-PL" sz="4000" dirty="0" smtClean="0"/>
              <a:t>Zasady działania systemu RASFF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1305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83568" y="2132856"/>
            <a:ext cx="7745505" cy="3877815"/>
          </a:xfrm>
        </p:spPr>
        <p:txBody>
          <a:bodyPr>
            <a:normAutofit/>
          </a:bodyPr>
          <a:lstStyle/>
          <a:p>
            <a:r>
              <a:rPr lang="pl-PL" sz="2200" dirty="0" smtClean="0"/>
              <a:t>Utworzony do </a:t>
            </a:r>
            <a:r>
              <a:rPr lang="pl-PL" sz="2200" dirty="0"/>
              <a:t>przekazywania informacji o  </a:t>
            </a:r>
            <a:r>
              <a:rPr lang="pl-PL" sz="2200" dirty="0" smtClean="0"/>
              <a:t>wykryciu </a:t>
            </a:r>
            <a:r>
              <a:rPr lang="pl-PL" sz="2200" b="1" dirty="0" smtClean="0">
                <a:solidFill>
                  <a:srgbClr val="C00000"/>
                </a:solidFill>
              </a:rPr>
              <a:t>jakiegokolwiek zagrożenia dla zdrowia </a:t>
            </a:r>
            <a:r>
              <a:rPr lang="pl-PL" sz="2200" dirty="0"/>
              <a:t>konsumentów </a:t>
            </a:r>
            <a:endParaRPr lang="pl-PL" sz="2200" dirty="0" smtClean="0"/>
          </a:p>
          <a:p>
            <a:r>
              <a:rPr lang="pl-PL" sz="2200" dirty="0" smtClean="0"/>
              <a:t>Cel funkcjonowania - </a:t>
            </a:r>
            <a:r>
              <a:rPr lang="pl-PL" sz="2200" b="1" dirty="0" smtClean="0">
                <a:solidFill>
                  <a:srgbClr val="C00000"/>
                </a:solidFill>
              </a:rPr>
              <a:t>zapobieganie </a:t>
            </a:r>
            <a:r>
              <a:rPr lang="pl-PL" sz="2200" b="1" dirty="0">
                <a:solidFill>
                  <a:srgbClr val="C00000"/>
                </a:solidFill>
              </a:rPr>
              <a:t>ryzyku wystąpienia</a:t>
            </a:r>
            <a:r>
              <a:rPr lang="pl-PL" sz="2200" dirty="0"/>
              <a:t> zagrożeń </a:t>
            </a:r>
            <a:r>
              <a:rPr lang="pl-PL" sz="2200" dirty="0" smtClean="0"/>
              <a:t>bezpieczeństwa </a:t>
            </a:r>
            <a:r>
              <a:rPr lang="pl-PL" sz="2200" dirty="0"/>
              <a:t>żywności </a:t>
            </a:r>
            <a:r>
              <a:rPr lang="pl-PL" sz="2200" b="1" dirty="0">
                <a:solidFill>
                  <a:srgbClr val="C00000"/>
                </a:solidFill>
              </a:rPr>
              <a:t>zanim zostanie </a:t>
            </a:r>
            <a:r>
              <a:rPr lang="pl-PL" sz="2200" b="1" dirty="0" smtClean="0">
                <a:solidFill>
                  <a:srgbClr val="C00000"/>
                </a:solidFill>
              </a:rPr>
              <a:t>zagrożone zdrowie </a:t>
            </a:r>
            <a:r>
              <a:rPr lang="pl-PL" sz="2200" b="1" dirty="0">
                <a:solidFill>
                  <a:srgbClr val="C00000"/>
                </a:solidFill>
              </a:rPr>
              <a:t>konsumentów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34958" y="404664"/>
            <a:ext cx="8784976" cy="1054250"/>
          </a:xfrm>
        </p:spPr>
        <p:txBody>
          <a:bodyPr/>
          <a:lstStyle/>
          <a:p>
            <a:r>
              <a:rPr lang="pl-PL" sz="4000" dirty="0">
                <a:solidFill>
                  <a:srgbClr val="895D1D"/>
                </a:solidFill>
              </a:rPr>
              <a:t>Zasady działania systemu </a:t>
            </a:r>
            <a:r>
              <a:rPr lang="pl-PL" sz="4000" dirty="0" smtClean="0">
                <a:solidFill>
                  <a:srgbClr val="895D1D"/>
                </a:solidFill>
              </a:rPr>
              <a:t>RASFF cd.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817578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21530" cy="596061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3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41890" y="2027697"/>
            <a:ext cx="6050589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u="sng" dirty="0" smtClean="0">
                <a:solidFill>
                  <a:srgbClr val="C00000"/>
                </a:solidFill>
              </a:rPr>
              <a:t>Powiadomienia alarmowe </a:t>
            </a:r>
            <a:r>
              <a:rPr lang="pl-PL" sz="1600" dirty="0" smtClean="0"/>
              <a:t>przesyłane </a:t>
            </a:r>
            <a:r>
              <a:rPr lang="pl-PL" sz="1600" dirty="0"/>
              <a:t>są w </a:t>
            </a:r>
            <a:r>
              <a:rPr lang="pl-PL" sz="1600" dirty="0" smtClean="0"/>
              <a:t>momencie, gdy </a:t>
            </a:r>
            <a:r>
              <a:rPr lang="pl-PL" sz="1600" dirty="0"/>
              <a:t>żywność lub pasze stanowiące poważne </a:t>
            </a:r>
            <a:r>
              <a:rPr lang="pl-PL" sz="1600" dirty="0" smtClean="0"/>
              <a:t>zagrożenie </a:t>
            </a:r>
            <a:r>
              <a:rPr lang="pl-PL" sz="1600" dirty="0"/>
              <a:t>znajdują się na rynku i niezbędne jest </a:t>
            </a:r>
            <a:r>
              <a:rPr lang="pl-PL" sz="1600" dirty="0" smtClean="0"/>
              <a:t>podjęcie natychmiastowych </a:t>
            </a:r>
            <a:r>
              <a:rPr lang="pl-PL" sz="1600" dirty="0"/>
              <a:t>działań w tym zakresie</a:t>
            </a:r>
            <a:r>
              <a:rPr lang="pl-PL" sz="1600" dirty="0" smtClean="0"/>
              <a:t>.</a:t>
            </a:r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r>
              <a:rPr lang="pl-PL" sz="1600" b="1" u="sng" dirty="0" smtClean="0">
                <a:solidFill>
                  <a:srgbClr val="C00000"/>
                </a:solidFill>
              </a:rPr>
              <a:t>Powiadomienia informacyjne </a:t>
            </a:r>
            <a:r>
              <a:rPr lang="pl-PL" sz="1600" dirty="0" smtClean="0"/>
              <a:t>są </a:t>
            </a:r>
            <a:r>
              <a:rPr lang="pl-PL" sz="1600" dirty="0"/>
              <a:t>przesyłane w </a:t>
            </a:r>
            <a:r>
              <a:rPr lang="pl-PL" sz="1600" dirty="0" smtClean="0"/>
              <a:t>przypadku</a:t>
            </a:r>
            <a:r>
              <a:rPr lang="pl-PL" sz="1600" dirty="0"/>
              <a:t>, gdy pozostali członkowie nie są </a:t>
            </a:r>
            <a:r>
              <a:rPr lang="pl-PL" sz="1600" dirty="0" smtClean="0"/>
              <a:t>zobowiązani </a:t>
            </a:r>
            <a:r>
              <a:rPr lang="pl-PL" sz="1600" dirty="0"/>
              <a:t>do podjęcia natychmiastowych </a:t>
            </a:r>
            <a:r>
              <a:rPr lang="pl-PL" sz="1600" dirty="0" smtClean="0"/>
              <a:t>działań, ponieważ </a:t>
            </a:r>
            <a:r>
              <a:rPr lang="pl-PL" sz="1600" dirty="0"/>
              <a:t>dany produkt nie jest dostępny na </a:t>
            </a:r>
            <a:r>
              <a:rPr lang="pl-PL" sz="1600" dirty="0" smtClean="0"/>
              <a:t>rynku lub </a:t>
            </a:r>
            <a:r>
              <a:rPr lang="pl-PL" sz="1600" dirty="0"/>
              <a:t>też stopień zagrożenia jest niewielki</a:t>
            </a:r>
            <a:r>
              <a:rPr lang="pl-PL" sz="1600" dirty="0" smtClean="0"/>
              <a:t>.</a:t>
            </a:r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1600" b="1" u="sng" dirty="0" smtClean="0">
                <a:solidFill>
                  <a:srgbClr val="C00000"/>
                </a:solidFill>
              </a:rPr>
              <a:t>Odrzucenie </a:t>
            </a:r>
            <a:r>
              <a:rPr lang="pl-PL" sz="1600" b="1" u="sng" dirty="0">
                <a:solidFill>
                  <a:srgbClr val="C00000"/>
                </a:solidFill>
              </a:rPr>
              <a:t>produktu na </a:t>
            </a:r>
            <a:r>
              <a:rPr lang="pl-PL" sz="1600" b="1" u="sng" dirty="0" smtClean="0">
                <a:solidFill>
                  <a:srgbClr val="C00000"/>
                </a:solidFill>
              </a:rPr>
              <a:t>granicy </a:t>
            </a:r>
            <a:r>
              <a:rPr lang="pl-PL" sz="1600" dirty="0" smtClean="0"/>
              <a:t>dotyczy dostaw żywności </a:t>
            </a:r>
            <a:r>
              <a:rPr lang="pl-PL" sz="1600" dirty="0"/>
              <a:t>i pasz, które zostały zbadane i </a:t>
            </a:r>
            <a:r>
              <a:rPr lang="pl-PL" sz="1600" dirty="0" smtClean="0"/>
              <a:t>odrzucone na </a:t>
            </a:r>
            <a:r>
              <a:rPr lang="pl-PL" sz="1600" dirty="0"/>
              <a:t>posterunku granicznym Unii Europejskiej (</a:t>
            </a:r>
            <a:r>
              <a:rPr lang="pl-PL" sz="1600" dirty="0" smtClean="0"/>
              <a:t>oraz EEA</a:t>
            </a:r>
            <a:r>
              <a:rPr lang="pl-PL" sz="1600" dirty="0"/>
              <a:t>) z powodu uznania za stanowiące </a:t>
            </a:r>
            <a:r>
              <a:rPr lang="pl-PL" sz="1600" dirty="0" smtClean="0"/>
              <a:t>zagrożenie dla </a:t>
            </a:r>
            <a:r>
              <a:rPr lang="pl-PL" sz="1600" dirty="0"/>
              <a:t>zdrowia konsumentów</a:t>
            </a:r>
            <a:r>
              <a:rPr lang="pl-PL" sz="1600" dirty="0" smtClean="0"/>
              <a:t>.</a:t>
            </a:r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r>
              <a:rPr lang="pl-PL" sz="1600" b="1" u="sng" dirty="0">
                <a:solidFill>
                  <a:srgbClr val="C00000"/>
                </a:solidFill>
              </a:rPr>
              <a:t>Powiadomienie </a:t>
            </a:r>
            <a:r>
              <a:rPr lang="pl-PL" sz="1600" b="1" u="sng" dirty="0" smtClean="0">
                <a:solidFill>
                  <a:srgbClr val="C00000"/>
                </a:solidFill>
              </a:rPr>
              <a:t>News </a:t>
            </a:r>
            <a:r>
              <a:rPr lang="pl-PL" sz="1600" dirty="0" smtClean="0"/>
              <a:t>są to wszelkie </a:t>
            </a:r>
            <a:r>
              <a:rPr lang="pl-PL" sz="1600" dirty="0"/>
              <a:t>powiadomienia dotyczące bezpieczeństwa </a:t>
            </a:r>
            <a:r>
              <a:rPr lang="pl-PL" sz="1600" dirty="0" smtClean="0"/>
              <a:t>żywności </a:t>
            </a:r>
            <a:r>
              <a:rPr lang="pl-PL" sz="1600" dirty="0"/>
              <a:t>oraz pasz, które nie zostały przesłane w </a:t>
            </a:r>
            <a:r>
              <a:rPr lang="pl-PL" sz="1600" dirty="0" smtClean="0"/>
              <a:t>formie powiadomienia </a:t>
            </a:r>
            <a:r>
              <a:rPr lang="pl-PL" sz="1600" dirty="0"/>
              <a:t>alarmowego lub </a:t>
            </a:r>
            <a:r>
              <a:rPr lang="pl-PL" sz="1600" dirty="0" smtClean="0"/>
              <a:t>informacyjnego, a </a:t>
            </a:r>
            <a:r>
              <a:rPr lang="pl-PL" sz="1600" dirty="0"/>
              <a:t>są uznane przez urzędy ds. kontroli żywności </a:t>
            </a:r>
            <a:r>
              <a:rPr lang="pl-PL" sz="1600" dirty="0" smtClean="0"/>
              <a:t>i pasz </a:t>
            </a:r>
            <a:r>
              <a:rPr lang="pl-PL" sz="1600" dirty="0"/>
              <a:t>za godne </a:t>
            </a:r>
            <a:r>
              <a:rPr lang="pl-PL" sz="1600" dirty="0" smtClean="0"/>
              <a:t>uwagi</a:t>
            </a:r>
            <a:endParaRPr lang="pl-PL" sz="1600" b="1" u="sng" dirty="0">
              <a:solidFill>
                <a:srgbClr val="C0000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56263" cy="1054250"/>
          </a:xfrm>
        </p:spPr>
        <p:txBody>
          <a:bodyPr/>
          <a:lstStyle/>
          <a:p>
            <a:pPr algn="l"/>
            <a:r>
              <a:rPr lang="pl-PL" sz="4000" dirty="0" smtClean="0"/>
              <a:t>Rodzaje powiadomień</a:t>
            </a:r>
            <a:endParaRPr lang="pl-PL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5241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27697"/>
            <a:ext cx="1291675" cy="4824535"/>
          </a:xfrm>
          <a:prstGeom prst="rect">
            <a:avLst/>
          </a:prstGeom>
        </p:spPr>
      </p:pic>
      <p:sp>
        <p:nvSpPr>
          <p:cNvPr id="5" name="Strzałka w prawo 4"/>
          <p:cNvSpPr/>
          <p:nvPr/>
        </p:nvSpPr>
        <p:spPr>
          <a:xfrm>
            <a:off x="1619672" y="2367357"/>
            <a:ext cx="1194432" cy="413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1619672" y="3491769"/>
            <a:ext cx="1194432" cy="413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1619672" y="4797152"/>
            <a:ext cx="1194432" cy="413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1619672" y="5949280"/>
            <a:ext cx="1194432" cy="413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6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5" y="2248347"/>
            <a:ext cx="8208913" cy="4276997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pl-PL" sz="2900" dirty="0" smtClean="0"/>
              <a:t>1. </a:t>
            </a:r>
            <a:r>
              <a:rPr lang="pl-PL" sz="2900" dirty="0"/>
              <a:t>Informacje dostępne dla członków sieci, odnoszące się do ryzyka grożącego zdrowiu ludzkiemu z powodu żywności lub pasz, </a:t>
            </a:r>
            <a:r>
              <a:rPr lang="pl-PL" sz="2900" b="1" dirty="0">
                <a:solidFill>
                  <a:srgbClr val="C00000"/>
                </a:solidFill>
              </a:rPr>
              <a:t>generalnie są dostępne do wiadomości publicznej</a:t>
            </a:r>
            <a:r>
              <a:rPr lang="pl-PL" sz="2900" dirty="0"/>
              <a:t>, zgodnie z zasadą informowania zawartą w art. 10. W ogólności społeczeństwo posiada dostęp do informacji na temat </a:t>
            </a:r>
            <a:r>
              <a:rPr lang="pl-PL" sz="2900" b="1" u="sng" dirty="0"/>
              <a:t>identyfikacji produktu, natury ryzyka i podjętym środku</a:t>
            </a:r>
            <a:r>
              <a:rPr lang="pl-PL" sz="2900" dirty="0"/>
              <a:t>.</a:t>
            </a:r>
          </a:p>
          <a:p>
            <a:pPr>
              <a:spcBef>
                <a:spcPts val="1200"/>
              </a:spcBef>
            </a:pPr>
            <a:r>
              <a:rPr lang="pl-PL" sz="2900" dirty="0"/>
              <a:t>Jednakże członkowie sieci podejmują kroki, aby zagwarantować, że członkowie ich personelu </a:t>
            </a:r>
            <a:r>
              <a:rPr lang="pl-PL" sz="2900" b="1" dirty="0">
                <a:solidFill>
                  <a:srgbClr val="C00000"/>
                </a:solidFill>
              </a:rPr>
              <a:t>nie ujawnią informacji </a:t>
            </a:r>
            <a:r>
              <a:rPr lang="pl-PL" sz="2900" dirty="0"/>
              <a:t>uzyskanych do ujętych celów niniejszej sekcji, </a:t>
            </a:r>
            <a:r>
              <a:rPr lang="pl-PL" sz="2900" b="1" u="sng" dirty="0"/>
              <a:t>które ze swej natury są objęte tajemnicą zawodową</a:t>
            </a:r>
            <a:r>
              <a:rPr lang="pl-PL" sz="2900" dirty="0"/>
              <a:t> we właściwie uzasadnionych przypadkach, z wyjątkiem informacji, które muszą być ogłoszone, jeżeli wymagają tego okoliczności, w celu ochrony zdrowia ludzkiego.</a:t>
            </a:r>
          </a:p>
          <a:p>
            <a:pPr>
              <a:spcBef>
                <a:spcPts val="1200"/>
              </a:spcBef>
            </a:pPr>
            <a:r>
              <a:rPr lang="pl-PL" sz="2900" dirty="0"/>
              <a:t>2. Ochrona tajemnicy zawodowej nie zapobiega przekazywaniu </a:t>
            </a:r>
            <a:r>
              <a:rPr lang="pl-PL" sz="2900" b="1" u="sng" dirty="0">
                <a:solidFill>
                  <a:srgbClr val="C00000"/>
                </a:solidFill>
              </a:rPr>
              <a:t>właściwym władzom </a:t>
            </a:r>
            <a:r>
              <a:rPr lang="pl-PL" sz="2900" dirty="0"/>
              <a:t>informacji odnoszących się do efektywności rozpoznania rynku i wzmocnienia działań na polu żywności i pasz. Urząd ten, otrzymując informacje objęte tajemnicą zawodową, zapewnia ich ochronę zgodnie z ust. 1.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602" y="188640"/>
            <a:ext cx="9036496" cy="1630314"/>
          </a:xfrm>
        </p:spPr>
        <p:txBody>
          <a:bodyPr/>
          <a:lstStyle/>
          <a:p>
            <a:r>
              <a:rPr lang="pl-PL" sz="4000" dirty="0" smtClean="0"/>
              <a:t>Ujawnianie – poufność</a:t>
            </a:r>
            <a:br>
              <a:rPr lang="pl-PL" sz="4000" dirty="0" smtClean="0"/>
            </a:br>
            <a:r>
              <a:rPr lang="pl-PL" sz="4000" dirty="0" smtClean="0"/>
              <a:t>informacji dostępnych poprzez RASFF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smtClean="0"/>
              <a:t>art. 52 rozp (WE) nr 178/2002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2517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716</TotalTime>
  <Words>842</Words>
  <Application>Microsoft Office PowerPoint</Application>
  <PresentationFormat>Pokaz na ekranie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Twarda oprawa</vt:lpstr>
      <vt:lpstr>Kontrola urzędowa jakości zdrowotnej żywności  – system RASFF</vt:lpstr>
      <vt:lpstr>Kontrole w zakresie bezpieczeństwa żywności Art. 17 rozp. (WE) nr 178/2002  Obowiązki</vt:lpstr>
      <vt:lpstr>Kontrole urzędowe Art. 1 rozp. (WE) nr 882/2004</vt:lpstr>
      <vt:lpstr>Metody i techniki kontroli urzędowych  Art. 10 rozp. (WE) nr 882/2004 </vt:lpstr>
      <vt:lpstr>Zasady działania systemu RASFF</vt:lpstr>
      <vt:lpstr>Zasady działania systemu RASFF cd.</vt:lpstr>
      <vt:lpstr>Prezentacja programu PowerPoint</vt:lpstr>
      <vt:lpstr>Rodzaje powiadomień</vt:lpstr>
      <vt:lpstr>Ujawnianie – poufność informacji dostępnych poprzez RASFF art. 52 rozp (WE) nr 178/2002</vt:lpstr>
      <vt:lpstr>Portal RASFF dla konsumentów https://webgate.ec.europa.eu/rasff-window/consumers/</vt:lpstr>
      <vt:lpstr>Przykład funkcjonowania systemu RASFF – wieprzowina zanieczyszczona dioksynami</vt:lpstr>
      <vt:lpstr>Prezentacja programu PowerPoint</vt:lpstr>
      <vt:lpstr>Więcej informacji nt. RASFF http://ec.europa.eu/rasff</vt:lpstr>
      <vt:lpstr>Dziękuję za uwagę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Kontrola urzędowa jakości zdrowotnej żywności  – system RASFF</dc:title>
  <dc:creator>Karolina Gałat</dc:creator>
  <cp:lastModifiedBy>b_salata</cp:lastModifiedBy>
  <cp:revision>23</cp:revision>
  <dcterms:created xsi:type="dcterms:W3CDTF">2014-06-20T06:47:22Z</dcterms:created>
  <dcterms:modified xsi:type="dcterms:W3CDTF">2014-09-08T10:57:12Z</dcterms:modified>
</cp:coreProperties>
</file>