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8" r:id="rId3"/>
    <p:sldId id="482" r:id="rId4"/>
    <p:sldId id="540" r:id="rId5"/>
    <p:sldId id="542" r:id="rId6"/>
    <p:sldId id="541" r:id="rId7"/>
    <p:sldId id="539" r:id="rId8"/>
    <p:sldId id="483" r:id="rId9"/>
    <p:sldId id="505" r:id="rId10"/>
    <p:sldId id="506" r:id="rId11"/>
    <p:sldId id="507" r:id="rId12"/>
    <p:sldId id="536" r:id="rId13"/>
    <p:sldId id="522" r:id="rId14"/>
    <p:sldId id="523" r:id="rId15"/>
    <p:sldId id="530" r:id="rId16"/>
    <p:sldId id="534" r:id="rId17"/>
    <p:sldId id="538" r:id="rId18"/>
    <p:sldId id="514" r:id="rId19"/>
    <p:sldId id="525" r:id="rId20"/>
    <p:sldId id="526" r:id="rId21"/>
    <p:sldId id="527" r:id="rId22"/>
    <p:sldId id="531" r:id="rId23"/>
    <p:sldId id="533" r:id="rId24"/>
    <p:sldId id="535" r:id="rId25"/>
    <p:sldId id="504" r:id="rId26"/>
  </p:sldIdLst>
  <p:sldSz cx="9144000" cy="6858000" type="screen4x3"/>
  <p:notesSz cx="6858000" cy="9686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13" autoAdjust="0"/>
  </p:normalViewPr>
  <p:slideViewPr>
    <p:cSldViewPr snapToGrid="0">
      <p:cViewPr>
        <p:scale>
          <a:sx n="114" d="100"/>
          <a:sy n="114" d="100"/>
        </p:scale>
        <p:origin x="-147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2" y="1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r">
              <a:defRPr sz="1300"/>
            </a:lvl1pPr>
          </a:lstStyle>
          <a:p>
            <a:fld id="{DFEA8F89-401A-49E4-AFE9-67BEBCF4ADD3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00899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2" y="9200899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r">
              <a:defRPr sz="1300"/>
            </a:lvl1pPr>
          </a:lstStyle>
          <a:p>
            <a:fld id="{5010493E-F776-448A-9311-1466CEF0E6F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96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2" y="1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/>
          <a:lstStyle>
            <a:lvl1pPr algn="r">
              <a:defRPr sz="1300"/>
            </a:lvl1pPr>
          </a:lstStyle>
          <a:p>
            <a:fld id="{BB905EE7-7C0D-464B-8BEA-298236E95BD0}" type="datetimeFigureOut">
              <a:rPr lang="pl-PL" smtClean="0"/>
              <a:pPr/>
              <a:t>2014-11-24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725488"/>
            <a:ext cx="48450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9" tIns="47621" rIns="95239" bIns="4762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601291"/>
            <a:ext cx="5486400" cy="4359117"/>
          </a:xfrm>
          <a:prstGeom prst="rect">
            <a:avLst/>
          </a:prstGeom>
        </p:spPr>
        <p:txBody>
          <a:bodyPr vert="horz" lIns="95239" tIns="47621" rIns="95239" bIns="47621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00899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2" y="9200899"/>
            <a:ext cx="2971801" cy="484347"/>
          </a:xfrm>
          <a:prstGeom prst="rect">
            <a:avLst/>
          </a:prstGeom>
        </p:spPr>
        <p:txBody>
          <a:bodyPr vert="horz" lIns="95239" tIns="47621" rIns="95239" bIns="47621" rtlCol="0" anchor="b"/>
          <a:lstStyle>
            <a:lvl1pPr algn="r">
              <a:defRPr sz="1300"/>
            </a:lvl1pPr>
          </a:lstStyle>
          <a:p>
            <a:fld id="{1580EA7D-9F8F-4EB7-AC0B-0C0C62F1FE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807-E490-49C9-80E0-2C057AB79E78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FA91-6FAA-4095-AAD8-7A23DB399995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6334-EE58-4987-9814-230DAEA7DA81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3B93-D477-48AF-987C-279605148626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1D50-5C45-4744-BD1F-0ED2AFA35FEB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825C-A43A-4960-8F5D-B6617A1003FF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8313-63B8-4896-9C0E-ECB9DC1B4777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BBC-712A-4A89-B265-85F3E40A9A0C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C7FC-A9D6-480B-B862-DBF29DC0F611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3F4-A63B-4CC3-82A2-391634131A03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2F3D-F4CE-4932-AB9D-FC38668A4091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153B2-8BA5-4B53-B8F3-29ED3D84F251}" type="datetime1">
              <a:rPr lang="pl-PL" smtClean="0"/>
              <a:pPr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9001-63E7-45C0-877F-668FCC13EE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856908" y="2458231"/>
            <a:ext cx="58928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Arial Black" pitchFamily="34" charset="0"/>
              </a:rPr>
              <a:t>Możliwości oddziaływania doradztwa rolniczego</a:t>
            </a:r>
            <a:br>
              <a:rPr lang="pl-PL" sz="2800" b="1" dirty="0" smtClean="0">
                <a:latin typeface="Arial Black" pitchFamily="34" charset="0"/>
              </a:rPr>
            </a:br>
            <a:r>
              <a:rPr lang="pl-PL" sz="2800" b="1" dirty="0" smtClean="0">
                <a:latin typeface="Arial Black" pitchFamily="34" charset="0"/>
              </a:rPr>
              <a:t>i świata nauki na rozwój sprzedaży bezpośredniej</a:t>
            </a:r>
            <a:endParaRPr lang="pl-PL" sz="2800" dirty="0"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04579" y="4459705"/>
            <a:ext cx="41579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prof. dr hab. Wiesław Musiał</a:t>
            </a:r>
          </a:p>
          <a:p>
            <a:r>
              <a:rPr lang="pl-PL" sz="2000" b="1" dirty="0" smtClean="0"/>
              <a:t>Uniwersytet Rolniczy w Krakowie</a:t>
            </a:r>
          </a:p>
          <a:p>
            <a:r>
              <a:rPr lang="pl-PL" sz="2000" b="1" dirty="0" err="1" smtClean="0"/>
              <a:t>IRWiR</a:t>
            </a:r>
            <a:r>
              <a:rPr lang="pl-PL" sz="2000" b="1" dirty="0" smtClean="0"/>
              <a:t> PAN w Warszawie</a:t>
            </a:r>
            <a:endParaRPr lang="pl-PL" sz="2000" b="1" dirty="0"/>
          </a:p>
        </p:txBody>
      </p:sp>
      <p:sp>
        <p:nvSpPr>
          <p:cNvPr id="6" name="Prostokąt 5"/>
          <p:cNvSpPr/>
          <p:nvPr/>
        </p:nvSpPr>
        <p:spPr>
          <a:xfrm>
            <a:off x="267419" y="5657671"/>
            <a:ext cx="8652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Konferencja naukowa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chemeClr val="accent2"/>
                </a:solidFill>
                <a:ea typeface="Times New Roman" pitchFamily="18" charset="0"/>
                <a:cs typeface="Arial" pitchFamily="34" charset="0"/>
              </a:rPr>
              <a:t>pt. Rozwój marketingu bezpośredniego – perspektywy, szanse i zagrożenia rozwoju sprzedaży bezpośredniej w Polsce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kern="0" spc="300" dirty="0" smtClean="0">
                <a:solidFill>
                  <a:schemeClr val="accent2"/>
                </a:solidFill>
                <a:cs typeface="Arial" pitchFamily="34" charset="0"/>
              </a:rPr>
              <a:t>27-28 listopada 2014 r. w Krakowie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3" y="2314317"/>
            <a:ext cx="2790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231033"/>
            <a:ext cx="90344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147766" y="880060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dirty="0"/>
          </a:p>
          <a:p>
            <a:pPr algn="ctr"/>
            <a:r>
              <a:rPr lang="pl-PL" sz="800" dirty="0"/>
              <a:t>„Europejski Fundusz Rolny na rzecz Rozwoju Obszarów Wiejskich: Europa inwestująca w obszary wiejskie.”</a:t>
            </a:r>
          </a:p>
          <a:p>
            <a:pPr algn="ctr"/>
            <a:r>
              <a:rPr lang="pl-PL" sz="800" dirty="0"/>
              <a:t>Projekt opracowany przez Ministerstwo Rolnictwa i Rozwoju Wsi</a:t>
            </a:r>
          </a:p>
          <a:p>
            <a:pPr algn="ctr"/>
            <a:r>
              <a:rPr lang="pl-PL" sz="800" dirty="0"/>
              <a:t>Projekt współfinansowany ze środków Unii Europejskiej w ramach Pomocy Technicznej Programu Rozwoju Obszarów Wiejskich na lata 2007-2013</a:t>
            </a:r>
          </a:p>
          <a:p>
            <a:pPr algn="ctr"/>
            <a:r>
              <a:rPr lang="pl-PL" sz="800" dirty="0"/>
              <a:t>Instytucja Zarządzająca Programem Rozwoju Obszarów Wiejskich na lata 2007-2013 -</a:t>
            </a:r>
          </a:p>
          <a:p>
            <a:pPr algn="ctr"/>
            <a:r>
              <a:rPr lang="pl-PL" sz="800" dirty="0"/>
              <a:t>Minister Rolnictwa i Rozwoju Wsi</a:t>
            </a:r>
          </a:p>
          <a:p>
            <a:pPr algn="ctr"/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62307" y="317597"/>
            <a:ext cx="8471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600"/>
              </a:spcAft>
              <a:buFont typeface="+mj-lt"/>
              <a:buAutoNum type="arabicPeriod" startAt="4"/>
            </a:pPr>
            <a:r>
              <a:rPr lang="pl-PL" sz="3200" dirty="0" smtClean="0"/>
              <a:t>Czernik [2013] zwraca uwagę </a:t>
            </a:r>
            <a:r>
              <a:rPr lang="pl-PL" sz="3200" b="1" dirty="0" smtClean="0"/>
              <a:t>na skalę lub udział „nowości”, </a:t>
            </a:r>
            <a:r>
              <a:rPr lang="pl-PL" sz="3200" dirty="0" smtClean="0"/>
              <a:t>który upoważnia aby: 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1069675" y="1458187"/>
            <a:ext cx="6288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9"/>
            </a:pPr>
            <a:r>
              <a:rPr lang="pl-PL" sz="3200" dirty="0" smtClean="0"/>
              <a:t>produkt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9"/>
            </a:pPr>
            <a:r>
              <a:rPr lang="pl-PL" sz="3200" dirty="0" smtClean="0"/>
              <a:t>metoda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9"/>
            </a:pPr>
            <a:r>
              <a:rPr lang="pl-PL" sz="3200" dirty="0" smtClean="0"/>
              <a:t>technologia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9"/>
            </a:pPr>
            <a:r>
              <a:rPr lang="pl-PL" sz="3200" dirty="0" smtClean="0"/>
              <a:t>organizacja procesów</a:t>
            </a:r>
          </a:p>
          <a:p>
            <a:pPr marL="612000" indent="-612000">
              <a:spcAft>
                <a:spcPts val="1200"/>
              </a:spcAft>
            </a:pPr>
            <a:r>
              <a:rPr lang="pl-PL" sz="3200" dirty="0" smtClean="0"/>
              <a:t>	</a:t>
            </a:r>
            <a:r>
              <a:rPr lang="pl-PL" sz="3200" b="1" dirty="0" smtClean="0"/>
              <a:t>była uznana za nowość</a:t>
            </a:r>
            <a:endParaRPr lang="pl-PL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500333" y="465826"/>
            <a:ext cx="810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Do rolnictwa najpełniej wpasowuje się szeroka definicja </a:t>
            </a:r>
            <a:r>
              <a:rPr lang="pl-PL" sz="3200" b="1" dirty="0" err="1" smtClean="0"/>
              <a:t>Szumpetera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552089" y="1794620"/>
            <a:ext cx="8203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Wszystkie obszary obserwacji mają tu zastosowanie tj. nowe produkty, nowe technologie, nowe rynki i metody sprzedaży, sposoby organizacji produkcji, w tym wsparcia</a:t>
            </a:r>
            <a:endParaRPr lang="pl-PL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36429" y="284673"/>
            <a:ext cx="828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Innowacyjne mogą być także nowe: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1894937" y="879894"/>
            <a:ext cx="47387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buFont typeface="Wingdings 3" pitchFamily="18" charset="2"/>
              <a:buChar char="_"/>
            </a:pPr>
            <a:r>
              <a:rPr lang="pl-PL" sz="3200" dirty="0" smtClean="0"/>
              <a:t>wyzwania</a:t>
            </a:r>
          </a:p>
          <a:p>
            <a:pPr marL="612000" indent="-612000">
              <a:buFont typeface="Wingdings 3" pitchFamily="18" charset="2"/>
              <a:buChar char="_"/>
            </a:pPr>
            <a:r>
              <a:rPr lang="pl-PL" sz="3200" dirty="0" smtClean="0"/>
              <a:t>cele</a:t>
            </a:r>
          </a:p>
          <a:p>
            <a:pPr marL="612000" indent="-612000">
              <a:buFont typeface="Wingdings 3" pitchFamily="18" charset="2"/>
              <a:buChar char="_"/>
            </a:pPr>
            <a:r>
              <a:rPr lang="pl-PL" sz="3200" dirty="0" smtClean="0"/>
              <a:t>instrumenty wsparcia</a:t>
            </a:r>
          </a:p>
          <a:p>
            <a:pPr marL="612000" indent="-612000">
              <a:buFont typeface="Wingdings 3" pitchFamily="18" charset="2"/>
              <a:buChar char="_"/>
            </a:pPr>
            <a:r>
              <a:rPr lang="pl-PL" sz="3200" dirty="0" smtClean="0"/>
              <a:t>nowe efekty (?)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8189" y="2959208"/>
            <a:ext cx="8203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Konieczne jest zwrócenie uwagi na tzw. syndrom Czernika tj. kiedy nowość i innowacja jest nowością i jak to mierzyć !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09291" y="4629857"/>
            <a:ext cx="776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Powszechnie uznaje się że źródłem innowacji są nakłady inwestycyjne w tzw. zaawansowane technologie, środki trwałe i działalność badawczo-rozwojową</a:t>
            </a:r>
            <a:endParaRPr lang="pl-PL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05440" y="1785668"/>
            <a:ext cx="853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 raz pierwszy od utworzenia UE całkowity budżet i środki na WPR w całej UE są mniejsze (I)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99072" y="2938732"/>
            <a:ext cx="745897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3200" dirty="0" smtClean="0"/>
              <a:t>WPR ogółem w UE 420 mld €</a:t>
            </a:r>
          </a:p>
          <a:p>
            <a:pPr>
              <a:spcAft>
                <a:spcPts val="1200"/>
              </a:spcAft>
            </a:pPr>
            <a:r>
              <a:rPr lang="pl-PL" sz="3200" dirty="0" smtClean="0"/>
              <a:t>I flar 312,7 mld €</a:t>
            </a:r>
          </a:p>
          <a:p>
            <a:pPr>
              <a:spcAft>
                <a:spcPts val="1200"/>
              </a:spcAft>
            </a:pPr>
            <a:r>
              <a:rPr lang="pl-PL" sz="3200" dirty="0" smtClean="0"/>
              <a:t>II filar 95,0 mld €</a:t>
            </a:r>
            <a:endParaRPr lang="pl-PL"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2694" y="4848045"/>
            <a:ext cx="7582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nastąpiło zmniejszenie środków na WPR w stosunku do 2007 i 2013r o 44 mld € w tym na płatności bezpośrednie o 30 mld €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2913" y="112144"/>
            <a:ext cx="8755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pl-PL" sz="3600" b="1" dirty="0" smtClean="0"/>
              <a:t>Innowacyjne wsparcie gospodarstw i doradztwa oraz sprzedaży bezpośredniej (i działań towarzyszących)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8573" y="422695"/>
            <a:ext cx="786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 Polsce jest to kwota 32 mld € WPR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1577" y="1247956"/>
            <a:ext cx="78672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/>
              <a:t>21,1 mld € I filar + 25% z II filaru </a:t>
            </a:r>
          </a:p>
          <a:p>
            <a:pPr algn="ctr">
              <a:spcAft>
                <a:spcPts val="600"/>
              </a:spcAft>
            </a:pPr>
            <a:r>
              <a:rPr lang="pl-PL" sz="3200" b="1" dirty="0" smtClean="0"/>
              <a:t>tj. 23,5 mld € </a:t>
            </a:r>
          </a:p>
          <a:p>
            <a:pPr algn="ctr">
              <a:spcAft>
                <a:spcPts val="600"/>
              </a:spcAft>
            </a:pPr>
            <a:r>
              <a:rPr lang="pl-PL" sz="3200" b="1" dirty="0" smtClean="0"/>
              <a:t>i 8,6 mld € II filar </a:t>
            </a:r>
            <a:endParaRPr lang="pl-PL" sz="32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330" y="3102978"/>
            <a:ext cx="4279779" cy="3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96815" y="198408"/>
            <a:ext cx="6012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Pola wsparcia małych gospodarstw w I filarze WPR</a:t>
            </a:r>
            <a:endParaRPr lang="pl-PL" sz="3200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431321" y="1475117"/>
            <a:ext cx="8453408" cy="3692106"/>
            <a:chOff x="2355" y="591"/>
            <a:chExt cx="7200" cy="3146"/>
          </a:xfrm>
        </p:grpSpPr>
        <p:sp>
          <p:nvSpPr>
            <p:cNvPr id="206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355" y="591"/>
              <a:ext cx="7200" cy="314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770" y="708"/>
              <a:ext cx="991" cy="29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PROW </a:t>
              </a:r>
              <a:endParaRPr kumimoji="0" lang="pl-PL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2014-2020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4792" y="745"/>
              <a:ext cx="4491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Ułatwienie transferu wiedzy i innowacji w rolnictwie, leśnictwie i na obszarach wiejskich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792" y="1254"/>
              <a:ext cx="4491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Poprawa konkurencyjności gospodarki rolniczej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4792" y="1773"/>
              <a:ext cx="4491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Poprawa organizacji łańcucha żywnościowego i zarządzanie ryzykiem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4792" y="2325"/>
              <a:ext cx="4491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Wspieranie efektywnego zarządzania zasobami, gospodarka niskoemisyjna i odporna na zmianę klimatu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 flipH="1">
              <a:off x="3761" y="948"/>
              <a:ext cx="1031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H="1">
              <a:off x="3761" y="1443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H="1">
              <a:off x="3761" y="1957"/>
              <a:ext cx="1031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 flipH="1">
              <a:off x="3761" y="2507"/>
              <a:ext cx="1031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4792" y="2810"/>
              <a:ext cx="4491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Odtworzenie i ochrona ekosystemów zależnych od rolnictwa i leśnictwa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4792" y="3292"/>
              <a:ext cx="4491" cy="3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Promowanie rozwoju gospodarczego na obszarach wiejskich</a:t>
              </a:r>
              <a:endParaRPr kumimoji="0" lang="pl-PL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>
              <a:off x="3761" y="2987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 flipH="1">
              <a:off x="3761" y="3459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200" b="1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2408427" y="6220446"/>
            <a:ext cx="286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Źródło: Opracowanie własne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57863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>Trzy nowości – innowacje w podejściu do wsparcia w ramach nowej WPR 2014-2020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380891"/>
            <a:ext cx="6400800" cy="3424686"/>
          </a:xfrm>
        </p:spPr>
        <p:txBody>
          <a:bodyPr>
            <a:normAutofit fontScale="85000" lnSpcReduction="20000"/>
          </a:bodyPr>
          <a:lstStyle/>
          <a:p>
            <a:pPr marL="612000" indent="-612000" algn="l"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Wsparcie małych gospodarstw </a:t>
            </a:r>
          </a:p>
          <a:p>
            <a:pPr marL="612000" indent="-612000" algn="l"/>
            <a:r>
              <a:rPr lang="pl-PL" dirty="0" smtClean="0">
                <a:solidFill>
                  <a:schemeClr val="tx1"/>
                </a:solidFill>
              </a:rPr>
              <a:t>	I filar  </a:t>
            </a:r>
          </a:p>
          <a:p>
            <a:pPr marL="612000" indent="-612000" algn="l">
              <a:spcAft>
                <a:spcPts val="1200"/>
              </a:spcAft>
            </a:pPr>
            <a:r>
              <a:rPr lang="pl-PL" dirty="0" smtClean="0">
                <a:solidFill>
                  <a:schemeClr val="tx1"/>
                </a:solidFill>
              </a:rPr>
              <a:t>	II filar</a:t>
            </a:r>
          </a:p>
          <a:p>
            <a:pPr marL="612000" indent="-612000" algn="l">
              <a:spcAft>
                <a:spcPts val="1200"/>
              </a:spcAft>
              <a:buFont typeface="+mj-lt"/>
              <a:buAutoNum type="arabicPeriod" startAt="2"/>
            </a:pPr>
            <a:r>
              <a:rPr lang="pl-PL" dirty="0" smtClean="0">
                <a:solidFill>
                  <a:schemeClr val="tx1"/>
                </a:solidFill>
              </a:rPr>
              <a:t>Wsparcie transferu wiedzy, działalności informacyjnej usług doradczych i usług w zakresie zastępstw (2 działania)</a:t>
            </a:r>
          </a:p>
          <a:p>
            <a:pPr marL="612000" indent="-612000" algn="l">
              <a:spcAft>
                <a:spcPts val="1200"/>
              </a:spcAft>
              <a:buFont typeface="+mj-lt"/>
              <a:buAutoNum type="arabicPeriod" startAt="2"/>
            </a:pPr>
            <a:r>
              <a:rPr lang="pl-PL" dirty="0" smtClean="0">
                <a:solidFill>
                  <a:schemeClr val="tx1"/>
                </a:solidFill>
              </a:rPr>
              <a:t>Wsparcie współpracy oraz innowacji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224286" y="1673523"/>
            <a:ext cx="8413905" cy="3674853"/>
            <a:chOff x="2355" y="591"/>
            <a:chExt cx="7200" cy="3146"/>
          </a:xfrm>
        </p:grpSpPr>
        <p:sp>
          <p:nvSpPr>
            <p:cNvPr id="20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55" y="591"/>
              <a:ext cx="7200" cy="314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600" b="1"/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2707" y="745"/>
              <a:ext cx="2000" cy="1943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podstawowe </a:t>
              </a:r>
              <a:endParaRPr kumimoji="0" lang="pl-PL" sz="105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(JPO w ramach SAPS)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5761" y="745"/>
              <a:ext cx="3522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za zazielenienie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5761" y="1254"/>
              <a:ext cx="3522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dla młodych rolników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5761" y="1773"/>
              <a:ext cx="3522" cy="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redystrybucyjne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761" y="2325"/>
              <a:ext cx="352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związane z produkcją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684" y="3065"/>
              <a:ext cx="2634" cy="5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dla małych gospodarstw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877" y="2783"/>
              <a:ext cx="205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płatności alternatywne</a:t>
              </a:r>
              <a:endParaRPr kumimoji="0" lang="pl-PL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 flipH="1">
              <a:off x="4730" y="916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600" b="1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H="1">
              <a:off x="4730" y="1440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600" b="1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 flipH="1">
              <a:off x="4730" y="1955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600" b="1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>
              <a:off x="4730" y="2506"/>
              <a:ext cx="103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600" b="1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3684" y="2741"/>
              <a:ext cx="2" cy="3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3600" b="1"/>
            </a:p>
          </p:txBody>
        </p:sp>
      </p:grpSp>
      <p:sp>
        <p:nvSpPr>
          <p:cNvPr id="18" name="Prostokąt 17"/>
          <p:cNvSpPr/>
          <p:nvPr/>
        </p:nvSpPr>
        <p:spPr>
          <a:xfrm>
            <a:off x="422694" y="259118"/>
            <a:ext cx="7979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Komponenty nowego systemu wsparcia bezpośredniego gospodarstw rolnych I filar</a:t>
            </a:r>
            <a:endParaRPr lang="pl-PL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8572" y="129395"/>
            <a:ext cx="811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612000">
              <a:buFont typeface="+mj-lt"/>
              <a:buAutoNum type="arabicPeriod" startAt="2"/>
            </a:pPr>
            <a:r>
              <a:rPr lang="pl-PL" sz="3200" b="1" dirty="0" smtClean="0"/>
              <a:t>Wsparcie małych gospodarstw – projekcja 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526210" y="733246"/>
            <a:ext cx="83331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Premie na restrukturyzacja gospodarstw małych do 60000 zł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Płatności dla rolników przekazujących małe gospodarstwa – 120% rocznej płatności (do 2020 r.)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Premii na rozpoczęcie działalności pozarodzinnej dla rolników gospodarstw małych (do 15 tys. € SO) w wys. 1000000 zł.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Ryczałtowe dopłaty bezpośrednie (I filar)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Zwolnienia z wybranych wymogów </a:t>
            </a:r>
            <a:r>
              <a:rPr lang="pl-PL" sz="3200" i="1" dirty="0" smtClean="0"/>
              <a:t>cross </a:t>
            </a:r>
            <a:r>
              <a:rPr lang="pl-PL" sz="3200" i="1" dirty="0" err="1" smtClean="0"/>
              <a:t>compliance</a:t>
            </a:r>
            <a:endParaRPr lang="pl-PL" sz="32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14067" y="284671"/>
            <a:ext cx="8117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612000">
              <a:buFont typeface="+mj-lt"/>
              <a:buAutoNum type="arabicPeriod" startAt="3"/>
            </a:pPr>
            <a:r>
              <a:rPr lang="pl-PL" sz="3200" b="1" dirty="0" smtClean="0"/>
              <a:t>Wsparcie transferu wiedzy, działalności innowacyjnej, doradczej i zastępstw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061049" y="1518573"/>
            <a:ext cx="77810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doradztwo dla właścicieli lasów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 szkolenie doradców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wsparcie zastępstw rolników w gospodarstwach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inwestycje w projekty demonstracyjne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wsparcie krótkoterminowych wymian i wyjazdów studyjnych</a:t>
            </a:r>
            <a:endParaRPr lang="pl-PL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332" y="267420"/>
            <a:ext cx="803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Plan wystąpienia</a:t>
            </a:r>
            <a:endParaRPr lang="pl-PL" sz="3600" b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34836" y="992363"/>
            <a:ext cx="7970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+mj-lt"/>
              <a:buAutoNum type="romanUcPeriod"/>
            </a:pPr>
            <a:r>
              <a:rPr lang="pl-PL" sz="3200" dirty="0" smtClean="0"/>
              <a:t>Wprowadzenie</a:t>
            </a:r>
          </a:p>
          <a:p>
            <a:pPr marL="612000" indent="-612000">
              <a:spcAft>
                <a:spcPts val="1200"/>
              </a:spcAft>
              <a:buFont typeface="+mj-lt"/>
              <a:buAutoNum type="romanUcPeriod"/>
            </a:pPr>
            <a:r>
              <a:rPr lang="pl-PL" sz="3200" dirty="0" smtClean="0"/>
              <a:t>Innowacje jako nowy obszar zainteresowania doradców i rolników</a:t>
            </a:r>
          </a:p>
          <a:p>
            <a:pPr marL="612000" indent="-612000">
              <a:spcAft>
                <a:spcPts val="1200"/>
              </a:spcAft>
              <a:buFont typeface="+mj-lt"/>
              <a:buAutoNum type="romanUcPeriod"/>
            </a:pPr>
            <a:r>
              <a:rPr lang="pl-PL" sz="3200" dirty="0" smtClean="0"/>
              <a:t>Innowacyjne wsparcie gospodarstw i doradztwa oraz sprzedaży bezpośredniej            (i działań towarzyszących)</a:t>
            </a:r>
          </a:p>
          <a:p>
            <a:pPr marL="612000" indent="-612000">
              <a:spcAft>
                <a:spcPts val="1200"/>
              </a:spcAft>
              <a:buFont typeface="+mj-lt"/>
              <a:buAutoNum type="romanUcPeriod"/>
            </a:pPr>
            <a:r>
              <a:rPr lang="pl-PL" sz="3200" dirty="0" smtClean="0"/>
              <a:t>Podsumowanie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14067" y="284671"/>
            <a:ext cx="811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612000">
              <a:buFont typeface="+mj-lt"/>
              <a:buAutoNum type="arabicPeriod" startAt="4"/>
            </a:pPr>
            <a:r>
              <a:rPr lang="pl-PL" sz="3200" b="1" dirty="0" smtClean="0"/>
              <a:t>Wsparcie współpracy oraz innowacji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069676" y="957856"/>
            <a:ext cx="778102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tworzenie grup operacyjnych na rzecz innowacji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rozwój  nowych produktów, praktyk            i procesów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wsparcie inicjatyw regionalnych w zakresie innowacji</a:t>
            </a:r>
            <a:endParaRPr lang="pl-PL" sz="3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946" y="4313208"/>
            <a:ext cx="2181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62309" y="223658"/>
            <a:ext cx="8100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Pomimo obiektywnego uzasadnienia potrzeb polityki regionalnej i różnorodnych starań regionów nie będzie odrębnych działań regionalnych w ramach PROW(?)</a:t>
            </a:r>
          </a:p>
        </p:txBody>
      </p:sp>
      <p:sp>
        <p:nvSpPr>
          <p:cNvPr id="5" name="Prostokąt 4"/>
          <p:cNvSpPr/>
          <p:nvPr/>
        </p:nvSpPr>
        <p:spPr>
          <a:xfrm>
            <a:off x="445970" y="2450703"/>
            <a:ext cx="3937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/>
              <a:t>Może być (wg </a:t>
            </a:r>
            <a:r>
              <a:rPr lang="pl-PL" sz="3200" dirty="0" err="1" smtClean="0"/>
              <a:t>MRiRW</a:t>
            </a:r>
            <a:r>
              <a:rPr lang="pl-PL" sz="3200" dirty="0" smtClean="0"/>
              <a:t>)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534838" y="3347049"/>
            <a:ext cx="83331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Modyfikacja warunków dostępu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Zmiany treści zapisów szczegółowych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Wsparcie w ramach polityki spójności</a:t>
            </a:r>
            <a:endParaRPr lang="pl-PL" sz="32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39946" y="1289585"/>
            <a:ext cx="833311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budowa zbiorników małej retencji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wspieranie wypasu kulturowego (owiec, kóz, bydła)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ochrona dziedzictwa przyrodniczego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handel na targowiskach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budowa lokalnych systemów żywności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tworzenie zespołów maszynowych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tworzenie mini – przetwórni i ubojni do celów sprzedaży bezpośredniej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4671" y="207359"/>
            <a:ext cx="80570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Co proponują regiony – postulaty</a:t>
            </a:r>
            <a:br>
              <a:rPr lang="pl-PL" sz="3200" b="1" dirty="0" smtClean="0"/>
            </a:br>
            <a:r>
              <a:rPr lang="pl-PL" sz="3200" b="1" dirty="0" smtClean="0"/>
              <a:t> (realne i nierealne)</a:t>
            </a:r>
            <a:endParaRPr lang="pl-PL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95223" y="1146685"/>
            <a:ext cx="81174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wsparcie opieki nad osobami starszymi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 wsparcie turystyki sakralnej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 budowa suchych polderów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_"/>
            </a:pPr>
            <a:r>
              <a:rPr lang="pl-PL" sz="3200" dirty="0" smtClean="0"/>
              <a:t> wypas zwierząt na wałach</a:t>
            </a:r>
            <a:endParaRPr lang="pl-PL" sz="3200" dirty="0"/>
          </a:p>
        </p:txBody>
      </p:sp>
      <p:sp>
        <p:nvSpPr>
          <p:cNvPr id="8" name="Prostokąt 7"/>
          <p:cNvSpPr/>
          <p:nvPr/>
        </p:nvSpPr>
        <p:spPr>
          <a:xfrm>
            <a:off x="471934" y="449375"/>
            <a:ext cx="6851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Ale także:</a:t>
            </a:r>
            <a:endParaRPr lang="pl-PL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949" y="3985045"/>
            <a:ext cx="5286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927676" y="750499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pl-PL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224950" y="1044122"/>
            <a:ext cx="7280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Są nowe, nieznane wcześniej możliwości aby nowa WPR była bardziej innowacyjna.</a:t>
            </a:r>
            <a:endParaRPr lang="pl-PL" sz="3200" dirty="0"/>
          </a:p>
        </p:txBody>
      </p:sp>
      <p:sp>
        <p:nvSpPr>
          <p:cNvPr id="8" name="Prostokąt 7"/>
          <p:cNvSpPr/>
          <p:nvPr/>
        </p:nvSpPr>
        <p:spPr>
          <a:xfrm>
            <a:off x="233223" y="2269548"/>
            <a:ext cx="8056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Innowacyjność ta powinna służyć:</a:t>
            </a:r>
            <a:endParaRPr lang="pl-PL" sz="3200" dirty="0"/>
          </a:p>
        </p:txBody>
      </p:sp>
      <p:sp>
        <p:nvSpPr>
          <p:cNvPr id="9" name="Prostokąt 8"/>
          <p:cNvSpPr/>
          <p:nvPr/>
        </p:nvSpPr>
        <p:spPr>
          <a:xfrm>
            <a:off x="720333" y="3054554"/>
            <a:ext cx="737253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000" indent="-612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/>
              <a:t>poprawie efektywności produkcji</a:t>
            </a:r>
          </a:p>
          <a:p>
            <a:pPr marL="612000" indent="-612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/>
              <a:t>wzrostu efektywności gospodarstw</a:t>
            </a:r>
          </a:p>
          <a:p>
            <a:pPr marL="612000" indent="-612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/>
              <a:t>przyspieszenie polaryzacji gospodarstw</a:t>
            </a:r>
          </a:p>
          <a:p>
            <a:pPr marL="612000" indent="-612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/>
              <a:t>wsparcia rozwoju gospodarstw dobrych</a:t>
            </a:r>
          </a:p>
          <a:p>
            <a:pPr marL="612000" indent="-612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3200" dirty="0" smtClean="0"/>
              <a:t>wsparciu nowych kanałów dystrybucji</a:t>
            </a:r>
            <a:endParaRPr lang="pl-PL" sz="3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32913" y="207035"/>
            <a:ext cx="85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pl-PL" sz="3600" b="1" dirty="0" smtClean="0"/>
              <a:t>Podsumowanie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978106" y="3737142"/>
            <a:ext cx="275182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uwagę</a:t>
            </a:r>
            <a:endParaRPr lang="pl-PL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475332" y="2395220"/>
            <a:ext cx="6254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 smtClean="0"/>
              <a:t>Powinna wspierać także cele ekonomiczne a mniej koncentrować się na celach socjalnych</a:t>
            </a:r>
            <a:endParaRPr lang="pl-PL" sz="3200" dirty="0"/>
          </a:p>
        </p:txBody>
      </p:sp>
      <p:pic>
        <p:nvPicPr>
          <p:cNvPr id="7170" name="Picture 2" descr="http://cdn29.ogrod.smcloud.net/t/photos/thumbnails/7276/uprawa_papryki_600x0_rozmiar-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4" y="1767054"/>
            <a:ext cx="2424418" cy="3232557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" y="175384"/>
            <a:ext cx="90344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81294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dirty="0"/>
          </a:p>
          <a:p>
            <a:pPr algn="ctr"/>
            <a:r>
              <a:rPr lang="pl-PL" sz="800" dirty="0"/>
              <a:t>„Europejski Fundusz Rolny na rzecz Rozwoju Obszarów Wiejskich: Europa inwestująca w obszary wiejskie.”</a:t>
            </a:r>
          </a:p>
          <a:p>
            <a:pPr algn="ctr"/>
            <a:r>
              <a:rPr lang="pl-PL" sz="800" dirty="0"/>
              <a:t>Projekt opracowany przez Ministerstwo Rolnictwa i Rozwoju Wsi</a:t>
            </a:r>
          </a:p>
          <a:p>
            <a:pPr algn="ctr"/>
            <a:r>
              <a:rPr lang="pl-PL" sz="800" dirty="0"/>
              <a:t>Projekt współfinansowany ze środków Unii Europejskiej w ramach Pomocy Technicznej Programu Rozwoju Obszarów Wiejskich na lata 2007-2013</a:t>
            </a:r>
          </a:p>
          <a:p>
            <a:pPr algn="ctr"/>
            <a:r>
              <a:rPr lang="pl-PL" sz="800" dirty="0"/>
              <a:t>Instytucja Zarządzająca Programem Rozwoju Obszarów Wiejskich na lata 2007-2013 -</a:t>
            </a:r>
          </a:p>
          <a:p>
            <a:pPr algn="ctr"/>
            <a:r>
              <a:rPr lang="pl-PL" sz="800" dirty="0"/>
              <a:t>Minister Rolnictwa i Rozwoju Wsi</a:t>
            </a:r>
          </a:p>
          <a:p>
            <a:pPr algn="ctr"/>
            <a:endParaRPr lang="pl-PL" sz="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" y="5438120"/>
            <a:ext cx="944721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11245" y="380364"/>
            <a:ext cx="759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pl-PL" sz="3600" b="1" dirty="0" smtClean="0"/>
              <a:t>Wprowadzenie</a:t>
            </a:r>
            <a:endParaRPr lang="pl-PL" sz="3600" dirty="0"/>
          </a:p>
        </p:txBody>
      </p:sp>
      <p:sp>
        <p:nvSpPr>
          <p:cNvPr id="8" name="Prostokąt 7"/>
          <p:cNvSpPr/>
          <p:nvPr/>
        </p:nvSpPr>
        <p:spPr>
          <a:xfrm>
            <a:off x="646981" y="1204195"/>
            <a:ext cx="8019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Rozporządzenie Rady (WE) nr 73/2009 w sprawie Systemu Doradztwa Rolniczego (FAS) zobowiązuje państwo członkowskie do:</a:t>
            </a:r>
            <a:endParaRPr lang="pl-PL" sz="3200" dirty="0"/>
          </a:p>
        </p:txBody>
      </p:sp>
      <p:sp>
        <p:nvSpPr>
          <p:cNvPr id="9" name="Prostokąt 8"/>
          <p:cNvSpPr/>
          <p:nvPr/>
        </p:nvSpPr>
        <p:spPr>
          <a:xfrm>
            <a:off x="1319842" y="2843216"/>
            <a:ext cx="7418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„… utworzenia systemu doradztwa dla beneficjentów w zakresie zarządzania gruntami i gospodarstwami …”</a:t>
            </a:r>
            <a:endParaRPr lang="pl-PL" sz="3200" b="1" dirty="0"/>
          </a:p>
        </p:txBody>
      </p:sp>
      <p:sp>
        <p:nvSpPr>
          <p:cNvPr id="7" name="Prostokąt 6"/>
          <p:cNvSpPr/>
          <p:nvPr/>
        </p:nvSpPr>
        <p:spPr>
          <a:xfrm>
            <a:off x="724620" y="4703646"/>
            <a:ext cx="8071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Doradztwo to może być prowadzone przez wiele organów, w tym podmioty prywatne          i publiczne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569343" y="526211"/>
            <a:ext cx="744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Powyższe regulacje wskazują że: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707367" y="1328468"/>
            <a:ext cx="76430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beneficjenci mogą dobrowolnie uczestniczyć w systemie doradztwa nawet, gdy nie korzystają z WPR</a:t>
            </a:r>
            <a:endParaRPr lang="pl-PL" sz="3200" dirty="0"/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państwa członkowskie mogą określić kategorie beneficjentów mające dostęp do doradztwa </a:t>
            </a:r>
            <a:r>
              <a:rPr lang="pl-PL" sz="3200" b="1" dirty="0" smtClean="0"/>
              <a:t>na zasadach pierwszeństwa </a:t>
            </a:r>
            <a:r>
              <a:rPr lang="pl-PL" sz="3200" dirty="0" smtClean="0"/>
              <a:t>(czy będzie to sprzedaż bezpośrednia?)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88189" y="155276"/>
            <a:ext cx="8410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Doradztwo dla drobnych gospodarstw (rolników) jest „powracającą nowością” 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199072" y="2846716"/>
            <a:ext cx="823822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mały wkład w produkcję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mały udział w rynku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wielką ich liczbę (stąd mały dostęp)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pasywność polityczną (brak zainteresowania nimi)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97479" y="1273834"/>
            <a:ext cx="7476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Dotychczas skupiano się na gospodarstwach towarowych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405441" y="2312204"/>
            <a:ext cx="7970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Małe gospodarstwa były pomijane ze względu na:</a:t>
            </a:r>
            <a:endParaRPr lang="pl-PL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17585" y="379562"/>
            <a:ext cx="82382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Od co najmniej 2 lat ulega to zmianie lecz głównie w sferze deklaratywnej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Dopiero od 2015 r. zaistniała realna szansa aby wsparcie: drobnych gospodarstw, nowe inicjatywy i doradztwo dla tego segmentu</a:t>
            </a:r>
          </a:p>
        </p:txBody>
      </p:sp>
      <p:sp>
        <p:nvSpPr>
          <p:cNvPr id="5" name="Prostokąt 4"/>
          <p:cNvSpPr/>
          <p:nvPr/>
        </p:nvSpPr>
        <p:spPr>
          <a:xfrm>
            <a:off x="1285335" y="3234754"/>
            <a:ext cx="73669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Jest to podejście innowacyjne i otwarta ścieżka dla wsparcia marketingu bezpośredniego i nowych kanałów dystrybucji</a:t>
            </a:r>
            <a:endParaRPr lang="pl-PL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11245" y="380364"/>
            <a:ext cx="7597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pl-PL" sz="3600" b="1" dirty="0" smtClean="0"/>
              <a:t>Innowacje jako nowy obszar zainteresowania doradców i rolników</a:t>
            </a:r>
            <a:endParaRPr lang="pl-PL" sz="3600" dirty="0"/>
          </a:p>
        </p:txBody>
      </p:sp>
      <p:sp>
        <p:nvSpPr>
          <p:cNvPr id="8" name="Prostokąt 7"/>
          <p:cNvSpPr/>
          <p:nvPr/>
        </p:nvSpPr>
        <p:spPr>
          <a:xfrm>
            <a:off x="612475" y="2463651"/>
            <a:ext cx="7269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Innowacje w gospodarce i życiu społeczno-ekonomicznym są różnorodnie definiowane</a:t>
            </a:r>
            <a:endParaRPr lang="pl-PL" sz="3200" dirty="0"/>
          </a:p>
        </p:txBody>
      </p:sp>
      <p:sp>
        <p:nvSpPr>
          <p:cNvPr id="9" name="Prostokąt 8"/>
          <p:cNvSpPr/>
          <p:nvPr/>
        </p:nvSpPr>
        <p:spPr>
          <a:xfrm>
            <a:off x="2122098" y="4482234"/>
            <a:ext cx="6616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Różne jest ich także (wg tych definicji) pola opisu obserwacji, czy oddziaływanie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14066" y="369355"/>
            <a:ext cx="8108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600"/>
              </a:spcAft>
              <a:buFont typeface="+mj-lt"/>
              <a:buAutoNum type="arabicPeriod"/>
            </a:pPr>
            <a:r>
              <a:rPr lang="pl-PL" sz="3200" dirty="0" err="1" smtClean="0"/>
              <a:t>Szumpeter</a:t>
            </a:r>
            <a:r>
              <a:rPr lang="pl-PL" sz="3200" dirty="0" smtClean="0"/>
              <a:t> [1960] innowacje to zmiany – 6 rodzajów:</a:t>
            </a:r>
            <a:endParaRPr lang="pl-PL" sz="3200" dirty="0"/>
          </a:p>
        </p:txBody>
      </p:sp>
      <p:sp>
        <p:nvSpPr>
          <p:cNvPr id="5" name="Prostokąt 4"/>
          <p:cNvSpPr/>
          <p:nvPr/>
        </p:nvSpPr>
        <p:spPr>
          <a:xfrm>
            <a:off x="983411" y="1328468"/>
            <a:ext cx="783278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wprowadzenie nowych produktów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udoskonalenie produktu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zastosowanie nowych (lub udoskonalonych)metod produkcji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b="1" dirty="0" smtClean="0"/>
              <a:t>wprowadzenie nowych metod sprzedaży  (i zakupu)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użycie nowych surowców (lub półfabrykatów)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c"/>
            </a:pPr>
            <a:r>
              <a:rPr lang="pl-PL" sz="3200" dirty="0" smtClean="0"/>
              <a:t>zmiana sposobu organizacji produkcji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14066" y="369355"/>
            <a:ext cx="847114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000" indent="-612000">
              <a:spcAft>
                <a:spcPts val="600"/>
              </a:spcAft>
              <a:buFont typeface="+mj-lt"/>
              <a:buAutoNum type="arabicPeriod" startAt="2"/>
            </a:pPr>
            <a:r>
              <a:rPr lang="pl-PL" sz="3200" dirty="0" err="1" smtClean="0"/>
              <a:t>Janasz</a:t>
            </a:r>
            <a:r>
              <a:rPr lang="pl-PL" sz="3200" dirty="0" smtClean="0"/>
              <a:t> i inni [1993] definiuje innowacje jako „… Każdą myśl, zachowanie lub rzecz różną pod względem jakościowym od tego co było znane dotychczas”</a:t>
            </a:r>
          </a:p>
          <a:p>
            <a:pPr marL="612000" indent="-612000">
              <a:spcAft>
                <a:spcPts val="600"/>
              </a:spcAft>
              <a:buFont typeface="+mj-lt"/>
              <a:buAutoNum type="arabicPeriod" startAt="2"/>
            </a:pPr>
            <a:r>
              <a:rPr lang="pl-PL" sz="3200" dirty="0" smtClean="0"/>
              <a:t>Stawasz [1999] za innowacje uznaje „… to wszystko co jest postrzegane przez dany podmiot jako nowe, niezależne od faktu obiektywnej nowości”.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1123</Words>
  <Application>Microsoft Office PowerPoint</Application>
  <PresentationFormat>Pokaz na ekranie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Trzy nowości – innowacje w podejściu do wsparcia w ramach nowej WPR 2014-2020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Nogiec</dc:creator>
  <cp:lastModifiedBy>Mateusz Grojec</cp:lastModifiedBy>
  <cp:revision>897</cp:revision>
  <dcterms:created xsi:type="dcterms:W3CDTF">2011-05-30T05:35:55Z</dcterms:created>
  <dcterms:modified xsi:type="dcterms:W3CDTF">2014-11-24T13:02:16Z</dcterms:modified>
</cp:coreProperties>
</file>