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272" r:id="rId4"/>
    <p:sldId id="275" r:id="rId5"/>
    <p:sldId id="273" r:id="rId6"/>
    <p:sldId id="27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68" r:id="rId19"/>
    <p:sldId id="270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0.43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Seria 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Arkusz1!$E$2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Seria 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Arkusz1!$F$2</c:f>
              <c:numCache>
                <c:formatCode>0%</c:formatCode>
                <c:ptCount val="1"/>
                <c:pt idx="0">
                  <c:v>0.49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Seria 6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Arkusz1!$G$2</c:f>
              <c:numCache>
                <c:formatCode>0%</c:formatCode>
                <c:ptCount val="1"/>
                <c:pt idx="0">
                  <c:v>0.49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Seria 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Arkusz1!$H$2</c:f>
              <c:numCache>
                <c:formatCode>0%</c:formatCode>
                <c:ptCount val="1"/>
                <c:pt idx="0">
                  <c:v>0.54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Seria 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Arkusz1!$I$2</c:f>
              <c:numCache>
                <c:formatCode>0%</c:formatCode>
                <c:ptCount val="1"/>
                <c:pt idx="0">
                  <c:v>0.62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Seria 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Arkusz1!$J$2</c:f>
              <c:numCache>
                <c:formatCode>0%</c:formatCode>
                <c:ptCount val="1"/>
                <c:pt idx="0">
                  <c:v>0.64</c:v>
                </c:pt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Seria 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Arkusz1!$K$2</c:f>
              <c:numCache>
                <c:formatCode>0%</c:formatCode>
                <c:ptCount val="1"/>
                <c:pt idx="0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41024"/>
        <c:axId val="41842560"/>
      </c:barChart>
      <c:catAx>
        <c:axId val="41841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1842560"/>
        <c:crosses val="autoZero"/>
        <c:auto val="1"/>
        <c:lblAlgn val="ctr"/>
        <c:lblOffset val="100"/>
        <c:noMultiLvlLbl val="0"/>
      </c:catAx>
      <c:valAx>
        <c:axId val="4184256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1841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0.07465</cdr:x>
      <cdr:y>0.08839</cdr:y>
    </cdr:from>
    <cdr:to>
      <cdr:x>0.36111</cdr:x>
      <cdr:y>0.16731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614338" y="400040"/>
          <a:ext cx="235745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/>
            <a:t>Kompetentni pracownicy</a:t>
          </a:r>
          <a:endParaRPr lang="pl-PL" sz="1400" b="1" dirty="0"/>
        </a:p>
      </cdr:txBody>
    </cdr:sp>
  </cdr:relSizeAnchor>
  <cdr:relSizeAnchor xmlns:cdr="http://schemas.openxmlformats.org/drawingml/2006/chartDrawing">
    <cdr:from>
      <cdr:x>0.07465</cdr:x>
      <cdr:y>0.15152</cdr:y>
    </cdr:from>
    <cdr:to>
      <cdr:x>0.68229</cdr:x>
      <cdr:y>0.23044</cdr:y>
    </cdr:to>
    <cdr:sp macro="" textlink="">
      <cdr:nvSpPr>
        <cdr:cNvPr id="3" name="pole tekstowe 1"/>
        <cdr:cNvSpPr txBox="1"/>
      </cdr:nvSpPr>
      <cdr:spPr>
        <a:xfrm xmlns:a="http://schemas.openxmlformats.org/drawingml/2006/main">
          <a:off x="614338" y="685792"/>
          <a:ext cx="500066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400" b="1" dirty="0" smtClean="0"/>
            <a:t>Załatwienie sprawy przy pierwszym kontakcie</a:t>
          </a:r>
          <a:endParaRPr lang="pl-PL" sz="1400" b="1" dirty="0"/>
        </a:p>
      </cdr:txBody>
    </cdr:sp>
  </cdr:relSizeAnchor>
  <cdr:relSizeAnchor xmlns:cdr="http://schemas.openxmlformats.org/drawingml/2006/chartDrawing">
    <cdr:from>
      <cdr:x>0.07465</cdr:x>
      <cdr:y>0.23044</cdr:y>
    </cdr:from>
    <cdr:to>
      <cdr:x>0.68229</cdr:x>
      <cdr:y>0.30936</cdr:y>
    </cdr:to>
    <cdr:sp macro="" textlink="">
      <cdr:nvSpPr>
        <cdr:cNvPr id="4" name="pole tekstowe 1"/>
        <cdr:cNvSpPr txBox="1"/>
      </cdr:nvSpPr>
      <cdr:spPr>
        <a:xfrm xmlns:a="http://schemas.openxmlformats.org/drawingml/2006/main">
          <a:off x="614338" y="1042982"/>
          <a:ext cx="500066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400" b="1" dirty="0" smtClean="0"/>
            <a:t>Traktowanie jako wartościowego klienta</a:t>
          </a:r>
          <a:endParaRPr lang="pl-PL" sz="1400" b="1" dirty="0"/>
        </a:p>
      </cdr:txBody>
    </cdr:sp>
  </cdr:relSizeAnchor>
  <cdr:relSizeAnchor xmlns:cdr="http://schemas.openxmlformats.org/drawingml/2006/chartDrawing">
    <cdr:from>
      <cdr:x>0.07465</cdr:x>
      <cdr:y>0.29358</cdr:y>
    </cdr:from>
    <cdr:to>
      <cdr:x>0.68229</cdr:x>
      <cdr:y>0.3725</cdr:y>
    </cdr:to>
    <cdr:sp macro="" textlink="">
      <cdr:nvSpPr>
        <cdr:cNvPr id="5" name="pole tekstowe 1"/>
        <cdr:cNvSpPr txBox="1"/>
      </cdr:nvSpPr>
      <cdr:spPr>
        <a:xfrm xmlns:a="http://schemas.openxmlformats.org/drawingml/2006/main">
          <a:off x="614338" y="1328734"/>
          <a:ext cx="500066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400" b="1" dirty="0" smtClean="0"/>
            <a:t>Okazywanie woli rozwiązania problemu</a:t>
          </a:r>
          <a:endParaRPr lang="pl-PL" sz="1400" b="1" dirty="0"/>
        </a:p>
      </cdr:txBody>
    </cdr:sp>
  </cdr:relSizeAnchor>
  <cdr:relSizeAnchor xmlns:cdr="http://schemas.openxmlformats.org/drawingml/2006/chartDrawing">
    <cdr:from>
      <cdr:x>0.07465</cdr:x>
      <cdr:y>0.3725</cdr:y>
    </cdr:from>
    <cdr:to>
      <cdr:x>0.68229</cdr:x>
      <cdr:y>0.45142</cdr:y>
    </cdr:to>
    <cdr:sp macro="" textlink="">
      <cdr:nvSpPr>
        <cdr:cNvPr id="6" name="pole tekstowe 1"/>
        <cdr:cNvSpPr txBox="1"/>
      </cdr:nvSpPr>
      <cdr:spPr>
        <a:xfrm xmlns:a="http://schemas.openxmlformats.org/drawingml/2006/main">
          <a:off x="614338" y="1685924"/>
          <a:ext cx="500066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400" b="1" dirty="0" smtClean="0"/>
            <a:t>Szybki dostęp do informacji</a:t>
          </a:r>
          <a:endParaRPr lang="pl-PL" sz="1400" b="1" dirty="0"/>
        </a:p>
      </cdr:txBody>
    </cdr:sp>
  </cdr:relSizeAnchor>
  <cdr:relSizeAnchor xmlns:cdr="http://schemas.openxmlformats.org/drawingml/2006/chartDrawing">
    <cdr:from>
      <cdr:x>0.07465</cdr:x>
      <cdr:y>0.45142</cdr:y>
    </cdr:from>
    <cdr:to>
      <cdr:x>0.68229</cdr:x>
      <cdr:y>0.53034</cdr:y>
    </cdr:to>
    <cdr:sp macro="" textlink="">
      <cdr:nvSpPr>
        <cdr:cNvPr id="7" name="pole tekstowe 1"/>
        <cdr:cNvSpPr txBox="1"/>
      </cdr:nvSpPr>
      <cdr:spPr>
        <a:xfrm xmlns:a="http://schemas.openxmlformats.org/drawingml/2006/main">
          <a:off x="614338" y="2043114"/>
          <a:ext cx="500066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400" b="1" dirty="0" smtClean="0"/>
            <a:t>Dobra usługa za dobrą cenę</a:t>
          </a:r>
          <a:endParaRPr lang="pl-PL" sz="1400" b="1" dirty="0"/>
        </a:p>
      </cdr:txBody>
    </cdr:sp>
  </cdr:relSizeAnchor>
  <cdr:relSizeAnchor xmlns:cdr="http://schemas.openxmlformats.org/drawingml/2006/chartDrawing">
    <cdr:from>
      <cdr:x>0.07465</cdr:x>
      <cdr:y>0.51456</cdr:y>
    </cdr:from>
    <cdr:to>
      <cdr:x>0.68229</cdr:x>
      <cdr:y>0.59348</cdr:y>
    </cdr:to>
    <cdr:sp macro="" textlink="">
      <cdr:nvSpPr>
        <cdr:cNvPr id="8" name="pole tekstowe 1"/>
        <cdr:cNvSpPr txBox="1"/>
      </cdr:nvSpPr>
      <cdr:spPr>
        <a:xfrm xmlns:a="http://schemas.openxmlformats.org/drawingml/2006/main">
          <a:off x="614338" y="2328866"/>
          <a:ext cx="500066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400" b="1" dirty="0" smtClean="0"/>
            <a:t>Uprzejmi pracownicy</a:t>
          </a:r>
          <a:endParaRPr lang="pl-PL" sz="1400" b="1" dirty="0"/>
        </a:p>
      </cdr:txBody>
    </cdr:sp>
  </cdr:relSizeAnchor>
  <cdr:relSizeAnchor xmlns:cdr="http://schemas.openxmlformats.org/drawingml/2006/chartDrawing">
    <cdr:from>
      <cdr:x>0.07465</cdr:x>
      <cdr:y>0.59348</cdr:y>
    </cdr:from>
    <cdr:to>
      <cdr:x>0.68229</cdr:x>
      <cdr:y>0.6724</cdr:y>
    </cdr:to>
    <cdr:sp macro="" textlink="">
      <cdr:nvSpPr>
        <cdr:cNvPr id="9" name="pole tekstowe 1"/>
        <cdr:cNvSpPr txBox="1"/>
      </cdr:nvSpPr>
      <cdr:spPr>
        <a:xfrm xmlns:a="http://schemas.openxmlformats.org/drawingml/2006/main">
          <a:off x="614338" y="2686056"/>
          <a:ext cx="500066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400" b="1" dirty="0" smtClean="0"/>
            <a:t>Firma / marka godna zaufania</a:t>
          </a:r>
          <a:endParaRPr lang="pl-PL" sz="1400" b="1" dirty="0"/>
        </a:p>
      </cdr:txBody>
    </cdr:sp>
  </cdr:relSizeAnchor>
  <cdr:relSizeAnchor xmlns:cdr="http://schemas.openxmlformats.org/drawingml/2006/chartDrawing">
    <cdr:from>
      <cdr:x>0.07465</cdr:x>
      <cdr:y>0.65661</cdr:y>
    </cdr:from>
    <cdr:to>
      <cdr:x>0.68229</cdr:x>
      <cdr:y>0.73553</cdr:y>
    </cdr:to>
    <cdr:sp macro="" textlink="">
      <cdr:nvSpPr>
        <cdr:cNvPr id="10" name="pole tekstowe 1"/>
        <cdr:cNvSpPr txBox="1"/>
      </cdr:nvSpPr>
      <cdr:spPr>
        <a:xfrm xmlns:a="http://schemas.openxmlformats.org/drawingml/2006/main">
          <a:off x="614338" y="2971808"/>
          <a:ext cx="500066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400" b="1" dirty="0" smtClean="0"/>
            <a:t>Uczciwe traktowanie klienta</a:t>
          </a:r>
          <a:endParaRPr lang="pl-PL" sz="1400" b="1" dirty="0"/>
        </a:p>
      </cdr:txBody>
    </cdr:sp>
  </cdr:relSizeAnchor>
  <cdr:relSizeAnchor xmlns:cdr="http://schemas.openxmlformats.org/drawingml/2006/chartDrawing">
    <cdr:from>
      <cdr:x>0.07465</cdr:x>
      <cdr:y>0.73553</cdr:y>
    </cdr:from>
    <cdr:to>
      <cdr:x>0.68229</cdr:x>
      <cdr:y>0.81445</cdr:y>
    </cdr:to>
    <cdr:sp macro="" textlink="">
      <cdr:nvSpPr>
        <cdr:cNvPr id="11" name="pole tekstowe 1"/>
        <cdr:cNvSpPr txBox="1"/>
      </cdr:nvSpPr>
      <cdr:spPr>
        <a:xfrm xmlns:a="http://schemas.openxmlformats.org/drawingml/2006/main">
          <a:off x="614338" y="3328998"/>
          <a:ext cx="500066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b="1" dirty="0" smtClean="0"/>
            <a:t>Świadczenie potrzebnej / spersonalizowanej usługi</a:t>
          </a:r>
          <a:endParaRPr lang="pl-PL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DE66D-5FE6-4CDF-88A9-EA561A194C54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FE34B-EBF8-47EC-9ECE-1D0272E70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93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FE34B-EBF8-47EC-9ECE-1D0272E70F9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400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EDE7D1-58DC-46EB-AF83-2029209C577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C2A26-9722-47C2-9835-709FF09C7B06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72266-5F94-497D-9A6F-3B2C4B4F4EC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69132" y="2636912"/>
            <a:ext cx="7715272" cy="1470025"/>
          </a:xfrm>
        </p:spPr>
        <p:txBody>
          <a:bodyPr>
            <a:noAutofit/>
          </a:bodyPr>
          <a:lstStyle/>
          <a:p>
            <a:r>
              <a:rPr lang="pl-PL" sz="4000" dirty="0" smtClean="0"/>
              <a:t>ZARZĄDZANIE I MARKETING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W </a:t>
            </a:r>
            <a:r>
              <a:rPr lang="pl-PL" sz="4000" dirty="0" smtClean="0"/>
              <a:t>PROWADZENIU TARGOWISK – wpływ na rozwój sprzedaży bezpośredniej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75856" y="4567956"/>
            <a:ext cx="6400800" cy="1752600"/>
          </a:xfrm>
        </p:spPr>
        <p:txBody>
          <a:bodyPr>
            <a:normAutofit/>
          </a:bodyPr>
          <a:lstStyle/>
          <a:p>
            <a:r>
              <a:rPr lang="pl-PL" dirty="0" smtClean="0"/>
              <a:t>Prof. dr hab. Andrzej </a:t>
            </a:r>
            <a:r>
              <a:rPr lang="pl-PL" dirty="0" err="1" smtClean="0"/>
              <a:t>Szromnik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dirty="0" smtClean="0"/>
              <a:t>Uniwersytet Ekonomiczny w Krakowie</a:t>
            </a:r>
            <a:br>
              <a:rPr lang="pl-PL" sz="2400" dirty="0" smtClean="0"/>
            </a:br>
            <a:r>
              <a:rPr lang="pl-PL" sz="2400" dirty="0" smtClean="0"/>
              <a:t>Katedra Handlu i Instytucji Rynkowych </a:t>
            </a: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-19156" y="5589240"/>
            <a:ext cx="91805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l-PL" sz="2400" dirty="0">
                <a:latin typeface="+mj-lt"/>
                <a:ea typeface="+mj-ea"/>
                <a:cs typeface="+mj-cs"/>
              </a:rPr>
              <a:t>„</a:t>
            </a:r>
            <a:r>
              <a:rPr lang="pl-PL" sz="1400" dirty="0">
                <a:latin typeface="+mj-lt"/>
                <a:ea typeface="+mj-ea"/>
                <a:cs typeface="+mj-cs"/>
              </a:rPr>
              <a:t>Rozwój marketingu bezpośredniego – perspektywy, szanse i zagrożenia rozwoju sprzedaży bezpośredniej w Polsce”</a:t>
            </a: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 smtClean="0">
                <a:latin typeface="+mj-lt"/>
                <a:ea typeface="+mj-ea"/>
                <a:cs typeface="+mj-cs"/>
              </a:rPr>
              <a:t>CDR o/Kraków, 27-28.11.2014</a:t>
            </a: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328745"/>
              </p:ext>
            </p:extLst>
          </p:nvPr>
        </p:nvGraphicFramePr>
        <p:xfrm>
          <a:off x="3059832" y="4653136"/>
          <a:ext cx="7524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Obraz - mapa bitowa" r:id="rId4" imgW="752381" imgH="1181265" progId="Paint.Picture">
                  <p:embed/>
                </p:oleObj>
              </mc:Choice>
              <mc:Fallback>
                <p:oleObj name="Obraz - mapa bitowa" r:id="rId4" imgW="752381" imgH="1181265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653136"/>
                        <a:ext cx="7524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" y="231033"/>
            <a:ext cx="903446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/>
        </p:nvSpPr>
        <p:spPr>
          <a:xfrm>
            <a:off x="-19156" y="836712"/>
            <a:ext cx="9180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800" dirty="0"/>
          </a:p>
          <a:p>
            <a:pPr algn="ctr"/>
            <a:r>
              <a:rPr lang="pl-PL" sz="800" dirty="0"/>
              <a:t>„Europejski Fundusz Rolny na rzecz Rozwoju Obszarów Wiejskich: Europa inwestująca w obszary wiejskie.”</a:t>
            </a:r>
          </a:p>
          <a:p>
            <a:pPr algn="ctr"/>
            <a:r>
              <a:rPr lang="pl-PL" sz="800" dirty="0"/>
              <a:t>Projekt opracowany przez Ministerstwo Rolnictwa i Rozwoju Wsi</a:t>
            </a:r>
          </a:p>
          <a:p>
            <a:pPr algn="ctr"/>
            <a:r>
              <a:rPr lang="pl-PL" sz="800" dirty="0"/>
              <a:t>Projekt współfinansowany ze środków Unii Europejskiej w ramach Pomocy Technicznej Programu Rozwoju Obszarów Wiejskich na lata 2007-2013</a:t>
            </a:r>
          </a:p>
          <a:p>
            <a:pPr algn="ctr"/>
            <a:r>
              <a:rPr lang="pl-PL" sz="800" dirty="0"/>
              <a:t>Instytucja Zarządzająca Programem Rozwoju Obszarów Wiejskich na lata 2007-2013 -</a:t>
            </a:r>
          </a:p>
          <a:p>
            <a:pPr algn="ctr"/>
            <a:r>
              <a:rPr lang="pl-PL" sz="800" dirty="0"/>
              <a:t>Minister Rolnictwa i Rozwoju Wsi</a:t>
            </a:r>
          </a:p>
          <a:p>
            <a:pPr algn="ctr"/>
            <a:endParaRPr lang="pl-PL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Zrozumieć zachowania konsumentów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357298"/>
            <a:ext cx="8572560" cy="52864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Kto kupuje nasz towar lub usługę ?</a:t>
            </a:r>
          </a:p>
          <a:p>
            <a:pPr algn="just"/>
            <a:r>
              <a:rPr lang="pl-PL" dirty="0" smtClean="0"/>
              <a:t>Kto podejmuje decyzję o zakupie produktu ?</a:t>
            </a:r>
          </a:p>
          <a:p>
            <a:pPr algn="just"/>
            <a:r>
              <a:rPr lang="pl-PL" dirty="0" smtClean="0"/>
              <a:t>Kto ma wpływ na decyzję o zakupie produktu ?</a:t>
            </a:r>
          </a:p>
          <a:p>
            <a:pPr algn="just"/>
            <a:r>
              <a:rPr lang="pl-PL" dirty="0" smtClean="0"/>
              <a:t>W jaki sposób podejmowana jest decyzja o zakupie ? Kto i jaką odgrywa rolę w procesie podejmowania decyzji ?</a:t>
            </a:r>
          </a:p>
          <a:p>
            <a:pPr algn="just"/>
            <a:r>
              <a:rPr lang="pl-PL" dirty="0" smtClean="0"/>
              <a:t>Co konsument kupuje ? Jakie potrzeby trzeba zaspokoić ?</a:t>
            </a:r>
          </a:p>
          <a:p>
            <a:pPr algn="just"/>
            <a:r>
              <a:rPr lang="pl-PL" dirty="0" smtClean="0"/>
              <a:t>Dlaczego konsumenci kupują określoną markę ?</a:t>
            </a:r>
          </a:p>
          <a:p>
            <a:pPr algn="just"/>
            <a:r>
              <a:rPr lang="pl-PL" dirty="0" smtClean="0"/>
              <a:t>Gdzie kupują lub chcą kupować towar lub usługę ?</a:t>
            </a:r>
          </a:p>
          <a:p>
            <a:pPr algn="just"/>
            <a:r>
              <a:rPr lang="pl-PL" dirty="0" smtClean="0"/>
              <a:t>Kiedy kupują? Czy występują czynniki sezonowe ?</a:t>
            </a:r>
          </a:p>
          <a:p>
            <a:pPr algn="just"/>
            <a:r>
              <a:rPr lang="pl-PL" dirty="0" smtClean="0"/>
              <a:t>Jak konsumenci spostrzegają nasz produkt ?</a:t>
            </a:r>
          </a:p>
          <a:p>
            <a:pPr algn="just"/>
            <a:r>
              <a:rPr lang="pl-PL" dirty="0" smtClean="0"/>
              <a:t>Jakie są postawy konsumentów wobec naszego produktu ?</a:t>
            </a:r>
          </a:p>
          <a:p>
            <a:pPr algn="just"/>
            <a:r>
              <a:rPr lang="pl-PL" dirty="0" smtClean="0"/>
              <a:t>Jakie czynniki społeczne mogą mieć wpływ na decyzję o zakupie ?</a:t>
            </a:r>
          </a:p>
          <a:p>
            <a:pPr algn="just"/>
            <a:r>
              <a:rPr lang="pl-PL" dirty="0" smtClean="0"/>
              <a:t>Czy styl życia konsumentów wpływa na ich decyzje ?</a:t>
            </a:r>
          </a:p>
          <a:p>
            <a:pPr algn="just"/>
            <a:r>
              <a:rPr lang="pl-PL" dirty="0" smtClean="0"/>
              <a:t>Jakie czynniki osobiste lub demograficzne wpływają na decyzję o zakupie ?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Elementy działalności usługowej najbardziej oczekiwane przez klientów</a:t>
            </a: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Główne czynniki uwzględniane przy ustalaniu ceny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428596" y="2214554"/>
            <a:ext cx="8429684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5" name="Prostokąt 4"/>
          <p:cNvSpPr/>
          <p:nvPr/>
        </p:nvSpPr>
        <p:spPr>
          <a:xfrm>
            <a:off x="1785918" y="3000372"/>
            <a:ext cx="1571636" cy="1500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6" name="Prostokąt 5"/>
          <p:cNvSpPr/>
          <p:nvPr/>
        </p:nvSpPr>
        <p:spPr>
          <a:xfrm>
            <a:off x="5357818" y="3000372"/>
            <a:ext cx="1785950" cy="1500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7" name="Prostokąt 6"/>
          <p:cNvSpPr/>
          <p:nvPr/>
        </p:nvSpPr>
        <p:spPr>
          <a:xfrm>
            <a:off x="3357554" y="3000372"/>
            <a:ext cx="2000264" cy="1500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8" name="pole tekstowe 7"/>
          <p:cNvSpPr txBox="1"/>
          <p:nvPr/>
        </p:nvSpPr>
        <p:spPr>
          <a:xfrm>
            <a:off x="642910" y="228599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Niska cena</a:t>
            </a:r>
            <a:endParaRPr lang="pl-PL" sz="24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858016" y="228599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Wysoka cena</a:t>
            </a:r>
            <a:endParaRPr lang="pl-PL" sz="24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28596" y="314861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Przy tej cenie brak zysku</a:t>
            </a:r>
            <a:endParaRPr lang="pl-PL" b="1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7358082" y="314324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Przy tej cenie brak popytu</a:t>
            </a:r>
            <a:endParaRPr lang="pl-PL" b="1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2000232" y="3354173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Koszty produktu</a:t>
            </a:r>
            <a:endParaRPr lang="pl-PL" b="1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3428992" y="3023242"/>
            <a:ext cx="1785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Ceny konkurencji oraz inne czynniki zewnętrzne i wewnętrzne</a:t>
            </a:r>
            <a:endParaRPr lang="pl-PL" b="1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5429256" y="3143248"/>
            <a:ext cx="157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Wartość postrzegana przez konsumentów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/>
          <a:p>
            <a:r>
              <a:rPr lang="pl-PL" u="sng" dirty="0" smtClean="0"/>
              <a:t>TARGOWISKO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targ – bazar - rynek</a:t>
            </a:r>
            <a:endParaRPr lang="pl-PL" u="sng" dirty="0"/>
          </a:p>
        </p:txBody>
      </p:sp>
      <p:sp>
        <p:nvSpPr>
          <p:cNvPr id="8" name="Tytuł 5"/>
          <p:cNvSpPr txBox="1">
            <a:spLocks/>
          </p:cNvSpPr>
          <p:nvPr/>
        </p:nvSpPr>
        <p:spPr>
          <a:xfrm>
            <a:off x="214282" y="3173421"/>
            <a:ext cx="87154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miejsce spotkań handlowych stałych lub okresowych, na którym</a:t>
            </a:r>
            <a:r>
              <a:rPr kumimoji="0" lang="pl-PL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zainteresowane osoby i instytucje zakupić mogą produkty żywnościowe – płody rolne bezpośrednio od producenta</a:t>
            </a:r>
            <a:endParaRPr kumimoji="0" lang="pl-PL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857488" y="2714620"/>
            <a:ext cx="314327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/>
              <a:t>TARGOWISKO</a:t>
            </a:r>
            <a:endParaRPr lang="pl-PL" sz="2800" b="1" dirty="0"/>
          </a:p>
        </p:txBody>
      </p:sp>
      <p:sp>
        <p:nvSpPr>
          <p:cNvPr id="6" name="Elipsa 5"/>
          <p:cNvSpPr/>
          <p:nvPr/>
        </p:nvSpPr>
        <p:spPr>
          <a:xfrm>
            <a:off x="285720" y="2714620"/>
            <a:ext cx="2286016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Część urbanistyczna miasta</a:t>
            </a:r>
            <a:endParaRPr lang="pl-PL" sz="2000" dirty="0"/>
          </a:p>
        </p:txBody>
      </p:sp>
      <p:sp>
        <p:nvSpPr>
          <p:cNvPr id="7" name="Elipsa 6"/>
          <p:cNvSpPr/>
          <p:nvPr/>
        </p:nvSpPr>
        <p:spPr>
          <a:xfrm>
            <a:off x="438120" y="4357694"/>
            <a:ext cx="2286016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Obiekt handlu tradycyjnego</a:t>
            </a:r>
            <a:endParaRPr lang="pl-PL" sz="2000" dirty="0"/>
          </a:p>
        </p:txBody>
      </p:sp>
      <p:sp>
        <p:nvSpPr>
          <p:cNvPr id="8" name="Elipsa 7"/>
          <p:cNvSpPr/>
          <p:nvPr/>
        </p:nvSpPr>
        <p:spPr>
          <a:xfrm>
            <a:off x="3357554" y="5000636"/>
            <a:ext cx="2286016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Miejsce ekspozycji produktów</a:t>
            </a:r>
            <a:endParaRPr lang="pl-PL" sz="2000" dirty="0"/>
          </a:p>
        </p:txBody>
      </p:sp>
      <p:sp>
        <p:nvSpPr>
          <p:cNvPr id="9" name="Elipsa 8"/>
          <p:cNvSpPr/>
          <p:nvPr/>
        </p:nvSpPr>
        <p:spPr>
          <a:xfrm>
            <a:off x="6215074" y="4357694"/>
            <a:ext cx="2286016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Forma biznesu</a:t>
            </a:r>
            <a:endParaRPr lang="pl-PL" sz="2000" dirty="0"/>
          </a:p>
        </p:txBody>
      </p:sp>
      <p:sp>
        <p:nvSpPr>
          <p:cNvPr id="10" name="Elipsa 9"/>
          <p:cNvSpPr/>
          <p:nvPr/>
        </p:nvSpPr>
        <p:spPr>
          <a:xfrm>
            <a:off x="6357950" y="2714620"/>
            <a:ext cx="2428892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Rynek zorganizowany</a:t>
            </a:r>
            <a:endParaRPr lang="pl-PL" sz="2000" dirty="0"/>
          </a:p>
        </p:txBody>
      </p:sp>
      <p:cxnSp>
        <p:nvCxnSpPr>
          <p:cNvPr id="21" name="Łącznik prosty ze strzałką 20"/>
          <p:cNvCxnSpPr>
            <a:endCxn id="6" idx="6"/>
          </p:cNvCxnSpPr>
          <p:nvPr/>
        </p:nvCxnSpPr>
        <p:spPr>
          <a:xfrm rot="10800000" flipV="1">
            <a:off x="2571736" y="3071810"/>
            <a:ext cx="285752" cy="2428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endCxn id="10" idx="2"/>
          </p:cNvCxnSpPr>
          <p:nvPr/>
        </p:nvCxnSpPr>
        <p:spPr>
          <a:xfrm>
            <a:off x="5857884" y="2928934"/>
            <a:ext cx="500066" cy="3857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>
            <a:endCxn id="9" idx="1"/>
          </p:cNvCxnSpPr>
          <p:nvPr/>
        </p:nvCxnSpPr>
        <p:spPr>
          <a:xfrm>
            <a:off x="6000760" y="4071942"/>
            <a:ext cx="549094" cy="4615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 rot="5400000">
            <a:off x="2571736" y="4357694"/>
            <a:ext cx="357190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>
            <a:stCxn id="4" idx="2"/>
          </p:cNvCxnSpPr>
          <p:nvPr/>
        </p:nvCxnSpPr>
        <p:spPr>
          <a:xfrm rot="5400000">
            <a:off x="4179091" y="4750603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2857488" y="2285992"/>
            <a:ext cx="3286148" cy="328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/>
              <a:t>Marketing właściciela targowiska (zarządcy)</a:t>
            </a:r>
            <a:endParaRPr lang="pl-PL" sz="2800" b="1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Ogólna orientacja marketingu firmy usług targowiskowych</a:t>
            </a:r>
            <a:endParaRPr lang="pl-PL" sz="32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143240" y="128586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Sprzedający stacjonarni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000760" y="207167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Firmy obsługi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572264" y="378619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Władze </a:t>
            </a:r>
          </a:p>
          <a:p>
            <a:pPr algn="ctr"/>
            <a:r>
              <a:rPr lang="pl-PL" b="1" dirty="0" smtClean="0"/>
              <a:t>samorządowe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000760" y="563143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Mieszkańcy okolicy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214678" y="628652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Sprzedający doraźni</a:t>
            </a:r>
            <a:endParaRPr lang="pl-PL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71472" y="564357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Organizacje kupieckie</a:t>
            </a:r>
            <a:endParaRPr lang="pl-PL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142844" y="384548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Policja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500034" y="2059536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Instytucje podatkowo-skarbowe</a:t>
            </a:r>
            <a:endParaRPr lang="pl-PL" b="1" dirty="0"/>
          </a:p>
        </p:txBody>
      </p:sp>
      <p:cxnSp>
        <p:nvCxnSpPr>
          <p:cNvPr id="17" name="Łącznik prosty ze strzałką 16"/>
          <p:cNvCxnSpPr>
            <a:stCxn id="5" idx="0"/>
          </p:cNvCxnSpPr>
          <p:nvPr/>
        </p:nvCxnSpPr>
        <p:spPr>
          <a:xfrm rot="5400000" flipH="1" flipV="1">
            <a:off x="4214810" y="2000240"/>
            <a:ext cx="57150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V="1">
            <a:off x="5786446" y="2428868"/>
            <a:ext cx="928694" cy="4286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rot="10800000">
            <a:off x="2285984" y="2500306"/>
            <a:ext cx="927106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5572132" y="5214950"/>
            <a:ext cx="1071570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rot="10800000" flipV="1">
            <a:off x="2428860" y="5214950"/>
            <a:ext cx="1000132" cy="4286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 rot="5400000" flipH="1" flipV="1">
            <a:off x="4215604" y="5857098"/>
            <a:ext cx="571504" cy="1588"/>
          </a:xfrm>
          <a:prstGeom prst="straightConnector1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 rot="10800000">
            <a:off x="2000232" y="4071942"/>
            <a:ext cx="85566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 rot="10800000">
            <a:off x="5216530" y="3714752"/>
            <a:ext cx="927106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6143636" y="4071942"/>
            <a:ext cx="114300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2928926" y="2428868"/>
            <a:ext cx="3143272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u="sng" dirty="0" smtClean="0"/>
              <a:t>USŁUGA TARGOWISKOWA</a:t>
            </a:r>
          </a:p>
          <a:p>
            <a:pPr algn="ctr"/>
            <a:r>
              <a:rPr lang="pl-PL" sz="2000" b="1" u="sng" dirty="0" smtClean="0"/>
              <a:t>PIERWOTNA</a:t>
            </a:r>
            <a:endParaRPr lang="pl-PL" sz="2000" b="1" u="sng" dirty="0"/>
          </a:p>
        </p:txBody>
      </p:sp>
      <p:sp>
        <p:nvSpPr>
          <p:cNvPr id="6" name="Prostokąt zaokrąglony 5"/>
          <p:cNvSpPr/>
          <p:nvPr/>
        </p:nvSpPr>
        <p:spPr>
          <a:xfrm>
            <a:off x="571472" y="1785926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Warunki bezpieczeństwa</a:t>
            </a: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285720" y="3429000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Warunki logistyczne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6858016" y="3429000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Warunki mobilności nabywców</a:t>
            </a:r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6429388" y="1785926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Warunki sanitarno – higieniczne</a:t>
            </a:r>
            <a:endParaRPr lang="pl-PL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1643042" y="5286388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Miejsce sprzedaży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5429256" y="5286388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Warunki techniczno – organizacyjne sprzedaży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2357422" y="285728"/>
            <a:ext cx="4214842" cy="1000132"/>
          </a:xfrm>
          <a:prstGeom prst="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/>
              <a:t>SPRZEDAJĄCY</a:t>
            </a:r>
            <a:endParaRPr lang="pl-PL" sz="2800" b="1" dirty="0"/>
          </a:p>
        </p:txBody>
      </p:sp>
      <p:sp>
        <p:nvSpPr>
          <p:cNvPr id="13" name="Strzałka w górę 12"/>
          <p:cNvSpPr/>
          <p:nvPr/>
        </p:nvSpPr>
        <p:spPr>
          <a:xfrm>
            <a:off x="4000496" y="1571612"/>
            <a:ext cx="1000132" cy="71438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5" name="Łącznik prosty 14"/>
          <p:cNvCxnSpPr>
            <a:stCxn id="6" idx="3"/>
            <a:endCxn id="4" idx="1"/>
          </p:cNvCxnSpPr>
          <p:nvPr/>
        </p:nvCxnSpPr>
        <p:spPr>
          <a:xfrm>
            <a:off x="2571736" y="2357430"/>
            <a:ext cx="817512" cy="4585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10800000" flipV="1">
            <a:off x="5715008" y="2428868"/>
            <a:ext cx="754124" cy="4585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rot="10800000" flipV="1">
            <a:off x="6072198" y="3786190"/>
            <a:ext cx="785818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>
            <a:off x="2205022" y="3848104"/>
            <a:ext cx="938218" cy="2238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>
            <a:stCxn id="11" idx="0"/>
          </p:cNvCxnSpPr>
          <p:nvPr/>
        </p:nvCxnSpPr>
        <p:spPr>
          <a:xfrm rot="16200000" flipV="1">
            <a:off x="5679289" y="4536289"/>
            <a:ext cx="571504" cy="9286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>
            <a:endCxn id="4" idx="3"/>
          </p:cNvCxnSpPr>
          <p:nvPr/>
        </p:nvCxnSpPr>
        <p:spPr>
          <a:xfrm flipV="1">
            <a:off x="2500298" y="4684986"/>
            <a:ext cx="888950" cy="6014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GŁÓWNE KORZYŚCI – </a:t>
            </a:r>
            <a:br>
              <a:rPr lang="pl-PL" sz="3600" b="1" dirty="0" smtClean="0"/>
            </a:br>
            <a:r>
              <a:rPr lang="pl-PL" sz="3600" b="1" dirty="0" smtClean="0"/>
              <a:t>CECHY ZAKUPU NA TARGOWISKACH</a:t>
            </a:r>
            <a:endParaRPr lang="pl-PL" sz="3600" b="1" dirty="0"/>
          </a:p>
        </p:txBody>
      </p:sp>
      <p:sp>
        <p:nvSpPr>
          <p:cNvPr id="4" name="Elipsa 3"/>
          <p:cNvSpPr/>
          <p:nvPr/>
        </p:nvSpPr>
        <p:spPr>
          <a:xfrm>
            <a:off x="2928926" y="2428868"/>
            <a:ext cx="3143272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u="sng" dirty="0" smtClean="0"/>
              <a:t>USŁUGA TARGOWISKOWA (SPRZEDAŻOWA)</a:t>
            </a:r>
          </a:p>
          <a:p>
            <a:pPr algn="ctr"/>
            <a:r>
              <a:rPr lang="pl-PL" sz="2000" b="1" u="sng" dirty="0" smtClean="0"/>
              <a:t>WTÓRNA</a:t>
            </a:r>
            <a:endParaRPr lang="pl-PL" sz="2000" b="1" u="sng" dirty="0"/>
          </a:p>
        </p:txBody>
      </p:sp>
      <p:sp>
        <p:nvSpPr>
          <p:cNvPr id="6" name="Prostokąt zaokrąglony 5"/>
          <p:cNvSpPr/>
          <p:nvPr/>
        </p:nvSpPr>
        <p:spPr>
          <a:xfrm>
            <a:off x="571472" y="1785926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Korzystne / elastyczne ceny</a:t>
            </a: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285720" y="3429000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Znane pochodzenie produktów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6858016" y="3429000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Bezpośredni kontakt z producentem</a:t>
            </a:r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6429388" y="1785926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Bogactwo asortymentowe</a:t>
            </a:r>
            <a:endParaRPr lang="pl-PL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3500430" y="5572140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Krajowe pochodzenie produktów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6000760" y="5286388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Naturalne walory produktów</a:t>
            </a:r>
            <a:endParaRPr lang="pl-PL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928662" y="5286388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Sprawny zakup</a:t>
            </a:r>
            <a:endParaRPr lang="pl-PL" dirty="0"/>
          </a:p>
        </p:txBody>
      </p:sp>
      <p:cxnSp>
        <p:nvCxnSpPr>
          <p:cNvPr id="16" name="Łącznik prosty ze strzałką 15"/>
          <p:cNvCxnSpPr>
            <a:stCxn id="4" idx="7"/>
            <a:endCxn id="9" idx="1"/>
          </p:cNvCxnSpPr>
          <p:nvPr/>
        </p:nvCxnSpPr>
        <p:spPr>
          <a:xfrm rot="5400000" flipH="1" flipV="1">
            <a:off x="5791369" y="2177937"/>
            <a:ext cx="458526" cy="8175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rot="10800000">
            <a:off x="2571737" y="2500306"/>
            <a:ext cx="754125" cy="3156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rot="10800000">
            <a:off x="2285984" y="3857628"/>
            <a:ext cx="682688" cy="1013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flipV="1">
            <a:off x="6072198" y="3857628"/>
            <a:ext cx="777766" cy="1312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rot="10800000" flipV="1">
            <a:off x="2071670" y="4601906"/>
            <a:ext cx="1182754" cy="6844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>
            <a:endCxn id="11" idx="0"/>
          </p:cNvCxnSpPr>
          <p:nvPr/>
        </p:nvCxnSpPr>
        <p:spPr>
          <a:xfrm>
            <a:off x="5754754" y="4643446"/>
            <a:ext cx="1246138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>
            <a:endCxn id="10" idx="0"/>
          </p:cNvCxnSpPr>
          <p:nvPr/>
        </p:nvCxnSpPr>
        <p:spPr>
          <a:xfrm rot="5400000">
            <a:off x="4250529" y="5322107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pl-PL" dirty="0" smtClean="0"/>
              <a:t>SPRZEDAŻ TARGOWISKOWA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60623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szybka sprzedaż płodów rolnych (w tym półproduktów),</a:t>
            </a:r>
          </a:p>
          <a:p>
            <a:r>
              <a:rPr lang="pl-PL" dirty="0" smtClean="0"/>
              <a:t>natychmiastowy dopływ gotówki,</a:t>
            </a:r>
          </a:p>
          <a:p>
            <a:r>
              <a:rPr lang="pl-PL" dirty="0"/>
              <a:t>p</a:t>
            </a:r>
            <a:r>
              <a:rPr lang="pl-PL" dirty="0" smtClean="0"/>
              <a:t>ozyskanie informacji o preferencjach konsumentów,</a:t>
            </a:r>
          </a:p>
          <a:p>
            <a:r>
              <a:rPr lang="pl-PL" dirty="0" smtClean="0"/>
              <a:t>zapoznanie się z ofertą konkurentów,</a:t>
            </a:r>
          </a:p>
          <a:p>
            <a:r>
              <a:rPr lang="pl-PL" dirty="0" smtClean="0"/>
              <a:t>poznanie technik sprzedaży bezpośredniej,</a:t>
            </a:r>
          </a:p>
          <a:p>
            <a:r>
              <a:rPr lang="pl-PL" dirty="0" smtClean="0"/>
              <a:t>obserwacja sposobów eksponowania produktów,</a:t>
            </a:r>
          </a:p>
          <a:p>
            <a:r>
              <a:rPr lang="pl-PL" dirty="0" smtClean="0"/>
              <a:t>nauka zachowań sprzedażowych i aktywnej rozmowy sprzedażowej,</a:t>
            </a:r>
          </a:p>
          <a:p>
            <a:r>
              <a:rPr lang="pl-PL" dirty="0" smtClean="0"/>
              <a:t>pozyskanie informacji o nowościach produkcyjnych.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928662" y="1142984"/>
            <a:ext cx="7000924" cy="785818"/>
          </a:xfrm>
          <a:prstGeom prst="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KORZYŚCI DLA SPRZEDAWCY - ROLNIKA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8 MARKETINGOWYCH CZYNNIKÓW SUKCESU SPRZEDAWCY TARGOWISKOWEGO / PRODUCENTA ROLNEGO – „KWALIDUE”</a:t>
            </a:r>
            <a:endParaRPr lang="pl-PL" sz="3200" b="1" dirty="0"/>
          </a:p>
        </p:txBody>
      </p:sp>
      <p:sp>
        <p:nvSpPr>
          <p:cNvPr id="4" name="Prostokąt 3"/>
          <p:cNvSpPr/>
          <p:nvPr/>
        </p:nvSpPr>
        <p:spPr>
          <a:xfrm>
            <a:off x="3500430" y="3000372"/>
            <a:ext cx="250033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u="sng" dirty="0" smtClean="0"/>
              <a:t>KLIENCI </a:t>
            </a:r>
          </a:p>
          <a:p>
            <a:pPr algn="ctr"/>
            <a:r>
              <a:rPr lang="pl-PL" sz="2400" b="1" dirty="0" smtClean="0"/>
              <a:t>osoby i instytucje</a:t>
            </a:r>
            <a:endParaRPr lang="pl-PL" sz="24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357554" y="1643050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 smtClean="0"/>
              <a:t>K</a:t>
            </a:r>
          </a:p>
          <a:p>
            <a:pPr algn="ctr"/>
            <a:r>
              <a:rPr lang="pl-PL" b="1" dirty="0" smtClean="0"/>
              <a:t>KONTAKT I ROZMOWA SPRZEDAŻOWA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00034" y="2000240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 smtClean="0"/>
              <a:t>W</a:t>
            </a:r>
          </a:p>
          <a:p>
            <a:pPr algn="ctr"/>
            <a:r>
              <a:rPr lang="pl-PL" b="1" dirty="0" smtClean="0"/>
              <a:t>WYGLĄD I ZACHOWANIE SPRZEDAWCY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0" y="3357562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/>
              <a:t>A</a:t>
            </a:r>
            <a:endParaRPr lang="pl-PL" sz="2400" b="1" u="sng" dirty="0" smtClean="0"/>
          </a:p>
          <a:p>
            <a:pPr algn="ctr"/>
            <a:r>
              <a:rPr lang="pl-PL" b="1" dirty="0" smtClean="0"/>
              <a:t>ATRAKCYJNOŚĆ CENOWO-RABATOWA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000100" y="4857760"/>
            <a:ext cx="271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 smtClean="0"/>
              <a:t>L</a:t>
            </a:r>
          </a:p>
          <a:p>
            <a:pPr algn="ctr"/>
            <a:r>
              <a:rPr lang="pl-PL" b="1" dirty="0" smtClean="0"/>
              <a:t>LOKALIZACJA STOISKA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428992" y="5500702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/>
              <a:t>I</a:t>
            </a:r>
            <a:endParaRPr lang="pl-PL" sz="2400" b="1" u="sng" dirty="0" smtClean="0"/>
          </a:p>
          <a:p>
            <a:pPr algn="ctr"/>
            <a:r>
              <a:rPr lang="pl-PL" b="1" dirty="0" smtClean="0"/>
              <a:t>INFORMACJA I DORADZTWO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57884" y="5000636"/>
            <a:ext cx="271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/>
              <a:t>D</a:t>
            </a:r>
            <a:endParaRPr lang="pl-PL" sz="2400" b="1" u="sng" dirty="0" smtClean="0"/>
          </a:p>
          <a:p>
            <a:pPr algn="ctr"/>
            <a:r>
              <a:rPr lang="pl-PL" b="1" dirty="0" smtClean="0"/>
              <a:t>DODATKI – dobra i usługi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429356" y="3143248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 smtClean="0"/>
              <a:t>U</a:t>
            </a:r>
          </a:p>
          <a:p>
            <a:pPr algn="ctr"/>
            <a:r>
              <a:rPr lang="pl-PL" b="1" dirty="0" smtClean="0"/>
              <a:t>UNIKALNOŚĆ I PRZYGOTOWANIE PRODUKTÓW DO SPRZEDAŻY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6215074" y="1857364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/>
              <a:t>E</a:t>
            </a:r>
            <a:endParaRPr lang="pl-PL" sz="2400" b="1" u="sng" dirty="0" smtClean="0"/>
          </a:p>
          <a:p>
            <a:pPr algn="ctr"/>
            <a:r>
              <a:rPr lang="pl-PL" b="1" dirty="0" smtClean="0"/>
              <a:t>ESTETYKA I PORZĄDEK NA STOISKU</a:t>
            </a:r>
            <a:endParaRPr lang="pl-PL" b="1" dirty="0"/>
          </a:p>
        </p:txBody>
      </p:sp>
      <p:cxnSp>
        <p:nvCxnSpPr>
          <p:cNvPr id="18" name="Łącznik prosty ze strzałką 17"/>
          <p:cNvCxnSpPr>
            <a:stCxn id="5" idx="2"/>
          </p:cNvCxnSpPr>
          <p:nvPr/>
        </p:nvCxnSpPr>
        <p:spPr>
          <a:xfrm rot="5400000">
            <a:off x="4615485" y="2758104"/>
            <a:ext cx="19878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10800000" flipV="1">
            <a:off x="6072198" y="2571744"/>
            <a:ext cx="858844" cy="357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10800000" flipV="1">
            <a:off x="6215074" y="3643314"/>
            <a:ext cx="785818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rot="10800000">
            <a:off x="5786446" y="4643448"/>
            <a:ext cx="785818" cy="5715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rot="5400000" flipH="1" flipV="1">
            <a:off x="4357686" y="4929198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V="1">
            <a:off x="2714612" y="4572008"/>
            <a:ext cx="930282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>
            <a:off x="2355834" y="3643314"/>
            <a:ext cx="93028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>
            <a:off x="2643174" y="2786058"/>
            <a:ext cx="642942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Jak można interpretować marketing?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pl-PL" sz="2400"/>
              <a:t>MARKETING postrzegany jest jako FILOZOFIA współczesnego biznesu, czy też „sposób istnienia” przedsiębiorstwa, którego działalność musi być orientowana na zaspokojenie potrzeb nabywcy.</a:t>
            </a:r>
          </a:p>
          <a:p>
            <a:pPr algn="just">
              <a:lnSpc>
                <a:spcPct val="90000"/>
              </a:lnSpc>
            </a:pPr>
            <a:r>
              <a:rPr lang="pl-PL" sz="2400"/>
              <a:t>MARKETING postrzegany jest w znaczeniu INSTRUMENTALNYM. W tym sensie jest on pojmowany jako ZBIÓR METOD I TECHNIK DZIAŁANIA, które umożliwiają:</a:t>
            </a:r>
          </a:p>
          <a:p>
            <a:pPr lvl="1" algn="just">
              <a:lnSpc>
                <a:spcPct val="90000"/>
              </a:lnSpc>
            </a:pPr>
            <a:r>
              <a:rPr lang="pl-PL" sz="2000"/>
              <a:t>zbadanie potrzeb konsumentów i ich szczegółowych preferencji,</a:t>
            </a:r>
          </a:p>
          <a:p>
            <a:pPr lvl="1" algn="just">
              <a:lnSpc>
                <a:spcPct val="90000"/>
              </a:lnSpc>
            </a:pPr>
            <a:r>
              <a:rPr lang="pl-PL" sz="2000"/>
              <a:t>wykształcenie potrzeb wcześniej nie ujawnionych,</a:t>
            </a:r>
          </a:p>
          <a:p>
            <a:pPr lvl="1" algn="just">
              <a:lnSpc>
                <a:spcPct val="90000"/>
              </a:lnSpc>
            </a:pPr>
            <a:r>
              <a:rPr lang="pl-PL" sz="2000"/>
              <a:t>skuteczne zachęcanie do zakupów określonych dóbr i usług,</a:t>
            </a:r>
          </a:p>
          <a:p>
            <a:pPr lvl="1" algn="just">
              <a:lnSpc>
                <a:spcPct val="90000"/>
              </a:lnSpc>
            </a:pPr>
            <a:r>
              <a:rPr lang="pl-PL" sz="2000"/>
              <a:t>ich sprzedaż po właściwej cenie, we właściwym miejscu i czasie,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pl-PL" sz="2000"/>
              <a:t>ku zadowoleniu kupującego.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6910" y="1556792"/>
            <a:ext cx="9150909" cy="50405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Dziękuję za uwagę !</a:t>
            </a:r>
            <a:endParaRPr lang="pl-PL" dirty="0"/>
          </a:p>
        </p:txBody>
      </p:sp>
      <p:pic>
        <p:nvPicPr>
          <p:cNvPr id="4" name="Picture 2" descr="BudynekA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132856"/>
            <a:ext cx="5971731" cy="338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" y="44624"/>
            <a:ext cx="903446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1" y="5546229"/>
            <a:ext cx="945038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/>
        </p:nvSpPr>
        <p:spPr>
          <a:xfrm>
            <a:off x="0" y="69269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800" dirty="0"/>
          </a:p>
          <a:p>
            <a:pPr algn="ctr"/>
            <a:r>
              <a:rPr lang="pl-PL" sz="800" dirty="0"/>
              <a:t>„Europejski Fundusz Rolny na rzecz Rozwoju Obszarów Wiejskich: Europa inwestująca w obszary wiejskie.”</a:t>
            </a:r>
          </a:p>
          <a:p>
            <a:pPr algn="ctr"/>
            <a:r>
              <a:rPr lang="pl-PL" sz="800" dirty="0"/>
              <a:t>Projekt opracowany przez Ministerstwo Rolnictwa i Rozwoju Wsi</a:t>
            </a:r>
          </a:p>
          <a:p>
            <a:pPr algn="ctr"/>
            <a:r>
              <a:rPr lang="pl-PL" sz="800" dirty="0"/>
              <a:t>Projekt współfinansowany ze środków Unii Europejskiej w ramach Pomocy Technicznej Programu Rozwoju Obszarów Wiejskich na lata 2007-2013</a:t>
            </a:r>
          </a:p>
          <a:p>
            <a:pPr algn="ctr"/>
            <a:r>
              <a:rPr lang="pl-PL" sz="800" dirty="0"/>
              <a:t>Instytucja Zarządzająca Programem Rozwoju Obszarów Wiejskich na lata 2007-2013 -</a:t>
            </a:r>
          </a:p>
          <a:p>
            <a:pPr algn="ctr"/>
            <a:r>
              <a:rPr lang="pl-PL" sz="800" dirty="0"/>
              <a:t>Minister Rolnictwa i Rozwoju Wsi</a:t>
            </a:r>
          </a:p>
          <a:p>
            <a:pPr algn="ctr"/>
            <a:endParaRPr lang="pl-PL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/>
              <a:t>	MARKETING to proces społeczny i zarządczy, dzięki któremu jednostki i grupy, poprzez wzajemną wymianę dóbr i wartości, uzyskują to, czego potrzebują i pragną (Ph. Kotler)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pl-PL"/>
              <a:t>Jak można interpretować marketing?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Marketing mix – 4 P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482850" y="3573463"/>
            <a:ext cx="4176713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pl-PL"/>
              <a:t>Rynek docelowy</a:t>
            </a:r>
          </a:p>
        </p:txBody>
      </p:sp>
      <p:sp>
        <p:nvSpPr>
          <p:cNvPr id="8198" name="Oval 6"/>
          <p:cNvSpPr>
            <a:spLocks noChangeAspect="1" noChangeArrowheads="1"/>
          </p:cNvSpPr>
          <p:nvPr/>
        </p:nvSpPr>
        <p:spPr bwMode="auto">
          <a:xfrm>
            <a:off x="3089275" y="1412875"/>
            <a:ext cx="2922588" cy="957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pl-PL"/>
              <a:t>Marketing mix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50825" y="2276475"/>
            <a:ext cx="14414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l-PL" sz="2000"/>
              <a:t>Produkt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451725" y="2276475"/>
            <a:ext cx="14414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l-PL" sz="2000"/>
              <a:t>Dystrybucja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690688" y="5013325"/>
            <a:ext cx="14414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l-PL" sz="2000"/>
              <a:t>Cena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010275" y="5013325"/>
            <a:ext cx="14414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l-PL" sz="2000"/>
              <a:t>Promocja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79388" y="2997200"/>
            <a:ext cx="15128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pl-PL" sz="1400"/>
              <a:t>Asortyment</a:t>
            </a:r>
          </a:p>
          <a:p>
            <a:pPr algn="l">
              <a:buFontTx/>
              <a:buChar char="•"/>
            </a:pPr>
            <a:r>
              <a:rPr lang="pl-PL" sz="1400"/>
              <a:t>Cykl życia</a:t>
            </a:r>
          </a:p>
          <a:p>
            <a:pPr algn="l">
              <a:buFontTx/>
              <a:buChar char="•"/>
            </a:pPr>
            <a:r>
              <a:rPr lang="pl-PL" sz="1400"/>
              <a:t>Funkcje</a:t>
            </a:r>
          </a:p>
          <a:p>
            <a:pPr algn="l">
              <a:buFontTx/>
              <a:buChar char="•"/>
            </a:pPr>
            <a:r>
              <a:rPr lang="pl-PL" sz="1400"/>
              <a:t>Cechy</a:t>
            </a:r>
          </a:p>
          <a:p>
            <a:pPr algn="l">
              <a:buFontTx/>
              <a:buChar char="•"/>
            </a:pPr>
            <a:r>
              <a:rPr lang="pl-PL" sz="1400"/>
              <a:t>Jakość</a:t>
            </a:r>
          </a:p>
          <a:p>
            <a:pPr algn="l">
              <a:buFontTx/>
              <a:buChar char="•"/>
            </a:pPr>
            <a:r>
              <a:rPr lang="pl-PL" sz="1400"/>
              <a:t>Opakowanie</a:t>
            </a:r>
          </a:p>
          <a:p>
            <a:pPr algn="l">
              <a:buFontTx/>
              <a:buChar char="•"/>
            </a:pPr>
            <a:r>
              <a:rPr lang="pl-PL" sz="1400"/>
              <a:t>Serwis</a:t>
            </a:r>
          </a:p>
          <a:p>
            <a:pPr algn="l">
              <a:buFontTx/>
              <a:buChar char="•"/>
            </a:pPr>
            <a:r>
              <a:rPr lang="pl-PL" sz="1400"/>
              <a:t>Gwarancje</a:t>
            </a:r>
          </a:p>
          <a:p>
            <a:pPr algn="l">
              <a:buFontTx/>
              <a:buChar char="•"/>
            </a:pPr>
            <a:r>
              <a:rPr lang="pl-PL" sz="1400"/>
              <a:t>Rentowność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763713" y="5599113"/>
            <a:ext cx="2232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pl-PL" sz="1400"/>
              <a:t>Formuła ustalania cen</a:t>
            </a:r>
          </a:p>
          <a:p>
            <a:pPr algn="l">
              <a:buFontTx/>
              <a:buChar char="•"/>
            </a:pPr>
            <a:r>
              <a:rPr lang="pl-PL" sz="1400"/>
              <a:t>Różnicowanie cen</a:t>
            </a:r>
          </a:p>
          <a:p>
            <a:pPr algn="l">
              <a:buFontTx/>
              <a:buChar char="•"/>
            </a:pPr>
            <a:r>
              <a:rPr lang="pl-PL" sz="1400"/>
              <a:t>Cena jako zachęta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940425" y="5589588"/>
            <a:ext cx="22320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pl-PL" sz="1400"/>
              <a:t>Reklama</a:t>
            </a:r>
          </a:p>
          <a:p>
            <a:pPr algn="l">
              <a:buFontTx/>
              <a:buChar char="•"/>
            </a:pPr>
            <a:r>
              <a:rPr lang="pl-PL" sz="1400"/>
              <a:t>Public Relations</a:t>
            </a:r>
          </a:p>
          <a:p>
            <a:pPr algn="l">
              <a:buFontTx/>
              <a:buChar char="•"/>
            </a:pPr>
            <a:r>
              <a:rPr lang="pl-PL" sz="1400"/>
              <a:t>Sprzedaż osobista</a:t>
            </a:r>
          </a:p>
          <a:p>
            <a:pPr algn="l">
              <a:buFontTx/>
              <a:buChar char="•"/>
            </a:pPr>
            <a:r>
              <a:rPr lang="pl-PL" sz="1400"/>
              <a:t>Promocja uzupełniająca</a:t>
            </a:r>
          </a:p>
          <a:p>
            <a:pPr algn="l">
              <a:buFontTx/>
              <a:buChar char="•"/>
            </a:pPr>
            <a:r>
              <a:rPr lang="pl-PL" sz="1400"/>
              <a:t>Marketing bezpośredni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092950" y="2852738"/>
            <a:ext cx="2232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pl-PL" sz="1400"/>
              <a:t>Kanały dystrybucji</a:t>
            </a:r>
          </a:p>
          <a:p>
            <a:pPr algn="l">
              <a:buFontTx/>
              <a:buChar char="•"/>
            </a:pPr>
            <a:r>
              <a:rPr lang="pl-PL" sz="1400"/>
              <a:t>Lokalizacja</a:t>
            </a:r>
          </a:p>
          <a:p>
            <a:pPr algn="l">
              <a:buFontTx/>
              <a:buChar char="•"/>
            </a:pPr>
            <a:r>
              <a:rPr lang="pl-PL" sz="1400"/>
              <a:t>Logistyka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971550" y="1916113"/>
            <a:ext cx="216058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2411413" y="2349500"/>
            <a:ext cx="1728787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 flipV="1">
            <a:off x="4932363" y="2349500"/>
            <a:ext cx="1800225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 flipV="1">
            <a:off x="6011863" y="1916113"/>
            <a:ext cx="21605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Ogólne zasady marketingu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/>
              <a:t>Zasada celowego wyboru i kształtowania rynku przedsiębiorstwa;</a:t>
            </a:r>
          </a:p>
          <a:p>
            <a:pPr algn="just"/>
            <a:r>
              <a:rPr lang="pl-PL"/>
              <a:t>Zasada badania rynku;</a:t>
            </a:r>
          </a:p>
          <a:p>
            <a:pPr algn="just"/>
            <a:r>
              <a:rPr lang="pl-PL"/>
              <a:t>Zasada zintegrowanego oddziaływania na rynek (marketing – mix);</a:t>
            </a:r>
          </a:p>
          <a:p>
            <a:pPr algn="just"/>
            <a:r>
              <a:rPr lang="pl-PL"/>
              <a:t>Zasada planowania działań rynkowych;</a:t>
            </a:r>
          </a:p>
          <a:p>
            <a:pPr algn="just"/>
            <a:r>
              <a:rPr lang="pl-PL"/>
              <a:t>Zasada kontroli skuteczności działań marketingowych.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2888"/>
            <a:ext cx="8229600" cy="1143001"/>
          </a:xfrm>
        </p:spPr>
        <p:txBody>
          <a:bodyPr/>
          <a:lstStyle/>
          <a:p>
            <a:r>
              <a:rPr lang="pl-PL"/>
              <a:t>Funkcje marketingowe</a:t>
            </a:r>
          </a:p>
        </p:txBody>
      </p:sp>
      <p:graphicFrame>
        <p:nvGraphicFramePr>
          <p:cNvPr id="10280" name="Group 40"/>
          <p:cNvGraphicFramePr>
            <a:graphicFrameLocks noGrp="1"/>
          </p:cNvGraphicFramePr>
          <p:nvPr>
            <p:ph idx="1"/>
          </p:nvPr>
        </p:nvGraphicFramePr>
        <p:xfrm>
          <a:off x="457200" y="692150"/>
          <a:ext cx="7931150" cy="5910644"/>
        </p:xfrm>
        <a:graphic>
          <a:graphicData uri="http://schemas.openxmlformats.org/drawingml/2006/table">
            <a:tbl>
              <a:tblPr/>
              <a:tblGrid>
                <a:gridCol w="3965575"/>
                <a:gridCol w="3965575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FUNKCJE PRZYGOTOWAWCZE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Gromadzenie informacji rynkowych;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Badania rynku;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Planowanie produktu i programu asortymentowego;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Kalkulacja i stanowienie cen;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Organizowanie systemu dystrybucji;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Planowanie działań promocyjnych;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Kontrola i analiza wyników marketingu.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FUNKCJE WYKONAWCZE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Reklama;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Aktywizacja sprzedaży;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Bezpośrednia obsługa klienta (informacje, negocjacje, zawieranie umów, sprzedaż, wynajem, reklamacje klientów itp.);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Ekspedycja towarów;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Transport i spedycja;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Gospodarka zapasami wyrobów gotowych (towarów);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Obsługa serwisowa nabywców;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Fakturowanie i kontrola realizacji umów.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FUNKCJE WSPOMAGAJĄCE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Finansowanie (kredytowanie dystrybutorów, sprzedaż ratalna, leasing itp.);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Partycypacja w ryzyku i ubezpieczenie od jego skutków.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PROSTY SYSTEM MARKETINGOWY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928662" y="3143248"/>
            <a:ext cx="250033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Branża</a:t>
            </a:r>
          </a:p>
          <a:p>
            <a:pPr algn="ctr"/>
            <a:r>
              <a:rPr lang="pl-PL" dirty="0" smtClean="0"/>
              <a:t>(zbiór sprzedających)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857884" y="3143248"/>
            <a:ext cx="250033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Rynek</a:t>
            </a:r>
          </a:p>
          <a:p>
            <a:pPr algn="ctr"/>
            <a:r>
              <a:rPr lang="pl-PL" dirty="0" smtClean="0"/>
              <a:t>(zbiór nabywców)</a:t>
            </a:r>
            <a:endParaRPr lang="pl-PL" dirty="0"/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3428992" y="3357562"/>
            <a:ext cx="242889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>
            <a:off x="3428992" y="4141791"/>
            <a:ext cx="242889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łamany 13"/>
          <p:cNvCxnSpPr>
            <a:stCxn id="4" idx="0"/>
          </p:cNvCxnSpPr>
          <p:nvPr/>
        </p:nvCxnSpPr>
        <p:spPr>
          <a:xfrm>
            <a:off x="2143108" y="3143248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łamany 15"/>
          <p:cNvCxnSpPr>
            <a:stCxn id="4" idx="0"/>
          </p:cNvCxnSpPr>
          <p:nvPr/>
        </p:nvCxnSpPr>
        <p:spPr>
          <a:xfrm>
            <a:off x="2214546" y="3143248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stCxn id="4" idx="0"/>
          </p:cNvCxnSpPr>
          <p:nvPr/>
        </p:nvCxnSpPr>
        <p:spPr>
          <a:xfrm>
            <a:off x="2143108" y="314324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 rot="5400000" flipH="1" flipV="1">
            <a:off x="1858150" y="2856702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5400000" flipH="1" flipV="1">
            <a:off x="6787372" y="4642652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 rot="5400000" flipH="1" flipV="1">
            <a:off x="6787372" y="2856702"/>
            <a:ext cx="571504" cy="1588"/>
          </a:xfrm>
          <a:prstGeom prst="line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 rot="5400000" flipH="1" flipV="1">
            <a:off x="1858150" y="4642652"/>
            <a:ext cx="571504" cy="1588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/>
          <p:nvPr/>
        </p:nvCxnSpPr>
        <p:spPr>
          <a:xfrm rot="10800000" flipV="1">
            <a:off x="2143108" y="4929196"/>
            <a:ext cx="4929222" cy="1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rot="10800000" flipV="1">
            <a:off x="2143109" y="2571744"/>
            <a:ext cx="4929222" cy="1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3786182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Komunikacja</a:t>
            </a:r>
            <a:endParaRPr lang="pl-PL" b="1" dirty="0"/>
          </a:p>
        </p:txBody>
      </p:sp>
      <p:sp>
        <p:nvSpPr>
          <p:cNvPr id="42" name="pole tekstowe 41"/>
          <p:cNvSpPr txBox="1"/>
          <p:nvPr/>
        </p:nvSpPr>
        <p:spPr>
          <a:xfrm>
            <a:off x="3786182" y="291679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Towary / usługi</a:t>
            </a:r>
            <a:endParaRPr lang="pl-PL" b="1" dirty="0"/>
          </a:p>
        </p:txBody>
      </p:sp>
      <p:sp>
        <p:nvSpPr>
          <p:cNvPr id="43" name="pole tekstowe 42"/>
          <p:cNvSpPr txBox="1"/>
          <p:nvPr/>
        </p:nvSpPr>
        <p:spPr>
          <a:xfrm>
            <a:off x="3786182" y="42026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Pieniądze</a:t>
            </a:r>
            <a:endParaRPr lang="pl-PL" b="1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3786182" y="500063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Informacja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Często zadawane przez </a:t>
            </a:r>
            <a:r>
              <a:rPr lang="pl-PL" b="1" dirty="0" err="1" smtClean="0"/>
              <a:t>marketingowców</a:t>
            </a:r>
            <a:r>
              <a:rPr lang="pl-PL" b="1" dirty="0" smtClean="0"/>
              <a:t> pytania (1/2)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974871"/>
            <a:ext cx="8715436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Jak zidentyfikować i wybrać właściwy segment (segmenty) rynku ?</a:t>
            </a:r>
          </a:p>
          <a:p>
            <a:pPr marL="514350" indent="-514350">
              <a:buAutoNum type="arabicPeriod"/>
            </a:pPr>
            <a:r>
              <a:rPr lang="pl-PL" dirty="0" smtClean="0"/>
              <a:t>Jak różnicować oferty ?</a:t>
            </a:r>
          </a:p>
          <a:p>
            <a:pPr marL="514350" indent="-514350">
              <a:buAutoNum type="arabicPeriod"/>
            </a:pPr>
            <a:r>
              <a:rPr lang="pl-PL" dirty="0" smtClean="0"/>
              <a:t>Jak radzić sobie z klientem, który kieruje się tylko ceną ?</a:t>
            </a:r>
          </a:p>
          <a:p>
            <a:pPr marL="514350" indent="-514350">
              <a:buAutoNum type="arabicPeriod"/>
            </a:pPr>
            <a:r>
              <a:rPr lang="pl-PL" dirty="0" smtClean="0"/>
              <a:t>Jak rywalizować z konkurentami, którzy mają niższe koszty i niższe ceny ?</a:t>
            </a:r>
          </a:p>
          <a:p>
            <a:pPr marL="514350" indent="-514350">
              <a:buAutoNum type="arabicPeriod"/>
            </a:pPr>
            <a:r>
              <a:rPr lang="pl-PL" dirty="0" smtClean="0"/>
              <a:t>Jak daleko należy iść w indywidualizowaniu ofert dla poszczególnych klientów ?</a:t>
            </a:r>
          </a:p>
          <a:p>
            <a:pPr marL="514350" indent="-514350">
              <a:buAutoNum type="arabicPeriod"/>
            </a:pPr>
            <a:r>
              <a:rPr lang="pl-PL" dirty="0" smtClean="0"/>
              <a:t>Co robić, żeby biznes się rozwijał ?</a:t>
            </a:r>
          </a:p>
          <a:p>
            <a:pPr marL="514350" indent="-514350">
              <a:buAutoNum type="arabicPeriod"/>
            </a:pPr>
            <a:r>
              <a:rPr lang="pl-PL" dirty="0" smtClean="0"/>
              <a:t>Jak budować silniejsze marki ?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Często zadawane przez </a:t>
            </a:r>
            <a:r>
              <a:rPr lang="pl-PL" b="1" dirty="0" err="1" smtClean="0"/>
              <a:t>marketingowców</a:t>
            </a:r>
            <a:r>
              <a:rPr lang="pl-PL" b="1" dirty="0" smtClean="0"/>
              <a:t> pytania (2/</a:t>
            </a:r>
            <a:r>
              <a:rPr lang="pl-PL" b="1" dirty="0" err="1" smtClean="0"/>
              <a:t>2</a:t>
            </a:r>
            <a:r>
              <a:rPr lang="pl-PL" b="1" dirty="0" smtClean="0"/>
              <a:t>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903433"/>
            <a:ext cx="8472518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pl-PL" dirty="0" smtClean="0"/>
              <a:t>Jak zmniejszyć koszt pozyskania klienta ?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l-PL" dirty="0" smtClean="0"/>
              <a:t>Co robić, aby klienci dłużej pozostali lojalni ?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l-PL" dirty="0" smtClean="0"/>
              <a:t>Jak stwierdzić, który klient jest ważniejszy ?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l-PL" dirty="0" smtClean="0"/>
              <a:t>Jak mierzyć  opłacalność reklamy, promocji sprzedaży i public </a:t>
            </a:r>
            <a:r>
              <a:rPr lang="pl-PL" dirty="0" err="1" smtClean="0"/>
              <a:t>relations</a:t>
            </a:r>
            <a:r>
              <a:rPr lang="pl-PL" dirty="0" smtClean="0"/>
              <a:t> ?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l-PL" dirty="0" smtClean="0"/>
              <a:t>Jak poprawić wydajność działu sprzedaży ?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l-PL" dirty="0" smtClean="0"/>
              <a:t>Jak korzystać z wielu kanałów i radzić sobie z konfliktami między nimi ?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l-PL" dirty="0" smtClean="0"/>
              <a:t>Jak skłonić inne działy w firmie, aby były bardziej zorientowane na klienta 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1033</Words>
  <Application>Microsoft Office PowerPoint</Application>
  <PresentationFormat>Pokaz na ekranie (4:3)</PresentationFormat>
  <Paragraphs>208</Paragraphs>
  <Slides>20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2" baseType="lpstr">
      <vt:lpstr>Motyw pakietu Office</vt:lpstr>
      <vt:lpstr>Obraz - mapa bitowa</vt:lpstr>
      <vt:lpstr>ZARZĄDZANIE I MARKETING  W PROWADZENIU TARGOWISK – wpływ na rozwój sprzedaży bezpośredniej</vt:lpstr>
      <vt:lpstr>Jak można interpretować marketing?</vt:lpstr>
      <vt:lpstr>Jak można interpretować marketing?</vt:lpstr>
      <vt:lpstr>Marketing mix – 4 P</vt:lpstr>
      <vt:lpstr>Ogólne zasady marketingu</vt:lpstr>
      <vt:lpstr>Funkcje marketingowe</vt:lpstr>
      <vt:lpstr>PROSTY SYSTEM MARKETINGOWY</vt:lpstr>
      <vt:lpstr>Często zadawane przez marketingowców pytania (1/2)</vt:lpstr>
      <vt:lpstr>Często zadawane przez marketingowców pytania (2/2)</vt:lpstr>
      <vt:lpstr>Zrozumieć zachowania konsumentów</vt:lpstr>
      <vt:lpstr>Elementy działalności usługowej najbardziej oczekiwane przez klientów</vt:lpstr>
      <vt:lpstr>Główne czynniki uwzględniane przy ustalaniu ceny</vt:lpstr>
      <vt:lpstr>TARGOWISKO targ – bazar - rynek</vt:lpstr>
      <vt:lpstr>Prezentacja programu PowerPoint</vt:lpstr>
      <vt:lpstr>Ogólna orientacja marketingu firmy usług targowiskowych</vt:lpstr>
      <vt:lpstr>Prezentacja programu PowerPoint</vt:lpstr>
      <vt:lpstr>GŁÓWNE KORZYŚCI –  CECHY ZAKUPU NA TARGOWISKACH</vt:lpstr>
      <vt:lpstr>SPRZEDAŻ TARGOWISKOWA</vt:lpstr>
      <vt:lpstr>8 MARKETINGOWYCH CZYNNIKÓW SUKCESU SPRZEDAWCY TARGOWISKOWEGO / PRODUCENTA ROLNEGO – „KWALIDUE”</vt:lpstr>
      <vt:lpstr>Dziękuję za uwagę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I MARKETING W PROWADZENIU TARGOWISK – wpływ na rozwój sprzedaży bezpośredniej</dc:title>
  <dc:creator>Staszek</dc:creator>
  <cp:lastModifiedBy>Mateusz Grojec</cp:lastModifiedBy>
  <cp:revision>37</cp:revision>
  <dcterms:created xsi:type="dcterms:W3CDTF">2014-11-16T15:51:11Z</dcterms:created>
  <dcterms:modified xsi:type="dcterms:W3CDTF">2014-11-24T08:09:10Z</dcterms:modified>
</cp:coreProperties>
</file>