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837" r:id="rId4"/>
  </p:sldMasterIdLst>
  <p:notesMasterIdLst>
    <p:notesMasterId r:id="rId40"/>
  </p:notesMasterIdLst>
  <p:handoutMasterIdLst>
    <p:handoutMasterId r:id="rId41"/>
  </p:handoutMasterIdLst>
  <p:sldIdLst>
    <p:sldId id="256" r:id="rId5"/>
    <p:sldId id="978" r:id="rId6"/>
    <p:sldId id="979" r:id="rId7"/>
    <p:sldId id="990" r:id="rId8"/>
    <p:sldId id="617" r:id="rId9"/>
    <p:sldId id="991" r:id="rId10"/>
    <p:sldId id="992" r:id="rId11"/>
    <p:sldId id="274" r:id="rId12"/>
    <p:sldId id="993" r:id="rId13"/>
    <p:sldId id="275" r:id="rId14"/>
    <p:sldId id="807" r:id="rId15"/>
    <p:sldId id="278" r:id="rId16"/>
    <p:sldId id="814" r:id="rId17"/>
    <p:sldId id="282" r:id="rId18"/>
    <p:sldId id="283" r:id="rId19"/>
    <p:sldId id="400" r:id="rId20"/>
    <p:sldId id="996" r:id="rId21"/>
    <p:sldId id="999" r:id="rId22"/>
    <p:sldId id="1000" r:id="rId23"/>
    <p:sldId id="1001" r:id="rId24"/>
    <p:sldId id="1003" r:id="rId25"/>
    <p:sldId id="612" r:id="rId26"/>
    <p:sldId id="949" r:id="rId27"/>
    <p:sldId id="950" r:id="rId28"/>
    <p:sldId id="989" r:id="rId29"/>
    <p:sldId id="906" r:id="rId30"/>
    <p:sldId id="912" r:id="rId31"/>
    <p:sldId id="914" r:id="rId32"/>
    <p:sldId id="916" r:id="rId33"/>
    <p:sldId id="920" r:id="rId34"/>
    <p:sldId id="939" r:id="rId35"/>
    <p:sldId id="980" r:id="rId36"/>
    <p:sldId id="1008" r:id="rId37"/>
    <p:sldId id="969" r:id="rId38"/>
    <p:sldId id="576" r:id="rId3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0060A8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78" autoAdjust="0"/>
    <p:restoredTop sz="94626" autoAdjust="0"/>
  </p:normalViewPr>
  <p:slideViewPr>
    <p:cSldViewPr>
      <p:cViewPr>
        <p:scale>
          <a:sx n="70" d="100"/>
          <a:sy n="70" d="100"/>
        </p:scale>
        <p:origin x="-2730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0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0FDCE0E-A990-4EF8-BB51-7ACDBDE5C65E}" type="datetimeFigureOut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41264197-6642-4356-8D5B-441D9BC38B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852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5CF4A90-3EA5-42E3-81F9-1AB2B0F5C377}" type="datetimeFigureOut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2B85ADE-4164-4F18-A95F-F44DEAB9EF1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851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293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831949-A47C-4BC1-ACFC-18405291FBBF}" type="slidenum">
              <a:rPr lang="pl-PL" smtClean="0"/>
              <a:pPr/>
              <a:t>35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E517-4BD9-4F50-937E-C41184F7D04F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B82A5-C7FC-46D7-BE3E-0012225056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DD576-59B6-4FAA-8591-803BACC6468B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9CF97-04EB-4C69-A8CA-5B5AF4F4A94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6E5A9-25E6-4DC7-AD03-B4C80E0B1CE2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3D62B-E142-4E5F-8C86-EAD5156C6B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6BBA9-F003-40C0-8000-B9B1EB1DAA9E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70126-ACA8-46DB-967E-27F2A3F428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BAB5-385E-4089-8881-72BB15F99AC4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F6BE6-86ED-4D9B-9387-009B2F6773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A3DD0-A14F-476B-9436-E44C084281B5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DA2A0-1B7C-42BD-81EE-83B6D373F7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C857E-7922-40EB-99AB-3ECAC5D48E62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C0E79-F2C6-4884-BF76-459927EBEB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60825-C85C-4762-B7B6-A3589CB7FA41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E8EEA-0217-45DF-BA99-5954BFC413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CA5F4-AC63-4F6F-9FBA-5D4BBD09E040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13E50-24BB-4271-834A-C32527A47B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F7DE4-6281-4EBE-84D5-655D08AA5D0D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63D53-2348-4CE6-B29F-2C69509BF8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76CD8-B169-4CFD-8C80-C83571927A04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9491E-6A8B-4574-BAE5-C08CF624B36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DD258-E0CC-42D5-B042-F7AADF069096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BA5F1-1A5C-48E6-A771-02EB7A1896C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D20E7-364B-449C-BBD9-5E1ABD557C2F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73B-ED95-4DF7-ABC8-9710E65CE0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A8224-AA02-4BB2-890C-503879EAFC9F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4EA1-DED7-40A3-8116-03FD508C01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03596-70EB-4566-8AD1-7835307D5943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F95CE-AAC2-4652-B80A-F670370E15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F41F7-B511-47C0-9B7E-396212C81DFD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FCBA3-C9D4-44FA-8035-8446F61C07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1EDF9-68A7-4AE4-801F-ABE7CC499165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5FB14-50F5-4CA1-8BC1-428B29B6EF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5BB32-380D-4580-9CE5-DC3DD9216812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57181-B5C5-4A22-829C-CE26D8DA72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548B-B8C5-4E7A-A233-0DF71427B6D2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2718E-33B3-4312-B95C-99DADB8172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C3EE0-8321-4AF5-9402-D98A970E16AF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01C5-33B6-473C-A26F-B586218999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56C5B-6074-493B-B0A7-46AE960AB0B4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0F7B0-24FA-4902-9BE7-F7E3E1772D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8F22F-7C00-4622-BDFE-66D952C61895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70855-64FD-4ED7-A794-60D7AAB172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34AE-E59A-4BC2-9C79-6444A7FA2B94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335FF-275A-4170-B51D-A90B13FD93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D9225-A121-49EC-BB5B-77CBAAB476CF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712B0-FE17-4AB2-8230-CCFFE6D1C8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8A80F-7AF6-47BE-8FFB-9304F9DCCE06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5EB9-15B9-42F0-9D8C-A0D5A04589C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43E42-EBE9-41CF-901F-5AEFE39F3BFC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8234A-9955-464B-8330-F68A74537E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F1594-D539-4B3C-9ADC-559AEAB444D3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A8412-B463-4C46-B6A4-D59FA397CA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5F2780-5DF1-4604-ADAC-BDB4397B12DC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0603D2-53E1-471C-A15C-0BED54FD96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759A-A0AA-46FD-A9A5-D632F6AE46E4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3F94C-9613-47A6-880F-BE6EA78426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A45B69-F486-4684-A322-761A79F5599F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EF9533-A7E6-4A22-A479-5FF83E5C01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68A25-C3C4-45A5-B859-16C060E49299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A962-1D11-4CD7-A51C-F374384F18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6FD228-A672-4425-8CCD-6EAF81F6470B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0382D2-1008-4D12-835F-D4DB0CEAE2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48EA-625E-4300-AAA1-FDE0BB33D94E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B9C4B-3345-4265-8B52-E05DA709A5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C9EB2-D242-4FEC-9F00-86D8E7642773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ECC7-45AE-48C9-B479-EEEE526A36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9AD726-4B17-4266-ABFB-805637EF3752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8B010C-839F-4D4E-9041-B89F9D91A6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CA0F10-9E1C-4096-B8A3-5122EDB02C2E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A243B8-EE4A-4CB2-B904-1B6B4E044B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9E0B6C-6D28-4D8D-B47D-2B5B243836DB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04B9AF-250B-49F7-99C5-1BC76FD6EC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A29B-95C7-43BB-99D8-E3DF5E0133A8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0CBD6-656E-4794-A0B6-2F13415AB6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12EF1-9C13-4A66-B10C-F09874EA3CC1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45833-B013-400A-AB62-17ABB2F0BC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77F6-F6E2-481F-AE37-DCE18147D61C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1F3B-DFE1-4FED-90CA-E2BAC8031E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A26BD-2F9D-48B1-BFC4-FDD19B8F27CA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A1A5-1CB8-4D29-A3AB-144EABED3A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07F9-D302-498E-AD7F-9BFF6328CA68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C30B8-49C9-480B-9DC7-228CE90D07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0C3DE-C612-4672-BAAB-A2FD099216BB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3223-D6C7-4869-A13C-05D8B38EAE8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0192E-5FC8-4732-8725-9CF03FD778E7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B2F5E-83E3-48E4-A5FD-B56A756058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845FC0-E276-4622-8BEA-D3BB8C4A10A6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0B4591-1D78-4935-B8AE-108FE1D9838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1031" name="Obraz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5" r:id="rId1"/>
    <p:sldLayoutId id="2147484906" r:id="rId2"/>
    <p:sldLayoutId id="2147484907" r:id="rId3"/>
    <p:sldLayoutId id="2147484908" r:id="rId4"/>
    <p:sldLayoutId id="2147484909" r:id="rId5"/>
    <p:sldLayoutId id="2147484910" r:id="rId6"/>
    <p:sldLayoutId id="2147484911" r:id="rId7"/>
    <p:sldLayoutId id="2147484912" r:id="rId8"/>
    <p:sldLayoutId id="2147484913" r:id="rId9"/>
    <p:sldLayoutId id="2147484914" r:id="rId10"/>
    <p:sldLayoutId id="214748491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8D72DC-75DC-4AB4-BCC4-52B8E4791A2C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F2C601-8146-4F7B-8171-950195E6F7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2055" name="Obraz 6"/>
          <p:cNvPicPr>
            <a:picLocks noChangeAspect="1"/>
          </p:cNvPicPr>
          <p:nvPr/>
        </p:nvPicPr>
        <p:blipFill>
          <a:blip r:embed="rId13" cstate="print"/>
          <a:srcRect l="1086"/>
          <a:stretch>
            <a:fillRect/>
          </a:stretch>
        </p:blipFill>
        <p:spPr bwMode="auto">
          <a:xfrm>
            <a:off x="-506413" y="0"/>
            <a:ext cx="96393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16" r:id="rId1"/>
    <p:sldLayoutId id="2147484917" r:id="rId2"/>
    <p:sldLayoutId id="2147484918" r:id="rId3"/>
    <p:sldLayoutId id="2147484919" r:id="rId4"/>
    <p:sldLayoutId id="2147484920" r:id="rId5"/>
    <p:sldLayoutId id="2147484921" r:id="rId6"/>
    <p:sldLayoutId id="2147484922" r:id="rId7"/>
    <p:sldLayoutId id="2147484923" r:id="rId8"/>
    <p:sldLayoutId id="2147484924" r:id="rId9"/>
    <p:sldLayoutId id="2147484925" r:id="rId10"/>
    <p:sldLayoutId id="214748492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9F1B6E-E4C3-485B-AAC3-9F36232E2493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DA8CBD-A5BA-4E10-92C5-BAF1997B9F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3079" name="Obraz 6"/>
          <p:cNvPicPr>
            <a:picLocks noChangeAspect="1"/>
          </p:cNvPicPr>
          <p:nvPr/>
        </p:nvPicPr>
        <p:blipFill>
          <a:blip r:embed="rId13" cstate="print"/>
          <a:srcRect l="1334" t="633" b="1112"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27" r:id="rId1"/>
    <p:sldLayoutId id="2147484928" r:id="rId2"/>
    <p:sldLayoutId id="2147484929" r:id="rId3"/>
    <p:sldLayoutId id="2147484930" r:id="rId4"/>
    <p:sldLayoutId id="2147484931" r:id="rId5"/>
    <p:sldLayoutId id="2147484932" r:id="rId6"/>
    <p:sldLayoutId id="2147484933" r:id="rId7"/>
    <p:sldLayoutId id="2147484934" r:id="rId8"/>
    <p:sldLayoutId id="2147484935" r:id="rId9"/>
    <p:sldLayoutId id="2147484936" r:id="rId10"/>
    <p:sldLayoutId id="214748493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5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fld id="{942DB3A3-13D8-4D3B-A1AC-683A898700C7}" type="datetime1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r>
              <a:rPr lang="pl-PL"/>
              <a:t>CENTRUM DORADZTWA ROLNICZEGO W BRWINOWIE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fld id="{C1929C05-E3B2-4449-8119-85F24C0946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3" r:id="rId1"/>
    <p:sldLayoutId id="2147484938" r:id="rId2"/>
    <p:sldLayoutId id="2147484944" r:id="rId3"/>
    <p:sldLayoutId id="2147484939" r:id="rId4"/>
    <p:sldLayoutId id="2147484945" r:id="rId5"/>
    <p:sldLayoutId id="2147484940" r:id="rId6"/>
    <p:sldLayoutId id="2147484946" r:id="rId7"/>
    <p:sldLayoutId id="2147484947" r:id="rId8"/>
    <p:sldLayoutId id="2147484948" r:id="rId9"/>
    <p:sldLayoutId id="2147484941" r:id="rId10"/>
    <p:sldLayoutId id="214748494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wzor%20wniosku%20o%20rejestracje%20nazwy%20pochodzenia%20lub%20oznaczenia%20geograficznego.doc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5.png"/><Relationship Id="rId4" Type="http://schemas.openxmlformats.org/officeDocument/2006/relationships/hyperlink" Target="http://ec.europa.eu/agriculture/quality/door/list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Lista%20Produktow%20Tradycyjnych_1.pp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rol.gov.pl/" TargetMode="Externa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://www.produktyregionalne.pl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agriculture/markets/wine/e-bacchus/index.cfm?event=statistics&amp;language=P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www.slowfood.pl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www.culinary-heritage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duktyregionalne.pl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smakujwmalopolsce.pl/" TargetMode="External"/><Relationship Id="rId7" Type="http://schemas.openxmlformats.org/officeDocument/2006/relationships/hyperlink" Target="http://www.produktlokalny.pl/" TargetMode="External"/><Relationship Id="rId2" Type="http://schemas.openxmlformats.org/officeDocument/2006/relationships/hyperlink" Target="http://www.trzyznakismaku.pl/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://www.potrawyregionalne.pl/" TargetMode="External"/><Relationship Id="rId5" Type="http://schemas.openxmlformats.org/officeDocument/2006/relationships/hyperlink" Target="http://produkty-tradycyjne.pl/" TargetMode="External"/><Relationship Id="rId4" Type="http://schemas.openxmlformats.org/officeDocument/2006/relationships/hyperlink" Target="http://www.produktyregionalne.edu.pl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mailto:k.kieljan@cdr.gov.pl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odtytuł 2"/>
          <p:cNvSpPr txBox="1">
            <a:spLocks/>
          </p:cNvSpPr>
          <p:nvPr/>
        </p:nvSpPr>
        <p:spPr bwMode="auto">
          <a:xfrm>
            <a:off x="2843213" y="5229225"/>
            <a:ext cx="53927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pl-PL" b="1">
                <a:solidFill>
                  <a:srgbClr val="006600"/>
                </a:solidFill>
                <a:latin typeface="Arial" charset="0"/>
              </a:rPr>
              <a:t>Klaudia Kieljan, CDR O/Kraków</a:t>
            </a:r>
          </a:p>
        </p:txBody>
      </p:sp>
      <p:cxnSp>
        <p:nvCxnSpPr>
          <p:cNvPr id="5" name="Łącznik prosty 5"/>
          <p:cNvCxnSpPr/>
          <p:nvPr/>
        </p:nvCxnSpPr>
        <p:spPr>
          <a:xfrm>
            <a:off x="2987675" y="5516563"/>
            <a:ext cx="4824413" cy="0"/>
          </a:xfrm>
          <a:prstGeom prst="line">
            <a:avLst/>
          </a:prstGeom>
          <a:ln w="349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1187624" y="2147372"/>
            <a:ext cx="72721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4800" dirty="0" smtClean="0">
                <a:latin typeface="Baskerville Old Face" pitchFamily="18" charset="0"/>
              </a:rPr>
              <a:t>Produkty lokalne i tradycyjne – między jakością a zbytem</a:t>
            </a:r>
            <a:endParaRPr lang="pl-PL" sz="4800" dirty="0">
              <a:latin typeface="Baskerville Old Face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419475" y="5805488"/>
            <a:ext cx="48244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	</a:t>
            </a:r>
            <a:r>
              <a:rPr lang="pl-PL" b="1" dirty="0" smtClean="0">
                <a:solidFill>
                  <a:schemeClr val="tx2"/>
                </a:solidFill>
              </a:rPr>
              <a:t>28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  listopada 2014 </a:t>
            </a:r>
            <a:r>
              <a:rPr lang="pl-PL" b="1" dirty="0">
                <a:solidFill>
                  <a:schemeClr val="tx2">
                    <a:lumMod val="50000"/>
                  </a:schemeClr>
                </a:solidFill>
              </a:rPr>
              <a:t>r.</a:t>
            </a:r>
          </a:p>
        </p:txBody>
      </p:sp>
      <p:pic>
        <p:nvPicPr>
          <p:cNvPr id="1027" name="Picture 3" descr="C:\Documents and Settings\k.kieljan\Pulpit\Karnawał smaków\logo c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301208"/>
            <a:ext cx="948771" cy="836712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1043608" y="394583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latin typeface="Baskerville Old Face" pitchFamily="18" charset="0"/>
              </a:rPr>
              <a:t>„Rozwój marketingu bezpośredniego – perspektywy, szanse</a:t>
            </a:r>
          </a:p>
          <a:p>
            <a:r>
              <a:rPr lang="pl-PL" i="1" dirty="0" smtClean="0">
                <a:latin typeface="Baskerville Old Face" pitchFamily="18" charset="0"/>
              </a:rPr>
              <a:t>i zagrożenia rozwoju sprzedaży bezpośredniej w Polsce”</a:t>
            </a:r>
          </a:p>
          <a:p>
            <a:endParaRPr lang="pl-PL" dirty="0"/>
          </a:p>
        </p:txBody>
      </p:sp>
      <p:pic>
        <p:nvPicPr>
          <p:cNvPr id="9" name="Obraz 8" descr="Opis: http://ksow.gov.pl/uploads/media/logo_Min.Rolnictw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1312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Opis: KSOW_tekst_transparent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7456" y="260648"/>
            <a:ext cx="158417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3680" y="404664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Opis: logo PROW 2007-2013 z tłem mniejsz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332656"/>
            <a:ext cx="12241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Opis: P:\KSOW\LOGA\loga jpg\logo_UE_niebieski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260648"/>
            <a:ext cx="18002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899592" y="1268760"/>
            <a:ext cx="84969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>
                <a:latin typeface="Times New Roman" pitchFamily="18" charset="0"/>
                <a:cs typeface="Times New Roman" pitchFamily="18" charset="0"/>
              </a:rPr>
              <a:t>„Europejski Fundusz Rolny na rzecz Rozwoju Obszarów Wiejskich: Europa inwestująca w obszary wiejskie.”</a:t>
            </a:r>
          </a:p>
          <a:p>
            <a:pPr algn="ctr"/>
            <a:r>
              <a:rPr lang="pl-PL" sz="1000" dirty="0">
                <a:latin typeface="Times New Roman" pitchFamily="18" charset="0"/>
                <a:cs typeface="Times New Roman" pitchFamily="18" charset="0"/>
              </a:rPr>
              <a:t>Projekt opracowany przez Ministerstwo Rolnictwa i Rozwoju Wsi</a:t>
            </a:r>
          </a:p>
          <a:p>
            <a:pPr algn="ctr"/>
            <a:r>
              <a:rPr lang="pl-PL" sz="1000" dirty="0">
                <a:latin typeface="Times New Roman" pitchFamily="18" charset="0"/>
                <a:cs typeface="Times New Roman" pitchFamily="18" charset="0"/>
              </a:rPr>
              <a:t>Projekt współfinansowany ze środków Unii Europejskiej w ramach Pomocy Technicznej Programu Rozwoju Obszarów Wiejskich na lata 2007-2013</a:t>
            </a:r>
          </a:p>
          <a:p>
            <a:pPr algn="ctr"/>
            <a:r>
              <a:rPr lang="pl-PL" sz="1000" dirty="0">
                <a:latin typeface="Times New Roman" pitchFamily="18" charset="0"/>
                <a:cs typeface="Times New Roman" pitchFamily="18" charset="0"/>
              </a:rPr>
              <a:t>Instytucja Zarządzająca Programem Rozwoju Obszarów Wiejskich na lata 2007-2013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- Minister </a:t>
            </a:r>
            <a:r>
              <a:rPr lang="pl-PL" sz="1000" dirty="0">
                <a:latin typeface="Times New Roman" pitchFamily="18" charset="0"/>
                <a:cs typeface="Times New Roman" pitchFamily="18" charset="0"/>
              </a:rPr>
              <a:t>Rolnictwa i Rozwoju Wsi</a:t>
            </a:r>
          </a:p>
          <a:p>
            <a:endParaRPr lang="pl-PL" dirty="0"/>
          </a:p>
        </p:txBody>
      </p:sp>
    </p:spTree>
  </p:cSld>
  <p:clrMapOvr>
    <a:masterClrMapping/>
  </p:clrMapOvr>
  <p:transition advTm="399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1116013" y="111125"/>
            <a:ext cx="8027987" cy="12303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tx2">
                    <a:satMod val="130000"/>
                  </a:schemeClr>
                </a:solidFill>
              </a:rPr>
              <a:t>Chroniona Nazwa Pochodzenia</a:t>
            </a:r>
            <a:r>
              <a:rPr lang="pl-PL" sz="32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pl-PL" sz="32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pl-PL" sz="2400" dirty="0" smtClean="0">
                <a:solidFill>
                  <a:schemeClr val="tx2">
                    <a:satMod val="130000"/>
                  </a:schemeClr>
                </a:solidFill>
              </a:rPr>
              <a:t>(ang. – </a:t>
            </a:r>
            <a:r>
              <a:rPr lang="pl-PL" sz="2400" dirty="0" err="1" smtClean="0">
                <a:solidFill>
                  <a:schemeClr val="tx2">
                    <a:satMod val="130000"/>
                  </a:schemeClr>
                </a:solidFill>
              </a:rPr>
              <a:t>Protected</a:t>
            </a:r>
            <a:r>
              <a:rPr lang="pl-PL" sz="2400" dirty="0" smtClean="0">
                <a:solidFill>
                  <a:schemeClr val="tx2">
                    <a:satMod val="130000"/>
                  </a:schemeClr>
                </a:solidFill>
              </a:rPr>
              <a:t> Designation of Origin – PDO</a:t>
            </a:r>
            <a:r>
              <a:rPr lang="pl-PL" sz="3200" dirty="0" smtClean="0">
                <a:solidFill>
                  <a:schemeClr val="tx2">
                    <a:satMod val="130000"/>
                  </a:schemeClr>
                </a:solidFill>
              </a:rPr>
              <a:t>) </a:t>
            </a:r>
          </a:p>
        </p:txBody>
      </p:sp>
      <p:sp>
        <p:nvSpPr>
          <p:cNvPr id="22531" name="Rectangle 3"/>
          <p:cNvSpPr>
            <a:spLocks noGrp="1"/>
          </p:cNvSpPr>
          <p:nvPr>
            <p:ph sz="half" idx="1"/>
          </p:nvPr>
        </p:nvSpPr>
        <p:spPr>
          <a:xfrm>
            <a:off x="1116013" y="1484784"/>
            <a:ext cx="7560443" cy="4464050"/>
          </a:xfrm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  <a:buClrTx/>
              <a:buSzTx/>
              <a:buNone/>
              <a:defRPr/>
            </a:pPr>
            <a:r>
              <a:rPr lang="pl-PL" sz="2200" b="1" dirty="0" smtClean="0">
                <a:solidFill>
                  <a:schemeClr val="tx2"/>
                </a:solidFill>
              </a:rPr>
              <a:t>…</a:t>
            </a:r>
            <a:r>
              <a:rPr lang="pl-PL" sz="2200" dirty="0" smtClean="0"/>
              <a:t>to nazwa, którą określa się produkt: </a:t>
            </a:r>
          </a:p>
          <a:p>
            <a:pPr marL="342900" lvl="0" indent="-342900"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pl-PL" sz="2200" dirty="0" smtClean="0"/>
              <a:t>pochodzący z określonego miejsca, regionu lub, </a:t>
            </a:r>
            <a:br>
              <a:rPr lang="pl-PL" sz="2200" dirty="0" smtClean="0"/>
            </a:br>
            <a:r>
              <a:rPr lang="pl-PL" sz="2200" dirty="0" smtClean="0"/>
              <a:t>w wyjątkowych przypadkach, kraju, </a:t>
            </a:r>
          </a:p>
          <a:p>
            <a:pPr marL="342900" lvl="0" indent="-342900"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pl-PL" sz="2200" dirty="0" smtClean="0"/>
              <a:t>którego jakość lub cechy charakterystyczne są w istotnej lub wyłącznej mierze zasługą środowiska geograficznego, na które składają się czynniki naturalne i ludzkie; oraz </a:t>
            </a:r>
          </a:p>
          <a:p>
            <a:pPr marL="342900" lvl="0" indent="-342900"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pl-PL" sz="2200" dirty="0" smtClean="0"/>
              <a:t>którego wszystkie etapy produkcji odbywają się na określonym obszarze geograficznym.</a:t>
            </a:r>
          </a:p>
          <a:p>
            <a:pPr marL="342900" lvl="0" indent="-342900"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pl-PL" sz="2200" dirty="0" smtClean="0"/>
          </a:p>
          <a:p>
            <a:pPr marL="342900" lvl="0" indent="-342900" eaLnBrk="1" hangingPunct="1">
              <a:spcBef>
                <a:spcPct val="20000"/>
              </a:spcBef>
              <a:buClrTx/>
              <a:buSzTx/>
              <a:buNone/>
              <a:defRPr/>
            </a:pPr>
            <a:r>
              <a:rPr lang="pl-PL" sz="2200" b="1" dirty="0" smtClean="0"/>
              <a:t>Związek z regionem</a:t>
            </a:r>
            <a:r>
              <a:rPr lang="pl-PL" sz="2200" dirty="0" smtClean="0"/>
              <a:t>, określonym miejscem lub krajem, który służy do oznaczenia produktu rolnego lub środka spożywczego musi być na tyle silny, że wytworzenie danego wyrobu staje się niemożliwe w  innym miejscu.</a:t>
            </a:r>
          </a:p>
          <a:p>
            <a:pPr marL="342900" lvl="0" indent="-342900" eaLnBrk="1" hangingPunct="1">
              <a:spcBef>
                <a:spcPct val="20000"/>
              </a:spcBef>
              <a:buClrTx/>
              <a:buSzTx/>
              <a:buNone/>
              <a:defRPr/>
            </a:pPr>
            <a:r>
              <a:rPr lang="pl-PL" sz="2200" dirty="0" smtClean="0"/>
              <a:t>Wszystkie </a:t>
            </a:r>
            <a:r>
              <a:rPr lang="pl-PL" sz="2200" b="1" dirty="0" smtClean="0"/>
              <a:t>surowce</a:t>
            </a:r>
            <a:r>
              <a:rPr lang="pl-PL" sz="2200" dirty="0" smtClean="0"/>
              <a:t> produktu pochodzą z określonego obszaru.</a:t>
            </a:r>
          </a:p>
          <a:p>
            <a:pPr marL="266700" indent="-266700" eaLnBrk="1" hangingPunct="1">
              <a:buFont typeface="Arial" charset="0"/>
              <a:buNone/>
              <a:tabLst>
                <a:tab pos="365125" algn="l"/>
              </a:tabLst>
            </a:pPr>
            <a:endParaRPr lang="pl-PL" sz="2200" dirty="0" smtClean="0"/>
          </a:p>
        </p:txBody>
      </p:sp>
      <p:pic>
        <p:nvPicPr>
          <p:cNvPr id="22532" name="Picture 4" descr="CHRONIONA NAZWA POCHODZENIA -  Jeżeli nazwa produktu, jakość i cały proces technologiczny produkcji jest ściśle i obiektywnie związany z pochodzeniem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40352" y="44599"/>
            <a:ext cx="1368177" cy="13681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643812" cy="7207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100" dirty="0" smtClean="0">
                <a:solidFill>
                  <a:schemeClr val="tx2">
                    <a:satMod val="130000"/>
                  </a:schemeClr>
                </a:solidFill>
              </a:rPr>
              <a:t>Polskie produkty </a:t>
            </a:r>
            <a:br>
              <a:rPr lang="pl-PL" sz="31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pl-PL" sz="3100" dirty="0" smtClean="0">
                <a:solidFill>
                  <a:schemeClr val="tx2">
                    <a:satMod val="130000"/>
                  </a:schemeClr>
                </a:solidFill>
              </a:rPr>
              <a:t>z Chronioną Nazwą Pochodzenia</a:t>
            </a:r>
            <a:r>
              <a:rPr lang="pl-PL" sz="4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pl-PL" sz="40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pl-PL" sz="40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sz="half" idx="1"/>
          </p:nvPr>
        </p:nvSpPr>
        <p:spPr>
          <a:xfrm>
            <a:off x="1476375" y="1341438"/>
            <a:ext cx="4751388" cy="4679950"/>
          </a:xfrm>
        </p:spPr>
        <p:txBody>
          <a:bodyPr/>
          <a:lstStyle/>
          <a:p>
            <a:pPr marL="266700" indent="-266700" eaLnBrk="1" hangingPunct="1">
              <a:tabLst>
                <a:tab pos="365125" algn="l"/>
              </a:tabLst>
            </a:pPr>
            <a:r>
              <a:rPr lang="pl-PL" sz="2400" smtClean="0">
                <a:solidFill>
                  <a:srgbClr val="C00000"/>
                </a:solidFill>
              </a:rPr>
              <a:t>Bryndza podhalańska </a:t>
            </a:r>
          </a:p>
          <a:p>
            <a:pPr marL="266700" indent="-266700" eaLnBrk="1" hangingPunct="1">
              <a:tabLst>
                <a:tab pos="365125" algn="l"/>
              </a:tabLst>
            </a:pPr>
            <a:r>
              <a:rPr lang="pl-PL" sz="2400" smtClean="0">
                <a:solidFill>
                  <a:srgbClr val="C00000"/>
                </a:solidFill>
              </a:rPr>
              <a:t>Oscypek</a:t>
            </a:r>
          </a:p>
          <a:p>
            <a:pPr marL="266700" indent="-266700" eaLnBrk="1" hangingPunct="1">
              <a:tabLst>
                <a:tab pos="365125" algn="l"/>
              </a:tabLst>
            </a:pPr>
            <a:r>
              <a:rPr lang="pl-PL" sz="2400" smtClean="0">
                <a:solidFill>
                  <a:srgbClr val="C00000"/>
                </a:solidFill>
              </a:rPr>
              <a:t>Redykołka</a:t>
            </a:r>
          </a:p>
          <a:p>
            <a:pPr marL="266700" indent="-266700" eaLnBrk="1" hangingPunct="1">
              <a:tabLst>
                <a:tab pos="365125" algn="l"/>
              </a:tabLst>
            </a:pPr>
            <a:r>
              <a:rPr lang="pl-PL" sz="2400" smtClean="0"/>
              <a:t>Wiśnia nadwiślanka</a:t>
            </a:r>
          </a:p>
          <a:p>
            <a:pPr marL="266700" indent="-266700" eaLnBrk="1" hangingPunct="1">
              <a:tabLst>
                <a:tab pos="365125" algn="l"/>
              </a:tabLst>
            </a:pPr>
            <a:r>
              <a:rPr lang="pl-PL" sz="2400" smtClean="0"/>
              <a:t>Podkarpacki Miód Spadziowy</a:t>
            </a:r>
          </a:p>
          <a:p>
            <a:pPr marL="266700" indent="-266700" eaLnBrk="1" hangingPunct="1">
              <a:tabLst>
                <a:tab pos="365125" algn="l"/>
              </a:tabLst>
            </a:pPr>
            <a:r>
              <a:rPr lang="pl-PL" sz="2400" smtClean="0">
                <a:solidFill>
                  <a:srgbClr val="C00000"/>
                </a:solidFill>
              </a:rPr>
              <a:t>Karp zatorski</a:t>
            </a:r>
          </a:p>
          <a:p>
            <a:pPr marL="266700" indent="-266700" eaLnBrk="1" hangingPunct="1">
              <a:tabLst>
                <a:tab pos="365125" algn="l"/>
              </a:tabLst>
            </a:pPr>
            <a:r>
              <a:rPr lang="pl-PL" sz="2400" smtClean="0">
                <a:solidFill>
                  <a:srgbClr val="C00000"/>
                </a:solidFill>
              </a:rPr>
              <a:t>Fasola Piękny Jaś z Doliny Dunajca</a:t>
            </a:r>
          </a:p>
          <a:p>
            <a:pPr marL="266700" indent="-266700" eaLnBrk="1" hangingPunct="1">
              <a:tabLst>
                <a:tab pos="365125" algn="l"/>
              </a:tabLst>
            </a:pPr>
            <a:r>
              <a:rPr lang="pl-PL" sz="2400" smtClean="0"/>
              <a:t>Fasola wrzawska</a:t>
            </a:r>
          </a:p>
          <a:p>
            <a:pPr marL="266700" indent="-266700" eaLnBrk="1" hangingPunct="1">
              <a:tabLst>
                <a:tab pos="365125" algn="l"/>
              </a:tabLst>
            </a:pPr>
            <a:r>
              <a:rPr lang="pl-PL" sz="2400" smtClean="0"/>
              <a:t>Miód z Sejneńszczyzny/Łoździejszczyzny</a:t>
            </a:r>
          </a:p>
          <a:p>
            <a:pPr marL="266700" indent="-266700" eaLnBrk="1" hangingPunct="1">
              <a:tabLst>
                <a:tab pos="365125" algn="l"/>
              </a:tabLst>
            </a:pPr>
            <a:endParaRPr lang="pl-PL" sz="2400" smtClean="0"/>
          </a:p>
          <a:p>
            <a:pPr marL="266700" indent="-266700" eaLnBrk="1" hangingPunct="1">
              <a:buFont typeface="Arial" charset="0"/>
              <a:buNone/>
              <a:tabLst>
                <a:tab pos="365125" algn="l"/>
              </a:tabLst>
            </a:pPr>
            <a:endParaRPr lang="pl-PL" sz="2400" smtClean="0"/>
          </a:p>
          <a:p>
            <a:pPr marL="266700" indent="-266700" eaLnBrk="1" hangingPunct="1">
              <a:buFont typeface="Arial" charset="0"/>
              <a:buNone/>
              <a:tabLst>
                <a:tab pos="365125" algn="l"/>
              </a:tabLst>
            </a:pPr>
            <a:endParaRPr lang="pl-PL" smtClean="0"/>
          </a:p>
          <a:p>
            <a:pPr marL="266700" indent="-266700" eaLnBrk="1" hangingPunct="1">
              <a:buFont typeface="Arial" charset="0"/>
              <a:buNone/>
              <a:tabLst>
                <a:tab pos="365125" algn="l"/>
              </a:tabLst>
            </a:pPr>
            <a:endParaRPr lang="pl-PL" sz="1200" smtClean="0"/>
          </a:p>
        </p:txBody>
      </p:sp>
      <p:pic>
        <p:nvPicPr>
          <p:cNvPr id="25604" name="Picture 4" descr="CHRONIONA NAZWA POCHODZENIA -  Jeżeli nazwa produktu, jakość i cały proces technologiczny produkcji jest ściśle i obiektywnie związany z pochodzeniem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40352" y="188640"/>
            <a:ext cx="1255685" cy="12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1116013" y="0"/>
            <a:ext cx="8194675" cy="1125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tx2">
                    <a:satMod val="130000"/>
                  </a:schemeClr>
                </a:solidFill>
              </a:rPr>
              <a:t>Chronione Oznaczenie Geograficzne</a:t>
            </a:r>
            <a:r>
              <a:rPr lang="pl-PL" sz="2800" dirty="0" smtClean="0">
                <a:solidFill>
                  <a:schemeClr val="tx2">
                    <a:satMod val="130000"/>
                  </a:schemeClr>
                </a:solidFill>
                <a:latin typeface="Arial" charset="0"/>
              </a:rPr>
              <a:t/>
            </a:r>
            <a:br>
              <a:rPr lang="pl-PL" sz="2800" dirty="0" smtClean="0">
                <a:solidFill>
                  <a:schemeClr val="tx2">
                    <a:satMod val="130000"/>
                  </a:schemeClr>
                </a:solidFill>
                <a:latin typeface="Arial" charset="0"/>
              </a:rPr>
            </a:br>
            <a:r>
              <a:rPr lang="pl-PL" sz="2400" dirty="0" smtClean="0">
                <a:solidFill>
                  <a:schemeClr val="tx2">
                    <a:satMod val="130000"/>
                  </a:schemeClr>
                </a:solidFill>
              </a:rPr>
              <a:t>(ang. – Protected Geographical Indications – PGI) </a:t>
            </a:r>
          </a:p>
        </p:txBody>
      </p:sp>
      <p:sp>
        <p:nvSpPr>
          <p:cNvPr id="34819" name="Rectangle 3"/>
          <p:cNvSpPr>
            <a:spLocks noGrp="1"/>
          </p:cNvSpPr>
          <p:nvPr>
            <p:ph sz="half" idx="1"/>
          </p:nvPr>
        </p:nvSpPr>
        <p:spPr>
          <a:xfrm>
            <a:off x="1258888" y="1412875"/>
            <a:ext cx="6985520" cy="46085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dirty="0" smtClean="0"/>
              <a:t>…to nazwa, którą określa się produkt: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pochodzący z określonego miejsca, regionu lub, w wyjątkowych przypadkach, kraju,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którego określona jakość, renoma lub inna cecha charakterystyczna w głównej mierze wynika z tego pochodzenia geograficznego; oraz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którego przynajmniej jeden etap produkcji odbywa się na określonym obszarze geograficznym.</a:t>
            </a:r>
          </a:p>
        </p:txBody>
      </p:sp>
      <p:pic>
        <p:nvPicPr>
          <p:cNvPr id="34820" name="Picture 4" descr="CHRONIONE OZNACZENIE GEOGRAFICZNE - Jeżeli produkt posiada wyjątkowe cechy przypisywane pochodzeniu geograficznemu i przynajmniej jeden z etapów procesu produkcyjnego odbywa się na obszarze, do którego nawiązuje nazwa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68496" y="116784"/>
            <a:ext cx="1368000" cy="136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1116013" y="0"/>
            <a:ext cx="7793037" cy="146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tx2">
                    <a:satMod val="130000"/>
                  </a:schemeClr>
                </a:solidFill>
              </a:rPr>
              <a:t>Polskie produkty</a:t>
            </a:r>
            <a:r>
              <a:rPr lang="pl-PL" sz="28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br>
              <a:rPr lang="pl-PL" sz="28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pl-PL" sz="2800" dirty="0" smtClean="0">
                <a:solidFill>
                  <a:schemeClr val="tx2">
                    <a:satMod val="130000"/>
                  </a:schemeClr>
                </a:solidFill>
              </a:rPr>
              <a:t>z Chronionym Oznaczeniem Geograficznym</a:t>
            </a:r>
            <a:r>
              <a:rPr lang="pl-PL" sz="3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pl-PL" sz="32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pl-PL" sz="16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sz="half" idx="1"/>
          </p:nvPr>
        </p:nvSpPr>
        <p:spPr>
          <a:xfrm>
            <a:off x="1403399" y="1412875"/>
            <a:ext cx="4176713" cy="4464050"/>
          </a:xfrm>
        </p:spPr>
        <p:txBody>
          <a:bodyPr/>
          <a:lstStyle/>
          <a:p>
            <a:pPr marL="266700" indent="-266700" eaLnBrk="1" hangingPunct="1">
              <a:lnSpc>
                <a:spcPct val="80000"/>
              </a:lnSpc>
              <a:tabLst>
                <a:tab pos="365125" algn="l"/>
              </a:tabLst>
            </a:pPr>
            <a:r>
              <a:rPr lang="pl-PL" sz="2400" dirty="0" smtClean="0"/>
              <a:t>Miód wrzosowy z Borów Dolnośląskich</a:t>
            </a:r>
          </a:p>
          <a:p>
            <a:pPr marL="266700" indent="-266700" eaLnBrk="1" hangingPunct="1">
              <a:lnSpc>
                <a:spcPct val="80000"/>
              </a:lnSpc>
              <a:tabLst>
                <a:tab pos="365125" algn="l"/>
              </a:tabLst>
            </a:pPr>
            <a:r>
              <a:rPr lang="pl-PL" sz="2400" dirty="0" smtClean="0"/>
              <a:t>Rogal </a:t>
            </a:r>
            <a:r>
              <a:rPr lang="pl-PL" sz="2400" dirty="0" err="1" smtClean="0"/>
              <a:t>świętomarciński</a:t>
            </a:r>
            <a:endParaRPr lang="pl-PL" sz="2400" dirty="0" smtClean="0"/>
          </a:p>
          <a:p>
            <a:pPr marL="266700" indent="-266700" eaLnBrk="1" hangingPunct="1">
              <a:lnSpc>
                <a:spcPct val="80000"/>
              </a:lnSpc>
              <a:tabLst>
                <a:tab pos="365125" algn="l"/>
              </a:tabLst>
            </a:pPr>
            <a:r>
              <a:rPr lang="pl-PL" sz="2400" dirty="0" smtClean="0"/>
              <a:t>Wielkopolski ser smażony</a:t>
            </a:r>
          </a:p>
          <a:p>
            <a:pPr marL="266700" indent="-266700" eaLnBrk="1" hangingPunct="1">
              <a:lnSpc>
                <a:spcPct val="80000"/>
              </a:lnSpc>
              <a:tabLst>
                <a:tab pos="365125" algn="l"/>
              </a:tabLst>
            </a:pPr>
            <a:r>
              <a:rPr lang="pl-PL" sz="2400" dirty="0" smtClean="0"/>
              <a:t>Andruty kaliskie</a:t>
            </a:r>
          </a:p>
          <a:p>
            <a:pPr marL="266700" indent="-266700" eaLnBrk="1" hangingPunct="1">
              <a:lnSpc>
                <a:spcPct val="80000"/>
              </a:lnSpc>
              <a:tabLst>
                <a:tab pos="365125" algn="l"/>
              </a:tabLst>
            </a:pPr>
            <a:r>
              <a:rPr lang="pl-PL" sz="2400" dirty="0" smtClean="0"/>
              <a:t>Truskawka kaszubska</a:t>
            </a:r>
          </a:p>
          <a:p>
            <a:pPr marL="266700" indent="-266700" eaLnBrk="1" hangingPunct="1">
              <a:lnSpc>
                <a:spcPct val="80000"/>
              </a:lnSpc>
              <a:tabLst>
                <a:tab pos="365125" algn="l"/>
              </a:tabLst>
            </a:pPr>
            <a:r>
              <a:rPr lang="pl-PL" sz="2400" dirty="0" smtClean="0">
                <a:solidFill>
                  <a:srgbClr val="C00000"/>
                </a:solidFill>
              </a:rPr>
              <a:t>Suska </a:t>
            </a:r>
            <a:r>
              <a:rPr lang="pl-PL" sz="2400" dirty="0" err="1" smtClean="0">
                <a:solidFill>
                  <a:srgbClr val="C00000"/>
                </a:solidFill>
              </a:rPr>
              <a:t>sechlońska</a:t>
            </a:r>
            <a:endParaRPr lang="pl-PL" sz="2400" dirty="0" smtClean="0">
              <a:solidFill>
                <a:srgbClr val="C00000"/>
              </a:solidFill>
            </a:endParaRPr>
          </a:p>
          <a:p>
            <a:pPr marL="266700" indent="-266700" eaLnBrk="1" hangingPunct="1">
              <a:lnSpc>
                <a:spcPct val="80000"/>
              </a:lnSpc>
              <a:tabLst>
                <a:tab pos="365125" algn="l"/>
              </a:tabLst>
            </a:pPr>
            <a:r>
              <a:rPr lang="pl-PL" sz="2400" dirty="0" smtClean="0"/>
              <a:t>Miód kurpiowski</a:t>
            </a:r>
          </a:p>
          <a:p>
            <a:pPr marL="266700" indent="-266700" eaLnBrk="1" hangingPunct="1">
              <a:lnSpc>
                <a:spcPct val="80000"/>
              </a:lnSpc>
              <a:tabLst>
                <a:tab pos="365125" algn="l"/>
              </a:tabLst>
            </a:pPr>
            <a:r>
              <a:rPr lang="pl-PL" sz="2400" dirty="0" smtClean="0">
                <a:solidFill>
                  <a:srgbClr val="C00000"/>
                </a:solidFill>
              </a:rPr>
              <a:t>Kiełbasa </a:t>
            </a:r>
            <a:r>
              <a:rPr lang="pl-PL" sz="2400" dirty="0" err="1" smtClean="0">
                <a:solidFill>
                  <a:srgbClr val="C00000"/>
                </a:solidFill>
              </a:rPr>
              <a:t>lisiecka</a:t>
            </a:r>
            <a:endParaRPr lang="pl-PL" sz="2400" dirty="0" smtClean="0">
              <a:solidFill>
                <a:srgbClr val="C00000"/>
              </a:solidFill>
            </a:endParaRPr>
          </a:p>
          <a:p>
            <a:pPr marL="266700" indent="-266700" eaLnBrk="1" hangingPunct="1">
              <a:lnSpc>
                <a:spcPct val="80000"/>
              </a:lnSpc>
              <a:tabLst>
                <a:tab pos="365125" algn="l"/>
              </a:tabLst>
            </a:pPr>
            <a:r>
              <a:rPr lang="pl-PL" sz="2400" dirty="0" smtClean="0"/>
              <a:t>Fasola korczyńska</a:t>
            </a:r>
          </a:p>
          <a:p>
            <a:pPr marL="266700" indent="-266700" eaLnBrk="1" hangingPunct="1">
              <a:lnSpc>
                <a:spcPct val="80000"/>
              </a:lnSpc>
              <a:tabLst>
                <a:tab pos="365125" algn="l"/>
              </a:tabLst>
            </a:pPr>
            <a:r>
              <a:rPr lang="pl-PL" sz="2400" dirty="0" smtClean="0"/>
              <a:t>Śliwka szydłowska</a:t>
            </a:r>
          </a:p>
          <a:p>
            <a:pPr marL="266700" indent="-266700" eaLnBrk="1" hangingPunct="1">
              <a:lnSpc>
                <a:spcPct val="80000"/>
              </a:lnSpc>
              <a:tabLst>
                <a:tab pos="365125" algn="l"/>
              </a:tabLst>
            </a:pPr>
            <a:r>
              <a:rPr lang="pl-PL" sz="2400" dirty="0" smtClean="0">
                <a:solidFill>
                  <a:srgbClr val="C00000"/>
                </a:solidFill>
              </a:rPr>
              <a:t>Jabłka łąckie</a:t>
            </a:r>
          </a:p>
          <a:p>
            <a:pPr marL="266700" indent="-266700">
              <a:lnSpc>
                <a:spcPct val="80000"/>
              </a:lnSpc>
              <a:buFont typeface="Arial" charset="0"/>
              <a:buChar char="•"/>
              <a:tabLst>
                <a:tab pos="365125" algn="l"/>
              </a:tabLst>
            </a:pPr>
            <a:r>
              <a:rPr lang="pl-PL" sz="2400" dirty="0" smtClean="0">
                <a:solidFill>
                  <a:srgbClr val="C00000"/>
                </a:solidFill>
              </a:rPr>
              <a:t>Chleb Prądnicki</a:t>
            </a:r>
          </a:p>
          <a:p>
            <a:pPr marL="266700" indent="-266700">
              <a:lnSpc>
                <a:spcPct val="80000"/>
              </a:lnSpc>
              <a:buFont typeface="Arial" charset="0"/>
              <a:buChar char="•"/>
              <a:tabLst>
                <a:tab pos="365125" algn="l"/>
              </a:tabLst>
            </a:pPr>
            <a:r>
              <a:rPr lang="pl-PL" sz="2400" dirty="0" smtClean="0">
                <a:solidFill>
                  <a:srgbClr val="C00000"/>
                </a:solidFill>
              </a:rPr>
              <a:t>Obwarzanek Krakowski</a:t>
            </a:r>
          </a:p>
          <a:p>
            <a:pPr marL="266700" indent="-266700" eaLnBrk="1" hangingPunct="1">
              <a:lnSpc>
                <a:spcPct val="80000"/>
              </a:lnSpc>
              <a:tabLst>
                <a:tab pos="365125" algn="l"/>
              </a:tabLst>
            </a:pPr>
            <a:endParaRPr lang="pl-PL" sz="2400" dirty="0" smtClean="0">
              <a:solidFill>
                <a:srgbClr val="C00000"/>
              </a:solidFill>
            </a:endParaRPr>
          </a:p>
          <a:p>
            <a:pPr marL="266700" indent="-266700" eaLnBrk="1" hangingPunct="1">
              <a:lnSpc>
                <a:spcPct val="80000"/>
              </a:lnSpc>
              <a:buFont typeface="Arial" charset="0"/>
              <a:buNone/>
              <a:tabLst>
                <a:tab pos="365125" algn="l"/>
              </a:tabLst>
            </a:pPr>
            <a:endParaRPr lang="pl-PL" sz="2400" dirty="0" smtClean="0"/>
          </a:p>
          <a:p>
            <a:pPr marL="266700" indent="-266700" eaLnBrk="1" hangingPunct="1">
              <a:lnSpc>
                <a:spcPct val="80000"/>
              </a:lnSpc>
              <a:buFont typeface="Arial" charset="0"/>
              <a:buNone/>
              <a:tabLst>
                <a:tab pos="365125" algn="l"/>
              </a:tabLst>
            </a:pPr>
            <a:endParaRPr lang="pl-PL" sz="2000" dirty="0" smtClean="0"/>
          </a:p>
          <a:p>
            <a:pPr marL="266700" indent="-266700" eaLnBrk="1" hangingPunct="1">
              <a:lnSpc>
                <a:spcPct val="80000"/>
              </a:lnSpc>
              <a:buFont typeface="Arial" charset="0"/>
              <a:buNone/>
              <a:tabLst>
                <a:tab pos="365125" algn="l"/>
              </a:tabLst>
            </a:pPr>
            <a:endParaRPr lang="pl-PL" sz="1400" dirty="0" smtClean="0"/>
          </a:p>
        </p:txBody>
      </p:sp>
      <p:pic>
        <p:nvPicPr>
          <p:cNvPr id="36868" name="Picture 4" descr="CHRONIONE OZNACZENIE GEOGRAFICZNE - Jeżeli produkt posiada wyjątkowe cechy przypisywane pochodzeniu geograficznemu i przynajmniej jeden z etapów procesu produkcyjnego odbywa się na obszarze, do którego nawiązuje nazwa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51638" y="116632"/>
            <a:ext cx="1212850" cy="1260475"/>
          </a:xfrm>
        </p:spPr>
      </p:pic>
      <p:sp>
        <p:nvSpPr>
          <p:cNvPr id="36869" name="pole tekstowe 5"/>
          <p:cNvSpPr txBox="1">
            <a:spLocks noChangeArrowheads="1"/>
          </p:cNvSpPr>
          <p:nvPr/>
        </p:nvSpPr>
        <p:spPr bwMode="auto">
          <a:xfrm>
            <a:off x="5220543" y="1484313"/>
            <a:ext cx="2663825" cy="18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lnSpc>
                <a:spcPct val="80000"/>
              </a:lnSpc>
              <a:buFont typeface="Arial" charset="0"/>
              <a:buChar char="•"/>
              <a:tabLst>
                <a:tab pos="365125" algn="l"/>
              </a:tabLst>
            </a:pPr>
            <a:r>
              <a:rPr lang="pl-PL" sz="2400" dirty="0"/>
              <a:t>Miód </a:t>
            </a:r>
            <a:r>
              <a:rPr lang="pl-PL" sz="2400" dirty="0" err="1"/>
              <a:t>drahimski</a:t>
            </a:r>
            <a:endParaRPr lang="pl-PL" sz="2400" dirty="0"/>
          </a:p>
          <a:p>
            <a:pPr marL="266700" indent="-266700">
              <a:lnSpc>
                <a:spcPct val="80000"/>
              </a:lnSpc>
              <a:buFont typeface="Arial" charset="0"/>
              <a:buChar char="•"/>
              <a:tabLst>
                <a:tab pos="365125" algn="l"/>
              </a:tabLst>
            </a:pPr>
            <a:r>
              <a:rPr lang="pl-PL" sz="2400" dirty="0" err="1"/>
              <a:t>Kołocz</a:t>
            </a:r>
            <a:r>
              <a:rPr lang="pl-PL" sz="2400" dirty="0"/>
              <a:t> śląski</a:t>
            </a:r>
          </a:p>
          <a:p>
            <a:pPr marL="266700" indent="-266700">
              <a:lnSpc>
                <a:spcPct val="80000"/>
              </a:lnSpc>
              <a:buFont typeface="Arial" charset="0"/>
              <a:buChar char="•"/>
              <a:tabLst>
                <a:tab pos="365125" algn="l"/>
              </a:tabLst>
            </a:pPr>
            <a:r>
              <a:rPr lang="pl-PL" sz="2400" dirty="0"/>
              <a:t>Jabłka grójeckie</a:t>
            </a:r>
          </a:p>
          <a:p>
            <a:pPr marL="266700" indent="-266700">
              <a:lnSpc>
                <a:spcPct val="80000"/>
              </a:lnSpc>
              <a:buFont typeface="Arial" charset="0"/>
              <a:buChar char="•"/>
              <a:tabLst>
                <a:tab pos="365125" algn="l"/>
              </a:tabLst>
            </a:pPr>
            <a:r>
              <a:rPr lang="pl-PL" sz="2400" dirty="0">
                <a:solidFill>
                  <a:srgbClr val="C00000"/>
                </a:solidFill>
              </a:rPr>
              <a:t>Jagnięcina </a:t>
            </a:r>
            <a:r>
              <a:rPr lang="pl-PL" sz="2400" dirty="0" smtClean="0">
                <a:solidFill>
                  <a:srgbClr val="C00000"/>
                </a:solidFill>
              </a:rPr>
              <a:t>podhalańska</a:t>
            </a:r>
          </a:p>
          <a:p>
            <a:pPr marL="266700" indent="-266700">
              <a:lnSpc>
                <a:spcPct val="80000"/>
              </a:lnSpc>
              <a:buFont typeface="Arial" charset="0"/>
              <a:buChar char="•"/>
              <a:tabLst>
                <a:tab pos="365125" algn="l"/>
              </a:tabLst>
            </a:pPr>
            <a:r>
              <a:rPr lang="pl-PL" sz="2400" dirty="0" smtClean="0"/>
              <a:t>Cebularz lubelski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632700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pl-PL" sz="40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5539" name="Rectangle 3"/>
          <p:cNvSpPr>
            <a:spLocks noGrp="1"/>
          </p:cNvSpPr>
          <p:nvPr>
            <p:ph sz="half" idx="1"/>
          </p:nvPr>
        </p:nvSpPr>
        <p:spPr>
          <a:xfrm>
            <a:off x="1331913" y="1773833"/>
            <a:ext cx="6984503" cy="4535487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pl-PL" dirty="0" smtClean="0"/>
              <a:t>System </a:t>
            </a:r>
            <a:r>
              <a:rPr lang="pl-PL" b="1" dirty="0" smtClean="0"/>
              <a:t>Gwarantowanych Tradycyjnych</a:t>
            </a:r>
          </a:p>
          <a:p>
            <a:pPr>
              <a:buFont typeface="Arial" charset="0"/>
              <a:buNone/>
            </a:pPr>
            <a:r>
              <a:rPr lang="pl-PL" b="1" dirty="0" smtClean="0"/>
              <a:t>Specjalnośc</a:t>
            </a:r>
            <a:r>
              <a:rPr lang="pl-PL" dirty="0" smtClean="0"/>
              <a:t>i ustanowiono w celu chronienia</a:t>
            </a:r>
          </a:p>
          <a:p>
            <a:pPr>
              <a:buFont typeface="Arial" charset="0"/>
              <a:buNone/>
            </a:pPr>
            <a:r>
              <a:rPr lang="pl-PL" dirty="0" smtClean="0"/>
              <a:t>tradycyjnych metod produkcji i przepisów</a:t>
            </a:r>
          </a:p>
          <a:p>
            <a:pPr>
              <a:buFont typeface="Arial" charset="0"/>
              <a:buNone/>
            </a:pPr>
            <a:r>
              <a:rPr lang="pl-PL" dirty="0" smtClean="0"/>
              <a:t>kulinarnych przez wspieranie producentów</a:t>
            </a:r>
          </a:p>
          <a:p>
            <a:pPr>
              <a:buFont typeface="Arial" charset="0"/>
              <a:buNone/>
            </a:pPr>
            <a:r>
              <a:rPr lang="pl-PL" dirty="0" smtClean="0"/>
              <a:t>produktów tradycyjnych we wprowadzaniu</a:t>
            </a:r>
          </a:p>
          <a:p>
            <a:pPr>
              <a:buFont typeface="Arial" charset="0"/>
              <a:buNone/>
            </a:pPr>
            <a:r>
              <a:rPr lang="pl-PL" dirty="0" smtClean="0"/>
              <a:t>tych produktów na rynek i informowaniu</a:t>
            </a:r>
          </a:p>
          <a:p>
            <a:pPr>
              <a:buFont typeface="Arial" charset="0"/>
              <a:buNone/>
            </a:pPr>
            <a:r>
              <a:rPr lang="pl-PL" dirty="0" smtClean="0"/>
              <a:t>konsumentów o cechach tradycyjnych</a:t>
            </a:r>
          </a:p>
          <a:p>
            <a:pPr>
              <a:buFont typeface="Arial" charset="0"/>
              <a:buNone/>
            </a:pPr>
            <a:r>
              <a:rPr lang="pl-PL" dirty="0" smtClean="0"/>
              <a:t>przepisów kulinarnych i produktów</a:t>
            </a:r>
          </a:p>
          <a:p>
            <a:pPr>
              <a:buFont typeface="Arial" charset="0"/>
              <a:buNone/>
            </a:pPr>
            <a:r>
              <a:rPr lang="pl-PL" dirty="0" smtClean="0"/>
              <a:t>stanowiących wartość dodaną. </a:t>
            </a:r>
          </a:p>
          <a:p>
            <a:pPr marL="266700" indent="-266700" eaLnBrk="1" fontAlgn="auto" hangingPunct="1">
              <a:spcAft>
                <a:spcPts val="0"/>
              </a:spcAft>
              <a:buFont typeface="Wingdings 2"/>
              <a:buChar char=""/>
              <a:tabLst>
                <a:tab pos="365125" algn="l"/>
              </a:tabLst>
              <a:defRPr/>
            </a:pPr>
            <a:endParaRPr lang="pl-PL" sz="2400" b="1" dirty="0" smtClean="0"/>
          </a:p>
          <a:p>
            <a:pPr marL="266700" indent="-266700" eaLnBrk="1" fontAlgn="auto" hangingPunct="1">
              <a:spcAft>
                <a:spcPts val="0"/>
              </a:spcAft>
              <a:buFont typeface="Wingdings 2"/>
              <a:buChar char=""/>
              <a:tabLst>
                <a:tab pos="365125" algn="l"/>
              </a:tabLst>
              <a:defRPr/>
            </a:pPr>
            <a:endParaRPr lang="pl-PL" sz="2400" dirty="0" smtClean="0"/>
          </a:p>
        </p:txBody>
      </p:sp>
      <p:pic>
        <p:nvPicPr>
          <p:cNvPr id="51204" name="Picture 4" descr="GWARANTOWANA TRADYCYJNA SPECJALNOŚĆ - Jeżeli produkt posiada cechy odróżniające go od innych produktów tej samej kategorii oraz specyficzny charakter produktu wynika z tradycji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76008" y="116632"/>
            <a:ext cx="1360488" cy="1360487"/>
          </a:xfrm>
        </p:spPr>
      </p:pic>
      <p:sp>
        <p:nvSpPr>
          <p:cNvPr id="70661" name="Rectangle 5"/>
          <p:cNvSpPr>
            <a:spLocks/>
          </p:cNvSpPr>
          <p:nvPr/>
        </p:nvSpPr>
        <p:spPr bwMode="auto">
          <a:xfrm>
            <a:off x="1022350" y="288131"/>
            <a:ext cx="82296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pl-PL" sz="32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Gwarantowana Tradycyjna Specjalność</a:t>
            </a:r>
            <a:br>
              <a:rPr lang="pl-PL" sz="32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</a:br>
            <a:r>
              <a:rPr lang="pl-PL" sz="24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(ang. – Traditional Speciality Guaranteed - TSG) </a:t>
            </a:r>
            <a:r>
              <a:rPr lang="pl-PL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/>
            </a:r>
            <a:br>
              <a:rPr lang="pl-PL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</a:b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1094928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pl-PL" sz="36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pl-PL" sz="3200" dirty="0" smtClean="0">
                <a:solidFill>
                  <a:schemeClr val="tx2">
                    <a:satMod val="130000"/>
                  </a:schemeClr>
                </a:solidFill>
              </a:rPr>
              <a:t>Gwarantowana Tradycyjna Specjalność</a:t>
            </a:r>
            <a:r>
              <a:rPr lang="pl-PL" sz="3600" u="sng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pl-PL" sz="3600" u="sng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pl-PL" sz="28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sz="half" idx="1"/>
          </p:nvPr>
        </p:nvSpPr>
        <p:spPr>
          <a:xfrm>
            <a:off x="1187624" y="1124744"/>
            <a:ext cx="7344816" cy="4098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sz="2200" b="1" dirty="0" smtClean="0"/>
              <a:t>Nazwa</a:t>
            </a:r>
            <a:r>
              <a:rPr lang="pl-PL" sz="2200" dirty="0" smtClean="0"/>
              <a:t> kwalifikuje się do zarejestrowania jako gwarantowana tradycyjna specjalność, jeżeli opisuje ona określony produkt lub środek spożywczy, który: 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/>
              <a:t> otrzymano z zastosowaniem sposobu produkcji, przetwarzania lub składu odpowiadającego tradycyjnej praktyce (min. </a:t>
            </a:r>
            <a:r>
              <a:rPr lang="pl-PL" sz="2200" b="1" dirty="0" smtClean="0"/>
              <a:t>30 lat</a:t>
            </a:r>
            <a:r>
              <a:rPr lang="pl-PL" sz="2200" dirty="0" smtClean="0"/>
              <a:t>) w odniesieniu do tego produktu lub środka spożywczego; lub 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/>
              <a:t> został wytworzony z surowców lub składników, które są tradycyjnie stosowane.</a:t>
            </a:r>
          </a:p>
          <a:p>
            <a:pPr>
              <a:buFont typeface="Arial" charset="0"/>
              <a:buNone/>
            </a:pPr>
            <a:r>
              <a:rPr lang="pl-PL" sz="2200" dirty="0" smtClean="0"/>
              <a:t>Aby nazwa mogła zostać zarejestrowana, jako gwarantowana tradycyjna specjalność musi ona: </a:t>
            </a:r>
          </a:p>
          <a:p>
            <a:pPr>
              <a:buFont typeface="Arial" charset="0"/>
              <a:buNone/>
            </a:pPr>
            <a:r>
              <a:rPr lang="pl-PL" sz="2200" dirty="0" smtClean="0"/>
              <a:t>a) być tradycyjnie stosowana w odniesieniu do określonego produktu; lub </a:t>
            </a:r>
          </a:p>
          <a:p>
            <a:pPr>
              <a:buFont typeface="Arial" charset="0"/>
              <a:buNone/>
            </a:pPr>
            <a:r>
              <a:rPr lang="pl-PL" sz="2200" dirty="0" smtClean="0"/>
              <a:t>b) oznaczać tradycyjny lub specyficzny charakter danego produktu.</a:t>
            </a:r>
          </a:p>
          <a:p>
            <a:pPr marL="266700" indent="-266700" eaLnBrk="1" hangingPunct="1">
              <a:buFont typeface="Arial" charset="0"/>
              <a:buNone/>
              <a:tabLst>
                <a:tab pos="365125" algn="l"/>
              </a:tabLst>
            </a:pPr>
            <a:endParaRPr lang="pl-PL" sz="2200" i="1" dirty="0" smtClean="0"/>
          </a:p>
        </p:txBody>
      </p:sp>
      <p:pic>
        <p:nvPicPr>
          <p:cNvPr id="52228" name="Picture 4" descr="GWARANTOWANA TRADYCYJNA SPECJALNOŚĆ - Jeżeli produkt posiada cechy odróżniające go od innych produktów tej samej kategorii oraz specyficzny charakter produktu wynika z tradycji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12360" y="125760"/>
            <a:ext cx="1143000" cy="114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632700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pl-PL" sz="400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sz="half" idx="1"/>
          </p:nvPr>
        </p:nvSpPr>
        <p:spPr>
          <a:xfrm>
            <a:off x="1331913" y="1268413"/>
            <a:ext cx="6480175" cy="48244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sz="2200" dirty="0" smtClean="0"/>
              <a:t>„</a:t>
            </a:r>
            <a:r>
              <a:rPr lang="pl-PL" sz="2200" b="1" dirty="0" smtClean="0"/>
              <a:t>Specyficzny charakter”</a:t>
            </a:r>
            <a:r>
              <a:rPr lang="pl-PL" sz="2200" dirty="0" smtClean="0"/>
              <a:t> oznacza cechę lub zespół cech, które w  sposób wyraźny odróżniają produkt rolny lub środek spożywczy od podobnych im produktów lub środków spożywczych należących do tej samej kategorii.</a:t>
            </a:r>
            <a:r>
              <a:rPr lang="pl-PL" sz="2200" b="1" dirty="0" smtClean="0"/>
              <a:t> </a:t>
            </a:r>
          </a:p>
          <a:p>
            <a:pPr>
              <a:buFont typeface="Arial" charset="0"/>
              <a:buNone/>
            </a:pPr>
            <a:endParaRPr lang="pl-PL" sz="2200" dirty="0" smtClean="0"/>
          </a:p>
          <a:p>
            <a:pPr>
              <a:buFont typeface="Arial" charset="0"/>
              <a:buNone/>
            </a:pPr>
            <a:r>
              <a:rPr lang="pl-PL" sz="2200" dirty="0" smtClean="0"/>
              <a:t>„</a:t>
            </a:r>
            <a:r>
              <a:rPr lang="pl-PL" sz="2200" b="1" dirty="0" smtClean="0"/>
              <a:t>Tradycyjny”</a:t>
            </a:r>
            <a:r>
              <a:rPr lang="pl-PL" sz="2200" dirty="0" smtClean="0"/>
              <a:t>  oznacza udokumentowany jako będący w użyciu na rynku krajowym przez okres umożliwiający przekaz z pokolenia na pokolenie; okres ten ma wynosić co najmniej </a:t>
            </a:r>
            <a:r>
              <a:rPr lang="pl-PL" sz="2200" b="1" dirty="0" smtClean="0"/>
              <a:t>30 lat</a:t>
            </a:r>
            <a:r>
              <a:rPr lang="pl-PL" sz="2200" dirty="0" smtClean="0"/>
              <a:t>;</a:t>
            </a:r>
          </a:p>
          <a:p>
            <a:pPr>
              <a:buFont typeface="Arial" charset="0"/>
              <a:buNone/>
            </a:pPr>
            <a:endParaRPr lang="pl-PL" sz="2200" dirty="0" smtClean="0"/>
          </a:p>
          <a:p>
            <a:pPr>
              <a:buFont typeface="Arial" charset="0"/>
              <a:buNone/>
            </a:pPr>
            <a:r>
              <a:rPr lang="pl-PL" sz="2200" dirty="0" smtClean="0"/>
              <a:t>W rejestrze GTS można umieszczać również gotowe dania.</a:t>
            </a:r>
          </a:p>
          <a:p>
            <a:pPr marL="266700" indent="-266700" eaLnBrk="1" hangingPunct="1">
              <a:tabLst>
                <a:tab pos="365125" algn="l"/>
              </a:tabLst>
            </a:pPr>
            <a:endParaRPr lang="pl-PL" sz="2200" b="1" dirty="0" smtClean="0"/>
          </a:p>
          <a:p>
            <a:pPr marL="266700" indent="-266700" eaLnBrk="1" hangingPunct="1">
              <a:tabLst>
                <a:tab pos="365125" algn="l"/>
              </a:tabLst>
            </a:pPr>
            <a:endParaRPr lang="pl-PL" sz="2200" dirty="0" smtClean="0"/>
          </a:p>
        </p:txBody>
      </p:sp>
      <p:pic>
        <p:nvPicPr>
          <p:cNvPr id="53252" name="Picture 4" descr="GWARANTOWANA TRADYCYJNA SPECJALNOŚĆ - Jeżeli produkt posiada cechy odróżniające go od innych produktów tej samej kategorii oraz specyficzny charakter produktu wynika z tradycji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40352" y="188640"/>
            <a:ext cx="1144588" cy="1144587"/>
          </a:xfrm>
        </p:spPr>
      </p:pic>
      <p:sp>
        <p:nvSpPr>
          <p:cNvPr id="72709" name="Rectangle 5"/>
          <p:cNvSpPr>
            <a:spLocks/>
          </p:cNvSpPr>
          <p:nvPr/>
        </p:nvSpPr>
        <p:spPr bwMode="auto">
          <a:xfrm>
            <a:off x="1022920" y="188913"/>
            <a:ext cx="82296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pl-PL" sz="2800" dirty="0">
              <a:cs typeface="Arial" pitchFamily="34" charset="0"/>
            </a:endParaRPr>
          </a:p>
          <a:p>
            <a:pPr eaLnBrk="0" hangingPunct="0">
              <a:defRPr/>
            </a:pPr>
            <a:r>
              <a:rPr lang="pl-PL" sz="2800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Gwarantowana Tradycyjna Specjalność</a:t>
            </a:r>
            <a:r>
              <a:rPr lang="pl-PL" sz="2800" dirty="0">
                <a:solidFill>
                  <a:schemeClr val="tx2">
                    <a:satMod val="130000"/>
                  </a:schemeClr>
                </a:solidFill>
                <a:cs typeface="Arial" pitchFamily="34" charset="0"/>
              </a:rPr>
              <a:t> </a:t>
            </a:r>
            <a:r>
              <a:rPr lang="pl-PL" sz="2800" u="sng" dirty="0">
                <a:cs typeface="Arial" pitchFamily="34" charset="0"/>
              </a:rPr>
              <a:t/>
            </a:r>
            <a:br>
              <a:rPr lang="pl-PL" sz="2800" u="sng" dirty="0">
                <a:cs typeface="Arial" pitchFamily="34" charset="0"/>
              </a:rPr>
            </a:br>
            <a:endParaRPr lang="pl-PL" sz="28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1042988" y="-171450"/>
            <a:ext cx="8101012" cy="15573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tx2">
                    <a:satMod val="130000"/>
                  </a:schemeClr>
                </a:solidFill>
              </a:rPr>
              <a:t>Polskie produkty </a:t>
            </a:r>
            <a:br>
              <a:rPr lang="pl-PL" sz="28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pl-PL" sz="2800" dirty="0" smtClean="0">
                <a:solidFill>
                  <a:schemeClr val="tx2">
                    <a:satMod val="130000"/>
                  </a:schemeClr>
                </a:solidFill>
              </a:rPr>
              <a:t>z Gwarantowaną Tradycyjną</a:t>
            </a:r>
            <a:r>
              <a:rPr lang="pl-PL" sz="2800" dirty="0" smtClean="0">
                <a:solidFill>
                  <a:schemeClr val="tx2">
                    <a:satMod val="130000"/>
                  </a:schemeClr>
                </a:solidFill>
                <a:latin typeface="Arial" charset="0"/>
              </a:rPr>
              <a:t> </a:t>
            </a:r>
            <a:r>
              <a:rPr lang="pl-PL" sz="2800" dirty="0" smtClean="0">
                <a:solidFill>
                  <a:schemeClr val="tx2">
                    <a:satMod val="130000"/>
                  </a:schemeClr>
                </a:solidFill>
              </a:rPr>
              <a:t>Specjalnością</a:t>
            </a:r>
          </a:p>
        </p:txBody>
      </p:sp>
      <p:sp>
        <p:nvSpPr>
          <p:cNvPr id="65539" name="Rectangle 3"/>
          <p:cNvSpPr>
            <a:spLocks noGrp="1"/>
          </p:cNvSpPr>
          <p:nvPr>
            <p:ph sz="half" idx="1"/>
          </p:nvPr>
        </p:nvSpPr>
        <p:spPr>
          <a:xfrm>
            <a:off x="2267744" y="1412875"/>
            <a:ext cx="3600450" cy="4895850"/>
          </a:xfrm>
        </p:spPr>
        <p:txBody>
          <a:bodyPr/>
          <a:lstStyle/>
          <a:p>
            <a:pPr marL="266700" indent="-266700" eaLnBrk="1" hangingPunct="1">
              <a:tabLst>
                <a:tab pos="365125" algn="l"/>
              </a:tabLst>
            </a:pPr>
            <a:r>
              <a:rPr lang="pl-PL" dirty="0" smtClean="0"/>
              <a:t>Półtorak</a:t>
            </a:r>
          </a:p>
          <a:p>
            <a:pPr marL="266700" indent="-266700" eaLnBrk="1" hangingPunct="1">
              <a:tabLst>
                <a:tab pos="365125" algn="l"/>
              </a:tabLst>
            </a:pPr>
            <a:r>
              <a:rPr lang="pl-PL" dirty="0" smtClean="0"/>
              <a:t>Dwójniak</a:t>
            </a:r>
          </a:p>
          <a:p>
            <a:pPr marL="266700" indent="-266700" eaLnBrk="1" hangingPunct="1">
              <a:tabLst>
                <a:tab pos="365125" algn="l"/>
              </a:tabLst>
            </a:pPr>
            <a:r>
              <a:rPr lang="pl-PL" dirty="0" smtClean="0"/>
              <a:t>Trójniak</a:t>
            </a:r>
          </a:p>
          <a:p>
            <a:pPr marL="266700" indent="-266700" eaLnBrk="1" hangingPunct="1">
              <a:tabLst>
                <a:tab pos="365125" algn="l"/>
              </a:tabLst>
            </a:pPr>
            <a:r>
              <a:rPr lang="pl-PL" dirty="0" smtClean="0"/>
              <a:t>Czwórniak</a:t>
            </a:r>
          </a:p>
          <a:p>
            <a:pPr marL="266700" indent="-266700" eaLnBrk="1" hangingPunct="1">
              <a:tabLst>
                <a:tab pos="365125" algn="l"/>
              </a:tabLst>
            </a:pPr>
            <a:r>
              <a:rPr lang="pl-PL" dirty="0" smtClean="0"/>
              <a:t>Olej rydzowy</a:t>
            </a:r>
          </a:p>
          <a:p>
            <a:pPr marL="266700" indent="-266700" eaLnBrk="1" hangingPunct="1">
              <a:tabLst>
                <a:tab pos="365125" algn="l"/>
              </a:tabLst>
            </a:pPr>
            <a:r>
              <a:rPr lang="pl-PL" dirty="0" smtClean="0"/>
              <a:t>Pierekaczewnik</a:t>
            </a:r>
          </a:p>
          <a:p>
            <a:pPr marL="266700" indent="-266700" eaLnBrk="1" hangingPunct="1">
              <a:tabLst>
                <a:tab pos="365125" algn="l"/>
              </a:tabLst>
            </a:pPr>
            <a:r>
              <a:rPr lang="pl-PL" dirty="0" smtClean="0"/>
              <a:t>Kiełbasa jałowcowa</a:t>
            </a:r>
          </a:p>
          <a:p>
            <a:pPr marL="266700" indent="-266700" eaLnBrk="1" hangingPunct="1">
              <a:tabLst>
                <a:tab pos="365125" algn="l"/>
              </a:tabLst>
            </a:pPr>
            <a:r>
              <a:rPr lang="pl-PL" dirty="0" smtClean="0"/>
              <a:t>Kiełbasa myśliwska</a:t>
            </a:r>
          </a:p>
          <a:p>
            <a:pPr marL="266700" indent="-266700" eaLnBrk="1" hangingPunct="1">
              <a:tabLst>
                <a:tab pos="365125" algn="l"/>
              </a:tabLst>
            </a:pPr>
            <a:r>
              <a:rPr lang="pl-PL" dirty="0" smtClean="0"/>
              <a:t>Kabanosy</a:t>
            </a:r>
          </a:p>
          <a:p>
            <a:pPr marL="266700" indent="-266700" eaLnBrk="1" hangingPunct="1">
              <a:buFont typeface="Arial" charset="0"/>
              <a:buNone/>
              <a:tabLst>
                <a:tab pos="365125" algn="l"/>
              </a:tabLst>
            </a:pPr>
            <a:endParaRPr lang="pl-PL" b="1" dirty="0" smtClean="0"/>
          </a:p>
          <a:p>
            <a:pPr marL="266700" indent="-266700" eaLnBrk="1" hangingPunct="1">
              <a:buFont typeface="Arial" charset="0"/>
              <a:buNone/>
              <a:tabLst>
                <a:tab pos="365125" algn="l"/>
              </a:tabLst>
            </a:pPr>
            <a:endParaRPr lang="pl-PL" dirty="0" smtClean="0"/>
          </a:p>
        </p:txBody>
      </p:sp>
      <p:pic>
        <p:nvPicPr>
          <p:cNvPr id="65540" name="Picture 4" descr="GWARANTOWANA TRADYCYJNA SPECJALNOŚĆ - Jeżeli produkt posiada cechy odróżniające go od innych produktów tej samej kategorii oraz specyficzny charakter produktu wynika z tradycji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12360" y="116632"/>
            <a:ext cx="1212850" cy="126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0A962-1D11-4CD7-A51C-F374384F1803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115616" y="953197"/>
            <a:ext cx="731070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W systemie ChNP, ChOG, GTS można rejestrować </a:t>
            </a:r>
            <a:r>
              <a:rPr lang="pl-PL" sz="2000" b="1" dirty="0" smtClean="0">
                <a:latin typeface="+mj-lt"/>
              </a:rPr>
              <a:t>produkty rolne </a:t>
            </a:r>
          </a:p>
          <a:p>
            <a:r>
              <a:rPr lang="pl-PL" sz="2000" b="1" dirty="0" smtClean="0">
                <a:latin typeface="+mj-lt"/>
              </a:rPr>
              <a:t>i środki spożywcze</a:t>
            </a:r>
            <a:r>
              <a:rPr lang="pl-PL" sz="2000" dirty="0" smtClean="0">
                <a:latin typeface="+mj-lt"/>
              </a:rPr>
              <a:t>, a w przypadku GTS – również </a:t>
            </a:r>
            <a:r>
              <a:rPr lang="pl-PL" sz="2000" u="sng" dirty="0" smtClean="0">
                <a:latin typeface="+mj-lt"/>
              </a:rPr>
              <a:t>potrawy</a:t>
            </a:r>
            <a:r>
              <a:rPr lang="pl-PL" sz="2000" dirty="0" smtClean="0">
                <a:latin typeface="+mj-lt"/>
              </a:rPr>
              <a:t>. </a:t>
            </a:r>
          </a:p>
          <a:p>
            <a:r>
              <a:rPr lang="pl-PL" sz="2000" dirty="0" smtClean="0">
                <a:latin typeface="+mj-lt"/>
              </a:rPr>
              <a:t>Napoje spirytusowe i wina można chronić w ten sam sposób ale na podstawie odrębnych przepisów prawa.</a:t>
            </a:r>
          </a:p>
          <a:p>
            <a:endParaRPr lang="pl-PL" sz="2000" dirty="0" smtClean="0">
              <a:latin typeface="+mj-lt"/>
            </a:endParaRPr>
          </a:p>
          <a:p>
            <a:r>
              <a:rPr lang="pl-PL" sz="2000" b="1" dirty="0" smtClean="0">
                <a:latin typeface="+mj-lt"/>
              </a:rPr>
              <a:t>Nazwy produktów zarejestrowanych są prawnie chronione</a:t>
            </a:r>
            <a:r>
              <a:rPr lang="pl-PL" sz="2000" dirty="0" smtClean="0">
                <a:latin typeface="+mj-lt"/>
              </a:rPr>
              <a:t>. </a:t>
            </a:r>
          </a:p>
          <a:p>
            <a:r>
              <a:rPr lang="pl-PL" sz="2000" dirty="0" smtClean="0">
                <a:latin typeface="+mj-lt"/>
              </a:rPr>
              <a:t>W przypadku ChNP i ChOG produkty wytwarzać można tylko zgodnie z określonym obszarem geograficznym i zarejestrowaną specyfikacją procesu produkcyjnego. Produkty będące GTS można wytwarzać na obszarze całej Polski, Europy czy świata pod warunkiem spełniania warunków zarejestrowanej specyfikacji. W przypadku GTS nie ma powiązania z obszarem wytwarzania. 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115616" y="213756"/>
            <a:ext cx="5011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pl-PL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ChNP, ChOG, GTS</a:t>
            </a:r>
          </a:p>
        </p:txBody>
      </p:sp>
      <p:pic>
        <p:nvPicPr>
          <p:cNvPr id="7" name="Picture 4" descr="C:\Documents and Settings\k.kieljan\Pulpit\konkurs na najlepszy przepis\loga\logsJakosc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830" y="5301208"/>
            <a:ext cx="3662362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>
          <a:xfrm>
            <a:off x="1042988" y="44450"/>
            <a:ext cx="764381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100" dirty="0" smtClean="0">
                <a:solidFill>
                  <a:schemeClr val="tx2">
                    <a:satMod val="130000"/>
                  </a:schemeClr>
                </a:solidFill>
              </a:rPr>
              <a:t>Procedura rejestracji </a:t>
            </a:r>
            <a:br>
              <a:rPr lang="pl-PL" sz="31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pl-PL" sz="3200" dirty="0" smtClean="0">
                <a:effectLst/>
              </a:rPr>
              <a:t>II etapowa</a:t>
            </a:r>
          </a:p>
        </p:txBody>
      </p:sp>
      <p:sp>
        <p:nvSpPr>
          <p:cNvPr id="78851" name="Rectangle 3"/>
          <p:cNvSpPr>
            <a:spLocks noGrp="1"/>
          </p:cNvSpPr>
          <p:nvPr>
            <p:ph idx="1"/>
          </p:nvPr>
        </p:nvSpPr>
        <p:spPr>
          <a:xfrm>
            <a:off x="1391475" y="1199119"/>
            <a:ext cx="7489825" cy="518477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Ministerstwo Rolnictwa i Rozwoju Wsi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→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decyzja o przekazaniu </a:t>
            </a:r>
            <a:r>
              <a:rPr lang="pl-PL" sz="1800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wniosku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o rejestrację do Komisji Europejskiej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→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pl-PL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TYMCZASOWA OCHRONA KRAJOWA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na terytorium RP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→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Komisja Europejska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→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rejestracja produktu </a:t>
            </a:r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→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WŁAŚCIWA OCHRONA </a:t>
            </a:r>
          </a:p>
          <a:p>
            <a:pPr>
              <a:buFont typeface="Arial" charset="0"/>
              <a:buNone/>
            </a:pPr>
            <a:r>
              <a:rPr lang="pl-PL" sz="1600" dirty="0" smtClean="0"/>
              <a:t>Baza wszystkich produktów zarejestrowanych w systemie ChNP, ChOG, GTS znajduje </a:t>
            </a:r>
          </a:p>
          <a:p>
            <a:pPr>
              <a:buFont typeface="Arial" charset="0"/>
              <a:buNone/>
            </a:pPr>
            <a:r>
              <a:rPr lang="pl-PL" sz="1600" dirty="0" smtClean="0"/>
              <a:t>sie na stronie </a:t>
            </a:r>
            <a:r>
              <a:rPr lang="pl-PL" sz="1600" b="1" dirty="0" smtClean="0"/>
              <a:t>Komisji Europejskiej </a:t>
            </a:r>
          </a:p>
          <a:p>
            <a:pPr>
              <a:buFont typeface="Arial" charset="0"/>
              <a:buNone/>
            </a:pPr>
            <a:r>
              <a:rPr lang="pl-PL" sz="1600" i="1" u="sng" dirty="0" smtClean="0">
                <a:hlinkClick r:id="rId4"/>
              </a:rPr>
              <a:t>http://ec.europa.eu/agriculture/quality/door/list.html</a:t>
            </a:r>
            <a:endParaRPr lang="pl-PL" sz="1600" u="sng" dirty="0" smtClean="0"/>
          </a:p>
          <a:p>
            <a:pPr algn="ctr" eaLnBrk="1" hangingPunct="1">
              <a:buFont typeface="Arial" charset="0"/>
              <a:buNone/>
              <a:defRPr/>
            </a:pPr>
            <a:endParaRPr lang="pl-PL" sz="28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pl-PL" sz="1800" dirty="0" smtClean="0"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pl-PL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pl-PL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4" descr="C:\Documents and Settings\k.kieljan\Pulpit\konkurs na najlepszy przepis\loga\logsJakosc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3339" y="3549189"/>
            <a:ext cx="3384377" cy="11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1042988" y="539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Produkty lokalne, regionalne </a:t>
            </a:r>
            <a:br>
              <a:rPr lang="pl-PL" sz="30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r>
              <a:rPr lang="pl-PL" sz="30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i tradycyjne - wyroby o szczególnej jakości</a:t>
            </a:r>
            <a:endParaRPr lang="pl-PL" sz="3000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1547813" y="1196975"/>
            <a:ext cx="7292975" cy="5472113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zakorzenione w tradycji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silny związek z danym obszarem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pochodzą z rodzimej, miejscowej produkcji i produkowane przez lokalne społeczności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specyficzne surowce, 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oparte na naturalnych surowcach lokalnych  i  regionalnych: na płodach rolnych, mięsie, mleku, rybach, jajach, na runie leśnym czy na dziczyźnie, często pochodzących z produkcji ekologicznych lub w niewielkim stopniu wspomaganych produktami chemii rolnej 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wyróżniają się wyglądem i smakiem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30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często oparte o tradycyjne technologie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l-PL" sz="3000" dirty="0" smtClean="0">
              <a:solidFill>
                <a:schemeClr val="accent5">
                  <a:lumMod val="75000"/>
                </a:schemeClr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tx2">
                    <a:satMod val="130000"/>
                  </a:schemeClr>
                </a:solidFill>
              </a:rPr>
              <a:t>Kontrola zgodności </a:t>
            </a:r>
            <a:br>
              <a:rPr lang="pl-PL" sz="3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pl-PL" sz="3200" dirty="0" smtClean="0">
                <a:solidFill>
                  <a:schemeClr val="tx2">
                    <a:satMod val="130000"/>
                  </a:schemeClr>
                </a:solidFill>
              </a:rPr>
              <a:t>procesu produkcji ze specyfikacją</a:t>
            </a:r>
          </a:p>
        </p:txBody>
      </p:sp>
      <p:sp>
        <p:nvSpPr>
          <p:cNvPr id="45059" name="Rectangle 3"/>
          <p:cNvSpPr>
            <a:spLocks noGrp="1"/>
          </p:cNvSpPr>
          <p:nvPr>
            <p:ph idx="1"/>
          </p:nvPr>
        </p:nvSpPr>
        <p:spPr>
          <a:xfrm>
            <a:off x="1547813" y="1557338"/>
            <a:ext cx="7407275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800" dirty="0" smtClean="0"/>
              <a:t>Kontrola może być przeprowadzona przez:</a:t>
            </a:r>
          </a:p>
          <a:p>
            <a:pPr eaLnBrk="1" hangingPunct="1">
              <a:lnSpc>
                <a:spcPct val="90000"/>
              </a:lnSpc>
            </a:pPr>
            <a:r>
              <a:rPr lang="pl-PL" sz="2800" dirty="0" smtClean="0"/>
              <a:t>wojewódzkich inspektorów Jakości Handlowej Artykułów Rolno- Spożywczych (</a:t>
            </a:r>
            <a:r>
              <a:rPr lang="pl-PL" sz="2800" b="1" dirty="0" smtClean="0"/>
              <a:t>świadectwo jakości</a:t>
            </a:r>
            <a:r>
              <a:rPr lang="pl-PL" sz="2800" dirty="0" smtClean="0"/>
              <a:t>) lub</a:t>
            </a:r>
          </a:p>
          <a:p>
            <a:pPr eaLnBrk="1" hangingPunct="1">
              <a:lnSpc>
                <a:spcPct val="90000"/>
              </a:lnSpc>
            </a:pPr>
            <a:r>
              <a:rPr lang="pl-PL" sz="2800" dirty="0" smtClean="0"/>
              <a:t>upoważnione przez Ministra Rolnictwa i Rozwoju Wsi jednostki certyfikujące (</a:t>
            </a:r>
            <a:r>
              <a:rPr lang="pl-PL" sz="2800" b="1" dirty="0" smtClean="0"/>
              <a:t>certyfikat zgodności</a:t>
            </a:r>
            <a:r>
              <a:rPr lang="pl-PL" sz="2800" dirty="0" smtClean="0"/>
              <a:t>)</a:t>
            </a:r>
            <a:r>
              <a:rPr lang="pl-PL" sz="2800" b="1" dirty="0" smtClean="0"/>
              <a:t> </a:t>
            </a:r>
            <a:r>
              <a:rPr lang="pl-PL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800" dirty="0" smtClean="0"/>
              <a:t>Na rok lub dwa. Indywidualny producent.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sz="2800" dirty="0" smtClean="0"/>
              <a:t>Nadzór nad jednostkami sprawuje IJHARS, </a:t>
            </a:r>
            <a:br>
              <a:rPr lang="pl-PL" sz="2800" dirty="0" smtClean="0"/>
            </a:br>
            <a:r>
              <a:rPr lang="pl-PL" sz="2800" dirty="0" smtClean="0"/>
              <a:t>a ich wykaz (5) znajduje się na stronie </a:t>
            </a:r>
            <a:br>
              <a:rPr lang="pl-PL" sz="2800" dirty="0" smtClean="0"/>
            </a:br>
            <a:r>
              <a:rPr lang="pl-PL" sz="2800" dirty="0" err="1" smtClean="0"/>
              <a:t>www.ijhar-s.gov.pl</a:t>
            </a:r>
            <a:r>
              <a:rPr lang="pl-PL" sz="2800" dirty="0" smtClean="0"/>
              <a:t>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>
          <a:xfrm>
            <a:off x="1043607" y="115888"/>
            <a:ext cx="7849567" cy="1143000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 </a:t>
            </a:r>
            <a:br>
              <a:rPr lang="pl-PL" sz="2800" b="1" dirty="0" smtClean="0"/>
            </a:br>
            <a:r>
              <a:rPr lang="pl-PL" sz="2800" b="1" dirty="0" smtClean="0"/>
              <a:t> </a:t>
            </a:r>
            <a:br>
              <a:rPr lang="pl-PL" sz="2800" b="1" dirty="0" smtClean="0"/>
            </a:br>
            <a:r>
              <a:rPr lang="pl-PL" sz="3100" dirty="0" smtClean="0"/>
              <a:t>System określeń jakościowych stosowanych fakultatywnie </a:t>
            </a:r>
            <a:br>
              <a:rPr lang="pl-PL" sz="31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 smtClean="0"/>
          </a:p>
        </p:txBody>
      </p:sp>
      <p:sp>
        <p:nvSpPr>
          <p:cNvPr id="38915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125538"/>
            <a:ext cx="7715200" cy="4524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sz="2000" dirty="0" smtClean="0"/>
              <a:t>System ustanowiono w celu przekazywania konsumentom  informacji o cechach i właściwościach stanowiących wartość dodaną produktów rolnych.</a:t>
            </a:r>
          </a:p>
          <a:p>
            <a:pPr>
              <a:buFont typeface="Arial" charset="0"/>
              <a:buNone/>
            </a:pPr>
            <a:r>
              <a:rPr lang="pl-PL" sz="2000" u="sng" dirty="0" smtClean="0"/>
              <a:t>Rozporządzenie Parlamentu Europejskiego i Rady UE nr 1151/2012 z dnia 21 listopada 2012 </a:t>
            </a:r>
            <a:r>
              <a:rPr lang="pl-PL" sz="2000" u="sng" dirty="0" err="1" smtClean="0"/>
              <a:t>r</a:t>
            </a:r>
            <a:r>
              <a:rPr lang="pl-PL" sz="2000" u="sng" dirty="0" smtClean="0"/>
              <a:t> </a:t>
            </a:r>
            <a:r>
              <a:rPr lang="pl-PL" sz="2000" dirty="0" smtClean="0"/>
              <a:t>w sprawie systemów jakości produktów rolnych i środków spożywczych wprowadza nowe określenie jakościowe – </a:t>
            </a:r>
            <a:r>
              <a:rPr lang="pl-PL" sz="2000" b="1" dirty="0" smtClean="0"/>
              <a:t>„produkt górski”.</a:t>
            </a:r>
          </a:p>
          <a:p>
            <a:pPr>
              <a:buFont typeface="Arial" charset="0"/>
              <a:buNone/>
            </a:pPr>
            <a:endParaRPr lang="pl-PL" sz="2000" dirty="0" smtClean="0"/>
          </a:p>
          <a:p>
            <a:pPr>
              <a:buFont typeface="Arial" charset="0"/>
              <a:buNone/>
            </a:pPr>
            <a:r>
              <a:rPr lang="pl-PL" sz="2000" u="sng" dirty="0" smtClean="0"/>
              <a:t>Produkt górski </a:t>
            </a:r>
            <a:r>
              <a:rPr lang="pl-PL" sz="2000" dirty="0" smtClean="0"/>
              <a:t>to produkt w odniesieniu do którego:</a:t>
            </a:r>
          </a:p>
          <a:p>
            <a:r>
              <a:rPr lang="pl-PL" sz="2000" dirty="0" smtClean="0"/>
              <a:t>zarówno surowce, jak i pasza dla zwierząt gospodarskich pochodzą przede wszystkim z obszarów górskich; </a:t>
            </a:r>
          </a:p>
          <a:p>
            <a:r>
              <a:rPr lang="pl-PL" sz="2000" dirty="0" smtClean="0"/>
              <a:t>w przypadku produktów przetworzonych, przetwarzanie odbywa się również na obszarach górskich. </a:t>
            </a:r>
          </a:p>
          <a:p>
            <a:pPr>
              <a:buFont typeface="Arial" charset="0"/>
              <a:buNone/>
            </a:pPr>
            <a:endParaRPr lang="pl-PL" sz="2000" dirty="0" smtClean="0"/>
          </a:p>
          <a:p>
            <a:r>
              <a:rPr lang="pl-PL" sz="2000" dirty="0" smtClean="0"/>
              <a:t>System nie posiada logo ani procedur kontroli.</a:t>
            </a:r>
          </a:p>
          <a:p>
            <a:pPr>
              <a:buFont typeface="Arial" charset="0"/>
              <a:buNone/>
            </a:pPr>
            <a:r>
              <a:rPr lang="pl-PL" sz="2400" b="1" dirty="0" smtClean="0"/>
              <a:t>	</a:t>
            </a:r>
            <a:endParaRPr lang="pl-PL" sz="2400" dirty="0" smtClean="0"/>
          </a:p>
          <a:p>
            <a:pPr>
              <a:buFont typeface="Arial" charset="0"/>
              <a:buNone/>
            </a:pPr>
            <a:endParaRPr lang="pl-PL" sz="2400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3761C-48AE-4FFF-A0C8-CE6AAAAC3A81}" type="slidenum">
              <a:rPr lang="pl-PL" smtClean="0"/>
              <a:pPr>
                <a:defRPr/>
              </a:pPr>
              <a:t>21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>
          <a:xfrm>
            <a:off x="1042988" y="-171450"/>
            <a:ext cx="8101012" cy="15573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tx2">
                    <a:satMod val="130000"/>
                  </a:schemeClr>
                </a:solidFill>
              </a:rPr>
              <a:t>Inne produkty </a:t>
            </a:r>
          </a:p>
        </p:txBody>
      </p:sp>
      <p:sp>
        <p:nvSpPr>
          <p:cNvPr id="60419" name="Rectangle 3"/>
          <p:cNvSpPr>
            <a:spLocks noGrp="1"/>
          </p:cNvSpPr>
          <p:nvPr>
            <p:ph sz="half" idx="1"/>
          </p:nvPr>
        </p:nvSpPr>
        <p:spPr>
          <a:xfrm>
            <a:off x="1403350" y="1196752"/>
            <a:ext cx="7056438" cy="3457575"/>
          </a:xfrm>
        </p:spPr>
        <p:txBody>
          <a:bodyPr>
            <a:normAutofit fontScale="92500" lnSpcReduction="20000"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l-PL" dirty="0" smtClean="0"/>
              <a:t>Do europejskiego systemu Chronionych Oznaczeń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l-PL" dirty="0" smtClean="0"/>
              <a:t>Geograficznych, Chronionych Nazw Pochodzenia </a:t>
            </a:r>
            <a:br>
              <a:rPr lang="pl-PL" dirty="0" smtClean="0"/>
            </a:br>
            <a:r>
              <a:rPr lang="pl-PL" dirty="0" smtClean="0"/>
              <a:t>i Gwarantowanych Tradycyjnych Specjalności mogą aplikować również kraje spoza Unii Europejskiej.</a:t>
            </a:r>
            <a:endParaRPr lang="pl-PL" i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i="1" dirty="0" smtClean="0"/>
              <a:t>Herbata „</a:t>
            </a:r>
            <a:r>
              <a:rPr lang="pl-PL" i="1" dirty="0" err="1" smtClean="0"/>
              <a:t>Darjeeling</a:t>
            </a:r>
            <a:r>
              <a:rPr lang="pl-PL" i="1" dirty="0" smtClean="0"/>
              <a:t>”  z Indii (</a:t>
            </a:r>
            <a:r>
              <a:rPr lang="pl-PL" i="1" dirty="0" err="1" smtClean="0"/>
              <a:t>ChOG</a:t>
            </a:r>
            <a:r>
              <a:rPr lang="pl-PL" i="1" dirty="0" smtClean="0"/>
              <a:t>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i="1" dirty="0" err="1" smtClean="0">
                <a:cs typeface="Times New Roman" pitchFamily="18" charset="0"/>
              </a:rPr>
              <a:t>Café</a:t>
            </a:r>
            <a:r>
              <a:rPr lang="en-US" i="1" dirty="0" smtClean="0">
                <a:cs typeface="Times New Roman" pitchFamily="18" charset="0"/>
              </a:rPr>
              <a:t> </a:t>
            </a:r>
            <a:r>
              <a:rPr lang="pl-PL" i="1" dirty="0" smtClean="0">
                <a:cs typeface="Times New Roman" pitchFamily="18" charset="0"/>
              </a:rPr>
              <a:t>de </a:t>
            </a:r>
            <a:r>
              <a:rPr lang="pl-PL" i="1" dirty="0" err="1" smtClean="0">
                <a:cs typeface="Times New Roman" pitchFamily="18" charset="0"/>
              </a:rPr>
              <a:t>Colombia</a:t>
            </a:r>
            <a:r>
              <a:rPr lang="pl-PL" i="1" dirty="0" smtClean="0">
                <a:cs typeface="Times New Roman" pitchFamily="18" charset="0"/>
              </a:rPr>
              <a:t> (Kolumbia) (GTS)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i="1" dirty="0" smtClean="0">
                <a:cs typeface="Times New Roman" pitchFamily="18" charset="0"/>
              </a:rPr>
              <a:t> Ryż </a:t>
            </a:r>
            <a:r>
              <a:rPr lang="pl-PL" i="1" dirty="0" smtClean="0"/>
              <a:t>Khao </a:t>
            </a:r>
            <a:r>
              <a:rPr lang="pl-PL" i="1" dirty="0" err="1" smtClean="0"/>
              <a:t>Hom</a:t>
            </a:r>
            <a:r>
              <a:rPr lang="pl-PL" i="1" dirty="0" smtClean="0"/>
              <a:t> Mali </a:t>
            </a:r>
            <a:r>
              <a:rPr lang="pl-PL" i="1" dirty="0" err="1" smtClean="0"/>
              <a:t>Thung</a:t>
            </a:r>
            <a:r>
              <a:rPr lang="pl-PL" i="1" dirty="0" smtClean="0"/>
              <a:t> Kula </a:t>
            </a:r>
            <a:r>
              <a:rPr lang="pl-PL" i="1" dirty="0" err="1" smtClean="0"/>
              <a:t>Rong-Hai</a:t>
            </a:r>
            <a:r>
              <a:rPr lang="pl-PL" i="1" dirty="0" smtClean="0"/>
              <a:t> (Tajlandia) (</a:t>
            </a:r>
            <a:r>
              <a:rPr lang="pl-PL" i="1" dirty="0" err="1" smtClean="0"/>
              <a:t>ChOG</a:t>
            </a:r>
            <a:r>
              <a:rPr lang="pl-PL" i="1" dirty="0" smtClean="0"/>
              <a:t>)</a:t>
            </a:r>
            <a:endParaRPr lang="pl-PL" i="1" dirty="0" smtClean="0"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i="1" dirty="0" smtClean="0">
                <a:cs typeface="Times New Roman" pitchFamily="18" charset="0"/>
              </a:rPr>
              <a:t>10 produktów z Chin</a:t>
            </a:r>
            <a:endParaRPr lang="pl-PL" i="1" dirty="0" smtClean="0"/>
          </a:p>
          <a:p>
            <a:pPr marL="266700" indent="-266700" eaLnBrk="1" fontAlgn="auto" hangingPunct="1">
              <a:spcAft>
                <a:spcPts val="0"/>
              </a:spcAft>
              <a:buFont typeface="Arial" charset="0"/>
              <a:buNone/>
              <a:tabLst>
                <a:tab pos="365125" algn="l"/>
              </a:tabLst>
              <a:defRPr/>
            </a:pPr>
            <a:endParaRPr lang="pl-PL" b="1" dirty="0" smtClean="0"/>
          </a:p>
          <a:p>
            <a:pPr marL="266700" indent="-266700" eaLnBrk="1" fontAlgn="auto" hangingPunct="1">
              <a:spcAft>
                <a:spcPts val="0"/>
              </a:spcAft>
              <a:buFont typeface="Arial" charset="0"/>
              <a:buNone/>
              <a:tabLst>
                <a:tab pos="365125" algn="l"/>
              </a:tabLst>
              <a:defRPr/>
            </a:pPr>
            <a:endParaRPr lang="pl-PL" b="1" dirty="0" smtClean="0"/>
          </a:p>
          <a:p>
            <a:pPr marL="266700" indent="-266700" eaLnBrk="1" fontAlgn="auto" hangingPunct="1">
              <a:spcAft>
                <a:spcPts val="0"/>
              </a:spcAft>
              <a:buFont typeface="Arial" charset="0"/>
              <a:buNone/>
              <a:tabLst>
                <a:tab pos="365125" algn="l"/>
              </a:tabLst>
              <a:defRPr/>
            </a:pPr>
            <a:endParaRPr lang="pl-PL" b="1" dirty="0" smtClean="0"/>
          </a:p>
          <a:p>
            <a:pPr marL="266700" indent="-266700" eaLnBrk="1" fontAlgn="auto" hangingPunct="1">
              <a:spcAft>
                <a:spcPts val="0"/>
              </a:spcAft>
              <a:buFont typeface="Arial" charset="0"/>
              <a:buNone/>
              <a:tabLst>
                <a:tab pos="365125" algn="l"/>
              </a:tabLst>
              <a:defRPr/>
            </a:pPr>
            <a:endParaRPr lang="pl-PL" b="1" dirty="0" smtClean="0"/>
          </a:p>
          <a:p>
            <a:pPr marL="266700" indent="-266700" eaLnBrk="1" fontAlgn="auto" hangingPunct="1">
              <a:spcAft>
                <a:spcPts val="0"/>
              </a:spcAft>
              <a:buFont typeface="Arial" charset="0"/>
              <a:buNone/>
              <a:tabLst>
                <a:tab pos="365125" algn="l"/>
              </a:tabLst>
              <a:defRPr/>
            </a:pPr>
            <a:endParaRPr lang="pl-PL" b="1" dirty="0" smtClean="0"/>
          </a:p>
          <a:p>
            <a:pPr marL="266700" indent="-266700" eaLnBrk="1" fontAlgn="auto" hangingPunct="1">
              <a:spcAft>
                <a:spcPts val="0"/>
              </a:spcAft>
              <a:buFont typeface="Arial" charset="0"/>
              <a:buNone/>
              <a:tabLst>
                <a:tab pos="365125" algn="l"/>
              </a:tabLst>
              <a:defRPr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1187450" y="0"/>
            <a:ext cx="7715250" cy="11255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pl-PL" sz="360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pl-PL" sz="120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pl-PL" sz="120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pl-PL" b="1" u="sng" smtClean="0">
                <a:solidFill>
                  <a:schemeClr val="tx2"/>
                </a:solidFill>
              </a:rPr>
              <a:t/>
            </a:r>
            <a:br>
              <a:rPr lang="pl-PL" b="1" u="sng" smtClean="0">
                <a:solidFill>
                  <a:schemeClr val="tx2"/>
                </a:solidFill>
              </a:rPr>
            </a:br>
            <a:endParaRPr lang="pl-PL" b="1" u="sng" smtClean="0">
              <a:solidFill>
                <a:schemeClr val="tx2"/>
              </a:solidFill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sz="half" idx="1"/>
          </p:nvPr>
        </p:nvSpPr>
        <p:spPr>
          <a:xfrm>
            <a:off x="753367" y="764704"/>
            <a:ext cx="8139113" cy="5112221"/>
          </a:xfrm>
        </p:spPr>
        <p:txBody>
          <a:bodyPr/>
          <a:lstStyle/>
          <a:p>
            <a:pPr marL="266700" indent="-266700" algn="ctr" eaLnBrk="1" hangingPunct="1">
              <a:lnSpc>
                <a:spcPct val="80000"/>
              </a:lnSpc>
              <a:buFont typeface="Arial" charset="0"/>
              <a:buNone/>
              <a:tabLst>
                <a:tab pos="365125" algn="l"/>
              </a:tabLst>
            </a:pPr>
            <a:r>
              <a:rPr lang="pl-PL" sz="5000" dirty="0" smtClean="0">
                <a:solidFill>
                  <a:srgbClr val="1F497D"/>
                </a:solidFill>
                <a:latin typeface="Gill Sans MT" pitchFamily="34" charset="-18"/>
              </a:rPr>
              <a:t>Krajowa </a:t>
            </a:r>
            <a:br>
              <a:rPr lang="pl-PL" sz="5000" dirty="0" smtClean="0">
                <a:solidFill>
                  <a:srgbClr val="1F497D"/>
                </a:solidFill>
                <a:latin typeface="Gill Sans MT" pitchFamily="34" charset="-18"/>
              </a:rPr>
            </a:br>
            <a:r>
              <a:rPr lang="pl-PL" sz="5000" dirty="0" smtClean="0">
                <a:solidFill>
                  <a:srgbClr val="1F497D"/>
                </a:solidFill>
                <a:latin typeface="Gill Sans MT" pitchFamily="34" charset="-18"/>
              </a:rPr>
              <a:t>Lista produktów tradycyjnych</a:t>
            </a:r>
          </a:p>
          <a:p>
            <a:pPr marL="266700" indent="-266700" algn="ctr" eaLnBrk="1" hangingPunct="1">
              <a:lnSpc>
                <a:spcPct val="80000"/>
              </a:lnSpc>
              <a:buNone/>
              <a:tabLst>
                <a:tab pos="365125" algn="l"/>
              </a:tabLst>
            </a:pPr>
            <a:r>
              <a:rPr lang="pl-PL" sz="2400" dirty="0" smtClean="0"/>
              <a:t>Lista prowadzona jest przy współpracy Marszałków Województw i Ministra Rolnictwa i Rozwoju Wsi </a:t>
            </a:r>
            <a:endParaRPr lang="pl-PL" sz="2400" dirty="0" smtClean="0">
              <a:solidFill>
                <a:srgbClr val="1F497D"/>
              </a:solidFill>
            </a:endParaRPr>
          </a:p>
          <a:p>
            <a:pPr marL="266700" indent="-266700" algn="ctr" eaLnBrk="1" hangingPunct="1">
              <a:lnSpc>
                <a:spcPct val="80000"/>
              </a:lnSpc>
              <a:buFont typeface="Arial" charset="0"/>
              <a:buNone/>
              <a:tabLst>
                <a:tab pos="365125" algn="l"/>
              </a:tabLst>
            </a:pPr>
            <a:endParaRPr lang="pl-PL" sz="5000" dirty="0" smtClean="0">
              <a:solidFill>
                <a:srgbClr val="1F497D"/>
              </a:solidFill>
              <a:latin typeface="Gill Sans MT" pitchFamily="34" charset="-18"/>
            </a:endParaRPr>
          </a:p>
        </p:txBody>
      </p:sp>
      <p:pic>
        <p:nvPicPr>
          <p:cNvPr id="9220" name="Picture 4" descr="CHRONIONA NAZWA POCHODZENIA -  Jeżeli nazwa produktu, jakość i cały proces technologiczny produkcji jest ściśle i obiektywnie związany z pochodzeniem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4075" y="4581525"/>
            <a:ext cx="1169988" cy="1216025"/>
          </a:xfrm>
          <a:noFill/>
        </p:spPr>
      </p:pic>
      <p:pic>
        <p:nvPicPr>
          <p:cNvPr id="9221" name="Picture 5" descr="CHRONIONE OZNACZENIE GEOGRAFICZNE - Jeżeli produkt posiada wyjątkowe cechy przypisywane pochodzeniu geograficznemu i przynajmniej jeden z etapów procesu produkcyjnego odbywa się na obszarze, do którego nawiązuje nazwa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4581525"/>
            <a:ext cx="1192212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GWARANTOWANA TRADYCYJNA SPECJALNOŚĆ - Jeżeli produkt posiada cechy odróżniające go od innych produktów tej samej kategorii oraz specyficzny charakter produktu wynika z tradycji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5815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rzałka w dół 6"/>
          <p:cNvSpPr/>
          <p:nvPr/>
        </p:nvSpPr>
        <p:spPr>
          <a:xfrm>
            <a:off x="4067944" y="2925118"/>
            <a:ext cx="1152525" cy="1223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>
          <a:xfrm>
            <a:off x="1043608" y="260350"/>
            <a:ext cx="8100392" cy="93640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5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sz="5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4000" dirty="0" smtClean="0">
                <a:solidFill>
                  <a:schemeClr val="accent2">
                    <a:lumMod val="75000"/>
                  </a:schemeClr>
                </a:solidFill>
                <a:effectLst/>
                <a:hlinkClick r:id="rId3" action="ppaction://hlinkpres?slideindex=1&amp;slidetitle="/>
              </a:rPr>
              <a:t>Lista </a:t>
            </a:r>
            <a:br>
              <a:rPr lang="pl-PL" sz="4000" dirty="0" smtClean="0">
                <a:solidFill>
                  <a:schemeClr val="accent2">
                    <a:lumMod val="75000"/>
                  </a:schemeClr>
                </a:solidFill>
                <a:effectLst/>
                <a:hlinkClick r:id="rId3" action="ppaction://hlinkpres?slideindex=1&amp;slidetitle="/>
              </a:rPr>
            </a:br>
            <a:r>
              <a:rPr lang="pl-PL" sz="4000" dirty="0" smtClean="0">
                <a:solidFill>
                  <a:schemeClr val="accent2">
                    <a:lumMod val="75000"/>
                  </a:schemeClr>
                </a:solidFill>
                <a:effectLst/>
                <a:hlinkClick r:id="rId3" action="ppaction://hlinkpres?slideindex=1&amp;slidetitle="/>
              </a:rPr>
              <a:t>Produktów Tradycyjnych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pl-PL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4931" name="Rectangle 3"/>
          <p:cNvSpPr>
            <a:spLocks noGrp="1"/>
          </p:cNvSpPr>
          <p:nvPr>
            <p:ph sz="half" idx="1"/>
          </p:nvPr>
        </p:nvSpPr>
        <p:spPr>
          <a:xfrm>
            <a:off x="827584" y="1196974"/>
            <a:ext cx="8136904" cy="5400377"/>
          </a:xfrm>
        </p:spPr>
        <p:txBody>
          <a:bodyPr>
            <a:normAutofit fontScale="70000" lnSpcReduction="20000"/>
          </a:bodyPr>
          <a:lstStyle/>
          <a:p>
            <a:pPr marL="36576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6576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6576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 smtClean="0"/>
              <a:t>Identyfikacja i promocja poza uznanymi systemami jakości żywności </a:t>
            </a:r>
          </a:p>
          <a:p>
            <a:pPr marL="36576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l-PL" dirty="0" smtClean="0"/>
              <a:t>(</a:t>
            </a:r>
            <a:r>
              <a:rPr lang="pl-PL" b="1" dirty="0" smtClean="0"/>
              <a:t>tradycyjna metoda produkcji - </a:t>
            </a:r>
            <a:r>
              <a:rPr lang="pl-PL" dirty="0" smtClean="0"/>
              <a:t>wykorzystywana od co najmniej</a:t>
            </a:r>
            <a:r>
              <a:rPr lang="pl-PL" b="1" dirty="0" smtClean="0"/>
              <a:t> 25 lat. </a:t>
            </a:r>
            <a:r>
              <a:rPr lang="pl-PL" dirty="0" smtClean="0"/>
              <a:t>Produkty takie muszą</a:t>
            </a:r>
            <a:r>
              <a:rPr lang="pl-PL" b="1" dirty="0" smtClean="0"/>
              <a:t> </a:t>
            </a:r>
            <a:r>
              <a:rPr lang="pl-PL" dirty="0" smtClean="0"/>
              <a:t>stanowić </a:t>
            </a:r>
            <a:r>
              <a:rPr lang="pl-PL" b="1" dirty="0" smtClean="0"/>
              <a:t>element dziedzictwa kulturowego regionu</a:t>
            </a:r>
            <a:r>
              <a:rPr lang="pl-PL" dirty="0" smtClean="0"/>
              <a:t>, w którym są wytwarzane oraz być </a:t>
            </a:r>
            <a:r>
              <a:rPr lang="pl-PL" b="1" dirty="0" smtClean="0"/>
              <a:t>elementem tożsamości społeczności lokalnej</a:t>
            </a:r>
            <a:r>
              <a:rPr lang="pl-PL" dirty="0" smtClean="0"/>
              <a:t>).</a:t>
            </a:r>
            <a:br>
              <a:rPr lang="pl-PL" dirty="0" smtClean="0"/>
            </a:br>
            <a:endParaRPr lang="pl-PL" dirty="0" smtClean="0"/>
          </a:p>
          <a:p>
            <a:pPr marL="36576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 smtClean="0"/>
              <a:t>Na listę wpisać można produkty rolne i środki spożywcze oraz napoje spirytusowe. </a:t>
            </a:r>
          </a:p>
          <a:p>
            <a:pPr marL="36576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dirty="0" smtClean="0"/>
          </a:p>
          <a:p>
            <a:pPr marL="36576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 smtClean="0"/>
              <a:t>Wpis na LPT nie wiąże się z ochroną produktu, nie przyznaje producentom żadnych praw i nie wiąże się z obowiązkiem poddawania się kontroli. </a:t>
            </a:r>
          </a:p>
          <a:p>
            <a:pPr marL="36576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dirty="0" smtClean="0"/>
          </a:p>
          <a:p>
            <a:pPr marL="36576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 smtClean="0"/>
              <a:t>Lista służy wyłącznie zbieraniu i rozpowszechnianiu informacji związanych z wytwarzaniem produktów tradycyjnych promując równocześnie region i propagując kulturę i tradycję oraz zwiększając świadomość konsumentów.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0A962-1D11-4CD7-A51C-F374384F1803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043608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 algn="ctr">
              <a:buFont typeface="Arial" charset="0"/>
              <a:buNone/>
              <a:tabLst>
                <a:tab pos="365125" algn="l"/>
              </a:tabLst>
              <a:defRPr/>
            </a:pPr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www.minrol.gov.pl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619672" y="1052736"/>
            <a:ext cx="63367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u="sng" dirty="0" smtClean="0"/>
              <a:t>woj. dolnośląskie 44 </a:t>
            </a:r>
            <a:endParaRPr lang="pl-PL" dirty="0" smtClean="0"/>
          </a:p>
          <a:p>
            <a:pPr lvl="0"/>
            <a:r>
              <a:rPr lang="pl-PL" u="sng" dirty="0" smtClean="0"/>
              <a:t>woj. kujawsko-pomorskie 54 </a:t>
            </a:r>
            <a:endParaRPr lang="pl-PL" dirty="0" smtClean="0"/>
          </a:p>
          <a:p>
            <a:pPr lvl="0"/>
            <a:r>
              <a:rPr lang="pl-PL" u="sng" dirty="0" smtClean="0"/>
              <a:t>woj. lubelskie 127 </a:t>
            </a:r>
            <a:endParaRPr lang="pl-PL" dirty="0" smtClean="0"/>
          </a:p>
          <a:p>
            <a:pPr lvl="0"/>
            <a:r>
              <a:rPr lang="pl-PL" u="sng" dirty="0" smtClean="0"/>
              <a:t>woj. łódzkie 75 </a:t>
            </a:r>
            <a:endParaRPr lang="pl-PL" dirty="0" smtClean="0"/>
          </a:p>
          <a:p>
            <a:pPr lvl="0"/>
            <a:r>
              <a:rPr lang="pl-PL" u="sng" dirty="0" smtClean="0"/>
              <a:t>woj. lubuskie 34 </a:t>
            </a:r>
            <a:endParaRPr lang="pl-PL" dirty="0" smtClean="0"/>
          </a:p>
          <a:p>
            <a:pPr lvl="0"/>
            <a:r>
              <a:rPr lang="pl-PL" u="sng" dirty="0" smtClean="0"/>
              <a:t>woj. małopolskie 124 </a:t>
            </a:r>
            <a:endParaRPr lang="pl-PL" dirty="0" smtClean="0"/>
          </a:p>
          <a:p>
            <a:pPr lvl="0"/>
            <a:r>
              <a:rPr lang="pl-PL" u="sng" dirty="0" smtClean="0"/>
              <a:t>woj. mazowieckie 73 </a:t>
            </a:r>
            <a:endParaRPr lang="pl-PL" dirty="0" smtClean="0"/>
          </a:p>
          <a:p>
            <a:pPr lvl="0"/>
            <a:r>
              <a:rPr lang="pl-PL" u="sng" dirty="0" smtClean="0"/>
              <a:t>woj. opolskie 61 </a:t>
            </a:r>
            <a:endParaRPr lang="pl-PL" dirty="0" smtClean="0"/>
          </a:p>
          <a:p>
            <a:pPr lvl="0"/>
            <a:r>
              <a:rPr lang="pl-PL" u="sng" dirty="0" smtClean="0"/>
              <a:t>woj. podkarpackie 170 </a:t>
            </a:r>
            <a:endParaRPr lang="pl-PL" dirty="0" smtClean="0"/>
          </a:p>
          <a:p>
            <a:pPr lvl="0"/>
            <a:r>
              <a:rPr lang="pl-PL" u="sng" dirty="0" smtClean="0"/>
              <a:t>woj. podlaskie 50 </a:t>
            </a:r>
            <a:endParaRPr lang="pl-PL" dirty="0" smtClean="0"/>
          </a:p>
          <a:p>
            <a:pPr lvl="0"/>
            <a:r>
              <a:rPr lang="pl-PL" u="sng" dirty="0" smtClean="0"/>
              <a:t>woj. pomorskie 156 </a:t>
            </a:r>
            <a:endParaRPr lang="pl-PL" dirty="0" smtClean="0"/>
          </a:p>
          <a:p>
            <a:pPr lvl="0"/>
            <a:r>
              <a:rPr lang="pl-PL" u="sng" dirty="0" smtClean="0"/>
              <a:t>woj. śląskie 137 </a:t>
            </a:r>
            <a:endParaRPr lang="pl-PL" dirty="0" smtClean="0"/>
          </a:p>
          <a:p>
            <a:pPr lvl="0"/>
            <a:r>
              <a:rPr lang="pl-PL" u="sng" dirty="0" smtClean="0"/>
              <a:t>woj. świętokrzyskie 70 </a:t>
            </a:r>
            <a:endParaRPr lang="pl-PL" dirty="0" smtClean="0"/>
          </a:p>
          <a:p>
            <a:pPr lvl="0"/>
            <a:r>
              <a:rPr lang="pl-PL" u="sng" dirty="0" smtClean="0"/>
              <a:t>woj. warmińsko-mazurskie 25 </a:t>
            </a:r>
            <a:endParaRPr lang="pl-PL" dirty="0" smtClean="0"/>
          </a:p>
          <a:p>
            <a:pPr lvl="0"/>
            <a:r>
              <a:rPr lang="pl-PL" u="sng" dirty="0" smtClean="0"/>
              <a:t>woj. wielkopolskie 90 </a:t>
            </a:r>
            <a:endParaRPr lang="pl-PL" dirty="0" smtClean="0"/>
          </a:p>
          <a:p>
            <a:pPr lvl="0"/>
            <a:r>
              <a:rPr lang="pl-PL" u="sng" dirty="0" smtClean="0"/>
              <a:t>woj. zachodniopomorskie 29 </a:t>
            </a:r>
          </a:p>
          <a:p>
            <a:pPr lvl="0" algn="r"/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</a:rPr>
              <a:t>1319 wszystkich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stan w listopadzie 2014 r.</a:t>
            </a:r>
          </a:p>
          <a:p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259632" y="26064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Lista Produktów Tradycyjnych</a:t>
            </a:r>
            <a:endParaRPr lang="pl-PL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/>
          </p:nvPr>
        </p:nvSpPr>
        <p:spPr>
          <a:xfrm>
            <a:off x="1476375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dirty="0" smtClean="0">
                <a:solidFill>
                  <a:schemeClr val="tx2">
                    <a:satMod val="130000"/>
                  </a:schemeClr>
                </a:solidFill>
              </a:rPr>
              <a:t>Krajowy system jakości żywności </a:t>
            </a:r>
            <a:br>
              <a:rPr lang="pl-PL" sz="36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pl-PL" sz="3600" dirty="0" smtClean="0">
                <a:solidFill>
                  <a:schemeClr val="tx2">
                    <a:satMod val="130000"/>
                  </a:schemeClr>
                </a:solidFill>
              </a:rPr>
              <a:t>„Jakość Tradycja”</a:t>
            </a:r>
          </a:p>
        </p:txBody>
      </p:sp>
      <p:sp>
        <p:nvSpPr>
          <p:cNvPr id="102403" name="Rectangle 3"/>
          <p:cNvSpPr>
            <a:spLocks noGrp="1"/>
          </p:cNvSpPr>
          <p:nvPr>
            <p:ph sz="half" idx="1"/>
          </p:nvPr>
        </p:nvSpPr>
        <p:spPr>
          <a:xfrm>
            <a:off x="1043609" y="1196752"/>
            <a:ext cx="7704856" cy="4897437"/>
          </a:xfrm>
        </p:spPr>
        <p:txBody>
          <a:bodyPr>
            <a:normAutofit fontScale="85000" lnSpcReduction="20000"/>
          </a:bodyPr>
          <a:lstStyle/>
          <a:p>
            <a:pPr marL="365760" indent="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l-PL" dirty="0" smtClean="0"/>
              <a:t>Służy wyróżnianiu produktów żywnościowych wysokiej jakości z uwzględnieniem </a:t>
            </a:r>
            <a:r>
              <a:rPr lang="pl-PL" b="1" dirty="0" smtClean="0"/>
              <a:t>produktów tradycyjnych.</a:t>
            </a:r>
          </a:p>
          <a:p>
            <a:pPr marL="365760" indent="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l-PL" dirty="0" smtClean="0"/>
              <a:t>Utworzony przez</a:t>
            </a:r>
            <a:r>
              <a:rPr lang="pl-PL" b="1" dirty="0" smtClean="0"/>
              <a:t> </a:t>
            </a:r>
            <a:r>
              <a:rPr lang="pl-PL" dirty="0" smtClean="0"/>
              <a:t>Polską Izbę Produktu Regionalnego i Lokalnego i uznany przez Ministra Rolnictwa. </a:t>
            </a:r>
          </a:p>
          <a:p>
            <a:pPr marL="365760" indent="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l-PL" dirty="0" smtClean="0"/>
              <a:t>Produkty w systemie muszą charakteryzować się tradycyjnym składem lub sposobem wytwarzania </a:t>
            </a:r>
            <a:br>
              <a:rPr lang="pl-PL" dirty="0" smtClean="0"/>
            </a:br>
            <a:r>
              <a:rPr lang="pl-PL" dirty="0" smtClean="0"/>
              <a:t>i tradycyjnym charakterem, co oznacza, </a:t>
            </a:r>
            <a:r>
              <a:rPr lang="pl-PL" b="1" dirty="0" smtClean="0"/>
              <a:t>co najmniej 50 letnią </a:t>
            </a:r>
            <a:r>
              <a:rPr lang="pl-PL" dirty="0" smtClean="0"/>
              <a:t>historią wytwarzania. </a:t>
            </a:r>
          </a:p>
          <a:p>
            <a:pPr marL="365760" indent="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l-PL" dirty="0" smtClean="0"/>
              <a:t>Produkt posiada szczególną jakość lub reputację odróżniającą ją od produktów należących do tej samej kategorii. </a:t>
            </a:r>
          </a:p>
          <a:p>
            <a:pPr marL="365760" indent="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l-PL" dirty="0" smtClean="0"/>
              <a:t>Promocja starych surowców i dawnych odmian</a:t>
            </a:r>
          </a:p>
          <a:p>
            <a:pPr marL="365760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dirty="0" smtClean="0"/>
              <a:t>(tradycyjne rasy i odmiany użytkowane przed 1956 rokiem)</a:t>
            </a:r>
          </a:p>
          <a:p>
            <a:pPr marL="266700" indent="-266700" eaLnBrk="1" fontAlgn="auto" hangingPunct="1">
              <a:spcAft>
                <a:spcPts val="0"/>
              </a:spcAft>
              <a:buFont typeface="Arial" charset="0"/>
              <a:buNone/>
              <a:tabLst>
                <a:tab pos="365125" algn="l"/>
              </a:tabLst>
              <a:defRPr/>
            </a:pPr>
            <a:endParaRPr lang="pl-PL" dirty="0" smtClean="0"/>
          </a:p>
        </p:txBody>
      </p:sp>
      <p:pic>
        <p:nvPicPr>
          <p:cNvPr id="64516" name="Picture 4" descr="jakoscitradycj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3080" y="4653136"/>
            <a:ext cx="1680919" cy="288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331640" y="5934413"/>
            <a:ext cx="5508104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eaLnBrk="1" hangingPunct="1">
              <a:lnSpc>
                <a:spcPct val="90000"/>
              </a:lnSpc>
              <a:buFont typeface="Arial" charset="0"/>
              <a:buNone/>
              <a:tabLst>
                <a:tab pos="365125" algn="l"/>
              </a:tabLst>
            </a:pPr>
            <a:r>
              <a:rPr lang="pl-PL" dirty="0" smtClean="0"/>
              <a:t>Obecnie 81* produktów z JT,         </a:t>
            </a:r>
            <a:r>
              <a:rPr lang="pl-PL" sz="1400" dirty="0" smtClean="0"/>
              <a:t>*stan w listopadzie 2014r.</a:t>
            </a:r>
          </a:p>
          <a:p>
            <a:pPr marL="266700" indent="-266700" eaLnBrk="1" hangingPunct="1">
              <a:lnSpc>
                <a:spcPct val="90000"/>
              </a:lnSpc>
              <a:buFont typeface="Arial" charset="0"/>
              <a:buNone/>
              <a:tabLst>
                <a:tab pos="365125" algn="l"/>
              </a:tabLst>
            </a:pPr>
            <a:r>
              <a:rPr lang="pl-PL" sz="2000" dirty="0" err="1" smtClean="0">
                <a:solidFill>
                  <a:srgbClr val="0000FF"/>
                </a:solidFill>
                <a:hlinkClick r:id="rId4"/>
              </a:rPr>
              <a:t>www.produktyregionalne.pl</a:t>
            </a:r>
            <a:endParaRPr lang="pl-PL" sz="20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1022920" y="260648"/>
            <a:ext cx="8229600" cy="8823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4000" b="1" dirty="0" smtClean="0">
                <a:solidFill>
                  <a:schemeClr val="tx2"/>
                </a:solidFill>
              </a:rPr>
              <a:t/>
            </a:r>
            <a:br>
              <a:rPr lang="pl-PL" sz="4000" b="1" dirty="0" smtClean="0">
                <a:solidFill>
                  <a:schemeClr val="tx2"/>
                </a:solidFill>
              </a:rPr>
            </a:br>
            <a:r>
              <a:rPr lang="pl-PL" sz="4000" b="1" dirty="0" smtClean="0">
                <a:solidFill>
                  <a:schemeClr val="tx2"/>
                </a:solidFill>
              </a:rPr>
              <a:t/>
            </a:r>
            <a:br>
              <a:rPr lang="pl-PL" sz="4000" b="1" dirty="0" smtClean="0">
                <a:solidFill>
                  <a:schemeClr val="tx2"/>
                </a:solidFill>
              </a:rPr>
            </a:br>
            <a:r>
              <a:rPr lang="pl-PL" sz="4000" b="1" dirty="0" smtClean="0">
                <a:solidFill>
                  <a:schemeClr val="tx2"/>
                </a:solidFill>
              </a:rPr>
              <a:t/>
            </a:r>
            <a:br>
              <a:rPr lang="pl-PL" sz="4000" b="1" dirty="0" smtClean="0">
                <a:solidFill>
                  <a:schemeClr val="tx2"/>
                </a:solidFill>
              </a:rPr>
            </a:br>
            <a:r>
              <a:rPr lang="pl-PL" sz="3600" dirty="0" smtClean="0"/>
              <a:t>Krajowa lista chronionych oznaczeń geograficznych napojów spirytusowych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b="1" dirty="0" smtClean="0">
                <a:latin typeface="Arial" charset="0"/>
              </a:rPr>
              <a:t/>
            </a:r>
            <a:br>
              <a:rPr lang="pl-PL" b="1" dirty="0" smtClean="0">
                <a:latin typeface="Arial" charset="0"/>
              </a:rPr>
            </a:br>
            <a:endParaRPr lang="pl-PL" sz="4800" b="1" dirty="0" smtClean="0"/>
          </a:p>
        </p:txBody>
      </p:sp>
      <p:sp>
        <p:nvSpPr>
          <p:cNvPr id="70659" name="Prostokąt 10"/>
          <p:cNvSpPr>
            <a:spLocks noChangeArrowheads="1"/>
          </p:cNvSpPr>
          <p:nvPr/>
        </p:nvSpPr>
        <p:spPr bwMode="auto">
          <a:xfrm>
            <a:off x="1116013" y="1078279"/>
            <a:ext cx="76324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400" b="1" dirty="0" smtClean="0"/>
              <a:t>Ochrona</a:t>
            </a:r>
            <a:r>
              <a:rPr lang="pl-PL" sz="2400" dirty="0" smtClean="0"/>
              <a:t> na gruncie krajowym </a:t>
            </a:r>
            <a:r>
              <a:rPr lang="pl-PL" sz="2400" b="1" dirty="0" smtClean="0"/>
              <a:t>napojów spirytusowych</a:t>
            </a:r>
            <a:r>
              <a:rPr lang="pl-PL" sz="2400" dirty="0" smtClean="0"/>
              <a:t>, które swoją najwyższą jakość i wyjątkowość zawdzięczają pochodzeniu z konkretnych miejsc i  regionów.</a:t>
            </a:r>
          </a:p>
          <a:p>
            <a:endParaRPr lang="pl-PL" sz="2800" dirty="0" smtClean="0"/>
          </a:p>
          <a:p>
            <a:r>
              <a:rPr lang="pl-PL" sz="2200" dirty="0" smtClean="0"/>
              <a:t>Produkt </a:t>
            </a:r>
            <a:r>
              <a:rPr lang="pl-PL" sz="2200" dirty="0"/>
              <a:t>powinien :</a:t>
            </a:r>
          </a:p>
          <a:p>
            <a:pPr>
              <a:buFont typeface="Wingdings" pitchFamily="2" charset="2"/>
              <a:buChar char="Ø"/>
            </a:pPr>
            <a:r>
              <a:rPr lang="pl-PL" sz="2200" dirty="0"/>
              <a:t> swoje właściwości i cechy charakterystyczne, związane z oddziaływaniem czynników naturalnych lub ludzkich, zawdzięczać pochodzeniu z miejsca, miejscowości, regionu lub terytorium Rzeczypospolitej Polskiej, do którego nawiązuje jego nazwa oraz</a:t>
            </a:r>
          </a:p>
          <a:p>
            <a:pPr>
              <a:buFont typeface="Wingdings" pitchFamily="2" charset="2"/>
              <a:buChar char="Ø"/>
            </a:pPr>
            <a:r>
              <a:rPr lang="pl-PL" sz="2200" b="1" dirty="0"/>
              <a:t> wszystkie etapy produkcji</a:t>
            </a:r>
            <a:r>
              <a:rPr lang="pl-PL" sz="2200" dirty="0"/>
              <a:t>, w trakcie których taki napój spirytusowy uzyskuje swoje cechy charakterystyczne i ostateczne właściwości, odbywają się w miejscu, miejscowości, regionie lub terytorium Rzeczypospolitej Polskiej, do którego nawiązuje jego nazwa.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4000" b="1" dirty="0" smtClean="0">
                <a:solidFill>
                  <a:schemeClr val="tx2"/>
                </a:solidFill>
              </a:rPr>
              <a:t/>
            </a:r>
            <a:br>
              <a:rPr lang="pl-PL" sz="4000" b="1" dirty="0" smtClean="0">
                <a:solidFill>
                  <a:schemeClr val="tx2"/>
                </a:solidFill>
              </a:rPr>
            </a:br>
            <a:r>
              <a:rPr lang="pl-PL" sz="4000" b="1" dirty="0" smtClean="0">
                <a:solidFill>
                  <a:schemeClr val="tx2"/>
                </a:solidFill>
              </a:rPr>
              <a:t/>
            </a:r>
            <a:br>
              <a:rPr lang="pl-PL" sz="4000" b="1" dirty="0" smtClean="0">
                <a:solidFill>
                  <a:schemeClr val="tx2"/>
                </a:solidFill>
              </a:rPr>
            </a:br>
            <a:r>
              <a:rPr lang="pl-PL" sz="4000" b="1" dirty="0" smtClean="0">
                <a:solidFill>
                  <a:schemeClr val="tx2"/>
                </a:solidFill>
              </a:rPr>
              <a:t/>
            </a:r>
            <a:br>
              <a:rPr lang="pl-PL" sz="4000" b="1" dirty="0" smtClean="0">
                <a:solidFill>
                  <a:schemeClr val="tx2"/>
                </a:solidFill>
              </a:rPr>
            </a:br>
            <a:r>
              <a:rPr lang="pl-PL" sz="3600" dirty="0" smtClean="0"/>
              <a:t>Ochrona w UE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dirty="0" smtClean="0">
                <a:latin typeface="Arial" charset="0"/>
              </a:rPr>
              <a:t/>
            </a:r>
            <a:br>
              <a:rPr lang="pl-PL" dirty="0" smtClean="0">
                <a:latin typeface="Arial" charset="0"/>
              </a:rPr>
            </a:br>
            <a:endParaRPr lang="pl-PL" sz="4800" dirty="0" smtClean="0"/>
          </a:p>
        </p:txBody>
      </p:sp>
      <p:sp>
        <p:nvSpPr>
          <p:cNvPr id="11" name="Prostokąt 10"/>
          <p:cNvSpPr/>
          <p:nvPr/>
        </p:nvSpPr>
        <p:spPr>
          <a:xfrm>
            <a:off x="1116013" y="980728"/>
            <a:ext cx="7559675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2400" dirty="0" smtClean="0"/>
              <a:t>Na wniosek producenta, Minister Rolnictwa może zgłosić oznaczenie geograficzne napoju spirytusowego wpisane na listę do </a:t>
            </a:r>
            <a:r>
              <a:rPr lang="pl-PL" sz="2400" b="1" dirty="0" smtClean="0"/>
              <a:t>objęcia tej nazwy ochroną na szczeblu wspólnotowym</a:t>
            </a:r>
            <a:r>
              <a:rPr lang="pl-PL" sz="2400" dirty="0" smtClean="0"/>
              <a:t>.</a:t>
            </a:r>
          </a:p>
          <a:p>
            <a:pPr>
              <a:defRPr/>
            </a:pPr>
            <a:endParaRPr lang="pl-PL" sz="2400" dirty="0" smtClean="0">
              <a:cs typeface="Arial" pitchFamily="34" charset="0"/>
            </a:endParaRPr>
          </a:p>
          <a:p>
            <a:pPr>
              <a:defRPr/>
            </a:pPr>
            <a:r>
              <a:rPr lang="pl-PL" sz="2400" dirty="0" smtClean="0">
                <a:cs typeface="Arial" pitchFamily="34" charset="0"/>
              </a:rPr>
              <a:t>Ochroną </a:t>
            </a:r>
            <a:r>
              <a:rPr lang="pl-PL" sz="2400" dirty="0">
                <a:cs typeface="Arial" pitchFamily="34" charset="0"/>
              </a:rPr>
              <a:t>na szczeblu wspólnotowym objęte są już 3 oznaczenia geograficzne dla napojów spirytusowych: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pl-PL" sz="2400" dirty="0">
                <a:cs typeface="Arial" pitchFamily="34" charset="0"/>
              </a:rPr>
              <a:t> </a:t>
            </a:r>
            <a:r>
              <a:rPr lang="pl-PL" sz="2400" dirty="0">
                <a:solidFill>
                  <a:srgbClr val="004A82"/>
                </a:solidFill>
                <a:cs typeface="Arial" pitchFamily="34" charset="0"/>
              </a:rPr>
              <a:t>wódka ziołowa z Niziny Północnopodlaskiej aromatyzowana ekstraktem z trawy żubrowej </a:t>
            </a:r>
            <a:r>
              <a:rPr lang="pl-PL" sz="2400" dirty="0">
                <a:cs typeface="Arial" pitchFamily="34" charset="0"/>
              </a:rPr>
              <a:t/>
            </a:r>
            <a:br>
              <a:rPr lang="pl-PL" sz="2400" dirty="0">
                <a:cs typeface="Arial" pitchFamily="34" charset="0"/>
              </a:rPr>
            </a:br>
            <a:r>
              <a:rPr lang="pl-PL" sz="2400" dirty="0">
                <a:cs typeface="Arial" pitchFamily="34" charset="0"/>
              </a:rPr>
              <a:t>( żubrówka)/ Herbal vodka from the North Podlasie Lowland aromatised with an extract of bison Grass, 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pl-PL" sz="2400" dirty="0">
                <a:solidFill>
                  <a:srgbClr val="004A82"/>
                </a:solidFill>
                <a:cs typeface="Arial" pitchFamily="34" charset="0"/>
              </a:rPr>
              <a:t>„Polish Cherry”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l-PL" sz="2400" dirty="0">
                <a:solidFill>
                  <a:srgbClr val="004A82"/>
                </a:solidFill>
                <a:cs typeface="Arial" pitchFamily="34" charset="0"/>
              </a:rPr>
              <a:t>„Polska Wódka / Polish </a:t>
            </a:r>
            <a:r>
              <a:rPr lang="pl-PL" sz="2400" dirty="0" err="1">
                <a:solidFill>
                  <a:srgbClr val="004A82"/>
                </a:solidFill>
                <a:cs typeface="Arial" pitchFamily="34" charset="0"/>
              </a:rPr>
              <a:t>Vodka</a:t>
            </a:r>
            <a:r>
              <a:rPr lang="pl-PL" sz="2400" dirty="0" smtClean="0">
                <a:solidFill>
                  <a:srgbClr val="004A82"/>
                </a:solidFill>
                <a:cs typeface="Arial" pitchFamily="34" charset="0"/>
              </a:rPr>
              <a:t>”.</a:t>
            </a:r>
            <a:endParaRPr lang="pl-PL" sz="2400" dirty="0">
              <a:solidFill>
                <a:srgbClr val="004A82"/>
              </a:solidFill>
              <a:cs typeface="Arial" pitchFamily="34" charset="0"/>
            </a:endParaRPr>
          </a:p>
          <a:p>
            <a:pPr>
              <a:defRPr/>
            </a:pPr>
            <a:endParaRPr lang="pl-PL" sz="2400" dirty="0">
              <a:cs typeface="Arial" pitchFamily="34" charset="0"/>
            </a:endParaRPr>
          </a:p>
          <a:p>
            <a:pPr>
              <a:defRPr/>
            </a:pPr>
            <a:r>
              <a:rPr lang="pl-PL" sz="2400" dirty="0">
                <a:cs typeface="Arial" pitchFamily="34" charset="0"/>
              </a:rPr>
              <a:t>Oczekuje na wpis na listę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„Miodówka witosławska”</a:t>
            </a:r>
          </a:p>
          <a:p>
            <a:pPr>
              <a:defRPr/>
            </a:pPr>
            <a:endParaRPr lang="pl-PL" sz="24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1022920" y="-2738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4000" b="1" dirty="0" smtClean="0">
                <a:solidFill>
                  <a:schemeClr val="tx2"/>
                </a:solidFill>
              </a:rPr>
              <a:t/>
            </a:r>
            <a:br>
              <a:rPr lang="pl-PL" sz="4000" b="1" dirty="0" smtClean="0">
                <a:solidFill>
                  <a:schemeClr val="tx2"/>
                </a:solidFill>
              </a:rPr>
            </a:br>
            <a:r>
              <a:rPr lang="pl-PL" sz="4000" b="1" dirty="0" smtClean="0">
                <a:solidFill>
                  <a:schemeClr val="tx2"/>
                </a:solidFill>
              </a:rPr>
              <a:t/>
            </a:r>
            <a:br>
              <a:rPr lang="pl-PL" sz="4000" b="1" dirty="0" smtClean="0">
                <a:solidFill>
                  <a:schemeClr val="tx2"/>
                </a:solidFill>
              </a:rPr>
            </a:br>
            <a:r>
              <a:rPr lang="pl-PL" sz="4000" b="1" dirty="0" smtClean="0">
                <a:solidFill>
                  <a:schemeClr val="tx2"/>
                </a:solidFill>
              </a:rPr>
              <a:t/>
            </a:r>
            <a:br>
              <a:rPr lang="pl-PL" sz="4000" b="1" dirty="0" smtClean="0">
                <a:solidFill>
                  <a:schemeClr val="tx2"/>
                </a:solidFill>
              </a:rPr>
            </a:b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Ochrona nazw pochodzenia i oznaczeń geograficznych wyrobów winiarskich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b="1" dirty="0" smtClean="0">
                <a:latin typeface="Arial" charset="0"/>
              </a:rPr>
              <a:t/>
            </a:r>
            <a:br>
              <a:rPr lang="pl-PL" b="1" dirty="0" smtClean="0">
                <a:latin typeface="Arial" charset="0"/>
              </a:rPr>
            </a:br>
            <a:endParaRPr lang="pl-PL" sz="4800" b="1" dirty="0" smtClean="0"/>
          </a:p>
        </p:txBody>
      </p:sp>
      <p:sp>
        <p:nvSpPr>
          <p:cNvPr id="74755" name="Prostokąt 10"/>
          <p:cNvSpPr>
            <a:spLocks noChangeArrowheads="1"/>
          </p:cNvSpPr>
          <p:nvPr/>
        </p:nvSpPr>
        <p:spPr bwMode="auto">
          <a:xfrm>
            <a:off x="1187450" y="1308824"/>
            <a:ext cx="72009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indent="269875">
              <a:tabLst>
                <a:tab pos="269875" algn="l"/>
              </a:tabLst>
            </a:pPr>
            <a:r>
              <a:rPr lang="pl-PL" sz="2400" dirty="0" smtClean="0">
                <a:ea typeface="Times New Roman" pitchFamily="18" charset="0"/>
                <a:cs typeface="Times New Roman" pitchFamily="18" charset="0"/>
              </a:rPr>
              <a:t>Na poziomie UE ochroną można objąć również</a:t>
            </a:r>
            <a:r>
              <a:rPr lang="pl-PL" sz="2400" b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ea typeface="Times New Roman" pitchFamily="18" charset="0"/>
                <a:cs typeface="Times New Roman" pitchFamily="18" charset="0"/>
              </a:rPr>
              <a:t>nazwy wyrobów winiarskich, jako </a:t>
            </a:r>
            <a:r>
              <a:rPr lang="pl-PL" sz="2400" b="1" dirty="0" smtClean="0">
                <a:ea typeface="Times New Roman" pitchFamily="18" charset="0"/>
                <a:cs typeface="Times New Roman" pitchFamily="18" charset="0"/>
              </a:rPr>
              <a:t>nazwy pochodzenia </a:t>
            </a:r>
            <a:r>
              <a:rPr lang="pl-PL" sz="2400" dirty="0" smtClean="0">
                <a:ea typeface="Times New Roman" pitchFamily="18" charset="0"/>
                <a:cs typeface="Times New Roman" pitchFamily="18" charset="0"/>
              </a:rPr>
              <a:t>lub jako </a:t>
            </a:r>
            <a:r>
              <a:rPr lang="pl-PL" sz="2400" b="1" dirty="0" smtClean="0">
                <a:ea typeface="Times New Roman" pitchFamily="18" charset="0"/>
                <a:cs typeface="Times New Roman" pitchFamily="18" charset="0"/>
              </a:rPr>
              <a:t>oznaczenia geograficzne. </a:t>
            </a:r>
          </a:p>
          <a:p>
            <a:pPr lvl="0" indent="269875">
              <a:tabLst>
                <a:tab pos="269875" algn="l"/>
              </a:tabLst>
            </a:pPr>
            <a:endParaRPr lang="pl-PL" sz="2400" b="1" dirty="0" smtClean="0">
              <a:ea typeface="Times New Roman" pitchFamily="18" charset="0"/>
              <a:cs typeface="Times New Roman" pitchFamily="18" charset="0"/>
            </a:endParaRPr>
          </a:p>
          <a:p>
            <a:pPr lvl="0" indent="269875">
              <a:tabLst>
                <a:tab pos="269875" algn="l"/>
              </a:tabLst>
            </a:pPr>
            <a:r>
              <a:rPr lang="pl-PL" sz="2400" dirty="0" smtClean="0">
                <a:ea typeface="Times New Roman" pitchFamily="18" charset="0"/>
                <a:cs typeface="Times New Roman" pitchFamily="18" charset="0"/>
              </a:rPr>
              <a:t>Na stronie Komisji Europejskiej funkcjonuje baza zarejestrowanych nazw win:</a:t>
            </a:r>
          </a:p>
          <a:p>
            <a:pPr lvl="0" indent="269875">
              <a:tabLst>
                <a:tab pos="269875" algn="l"/>
              </a:tabLst>
            </a:pPr>
            <a:endParaRPr lang="pl-PL" sz="2400" dirty="0" smtClean="0">
              <a:ea typeface="Times New Roman" pitchFamily="18" charset="0"/>
              <a:cs typeface="Times New Roman" pitchFamily="18" charset="0"/>
            </a:endParaRPr>
          </a:p>
          <a:p>
            <a:pPr lvl="0" indent="269875" algn="ctr">
              <a:tabLst>
                <a:tab pos="269875" algn="l"/>
              </a:tabLst>
            </a:pPr>
            <a:r>
              <a:rPr lang="pl-PL" sz="2800" b="1" dirty="0" smtClean="0">
                <a:ea typeface="Times New Roman" pitchFamily="18" charset="0"/>
                <a:cs typeface="Times New Roman" pitchFamily="18" charset="0"/>
              </a:rPr>
              <a:t>E-Bachus</a:t>
            </a:r>
            <a:r>
              <a:rPr lang="pl-PL" sz="2800" b="1" dirty="0" smtClean="0">
                <a:hlinkClick r:id="rId3"/>
              </a:rPr>
              <a:t> </a:t>
            </a:r>
            <a:r>
              <a:rPr lang="pl-PL" sz="2400" b="1" dirty="0" smtClean="0">
                <a:hlinkClick r:id="rId3"/>
              </a:rPr>
              <a:t>http://ec.europa.eu/agriculture/markets/wine/e-bacchus/index.cfm?event=statistics&amp;language=PL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1042988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Produkty lokalne, regionalne </a:t>
            </a:r>
            <a:br>
              <a:rPr lang="pl-PL" sz="30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</a:br>
            <a:r>
              <a:rPr lang="pl-PL" sz="30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i tradycyjne-wyroby o szczególnej jakości</a:t>
            </a:r>
            <a:endParaRPr lang="pl-PL" sz="3000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1692275" y="1412875"/>
            <a:ext cx="7148513" cy="4968875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 podnoszą atrakcyjność regionu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kształtują wizerunek regionu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przyczyniają się do poprawy jego  konkurencyjności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wywierają pozytywny wpływ na społeczności lokalne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pl-PL" sz="3000" dirty="0" smtClean="0">
              <a:solidFill>
                <a:schemeClr val="accent5">
                  <a:lumMod val="75000"/>
                </a:schemeClr>
              </a:solidFill>
              <a:latin typeface="Baskerville Old Face" pitchFamily="18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pl-PL" sz="3000" dirty="0" smtClean="0">
              <a:solidFill>
                <a:schemeClr val="accent5">
                  <a:lumMod val="75000"/>
                </a:schemeClr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118745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4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Slow Food</a:t>
            </a:r>
            <a:endParaRPr lang="pl-PL" sz="3400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1187624" y="1700808"/>
            <a:ext cx="7632848" cy="29523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2400" dirty="0" smtClean="0"/>
              <a:t>międzynarodowy ruch</a:t>
            </a:r>
            <a:r>
              <a:rPr lang="pl-PL" sz="2400" b="1" dirty="0" smtClean="0"/>
              <a:t> </a:t>
            </a:r>
            <a:r>
              <a:rPr lang="pl-PL" sz="2400" dirty="0" smtClean="0"/>
              <a:t>wywodzący się z Włoch, określa swój cel jako: "ochronę prawa do smaku„,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/>
              <a:t>zajmuje się działalnością na rzecz ochrony i wspierania niewielkich regionalnych producentów żywności,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/>
              <a:t>rekomenduje produkty i restauracje,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 smtClean="0"/>
              <a:t> w Polsce jest inicjatorem akcji „Gęsina na św. Marcina” oraz organizatorem festiwalu „Czas Dobrego Sera” </a:t>
            </a:r>
            <a:br>
              <a:rPr lang="pl-PL" sz="2400" dirty="0" smtClean="0"/>
            </a:br>
            <a:r>
              <a:rPr lang="pl-PL" sz="2400" dirty="0" smtClean="0"/>
              <a:t>w Sandomierzu, </a:t>
            </a:r>
            <a:r>
              <a:rPr lang="en-US" sz="2400" dirty="0" smtClean="0"/>
              <a:t>Terra Madre – Slow Food Festival</a:t>
            </a:r>
            <a:r>
              <a:rPr lang="pl-PL" sz="2400" dirty="0" smtClean="0"/>
              <a:t> w Krakowie.</a:t>
            </a:r>
          </a:p>
          <a:p>
            <a:pPr>
              <a:buFont typeface="Wingdings" pitchFamily="2" charset="2"/>
              <a:buChar char="ü"/>
            </a:pPr>
            <a:endParaRPr lang="pl-PL" sz="2400" dirty="0" smtClean="0"/>
          </a:p>
          <a:p>
            <a:pPr>
              <a:buFont typeface="Wingdings" pitchFamily="2" charset="2"/>
              <a:buChar char="ü"/>
            </a:pPr>
            <a:endParaRPr lang="pl-PL" sz="2400" dirty="0" smtClean="0"/>
          </a:p>
          <a:p>
            <a:pPr>
              <a:buFont typeface="Wingdings" pitchFamily="2" charset="2"/>
              <a:buChar char="ü"/>
            </a:pPr>
            <a:endParaRPr lang="pl-PL" sz="2400" dirty="0" smtClean="0"/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pl-PL" sz="2400" dirty="0" smtClean="0"/>
          </a:p>
        </p:txBody>
      </p:sp>
      <p:pic>
        <p:nvPicPr>
          <p:cNvPr id="79876" name="Picture 3" descr="C:\Documents and Settings\k.kieljan\Pulpit\S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88640"/>
            <a:ext cx="17986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547664" y="4941168"/>
            <a:ext cx="3312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l-PL" sz="2800" b="1" dirty="0" smtClean="0">
              <a:hlinkClick r:id="rId4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sz="2800" b="1" dirty="0" err="1" smtClean="0">
                <a:hlinkClick r:id="rId4"/>
              </a:rPr>
              <a:t>www.slowfood.pl</a:t>
            </a:r>
            <a:endParaRPr lang="pl-PL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118745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4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Europejska Sieć Dziedzictwa Kulinarnego</a:t>
            </a:r>
            <a:endParaRPr lang="pl-PL" sz="3400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1115616" y="1196752"/>
            <a:ext cx="6500813" cy="540067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pl-PL" sz="2800" dirty="0" smtClean="0"/>
              <a:t>Jest to sieć skupiająca regiony członkowskie z całej Europy, których wspólnym celem jest rozwój własnych regionów poprzez promocję lokalnej, regionalnej i tradycyjnej żywności. </a:t>
            </a:r>
          </a:p>
          <a:p>
            <a:pPr>
              <a:buFont typeface="Wingdings" pitchFamily="2" charset="2"/>
              <a:buChar char="ü"/>
            </a:pPr>
            <a:r>
              <a:rPr lang="pl-PL" sz="2800" dirty="0" smtClean="0"/>
              <a:t>Przynależność do sieci zapewnia, że oferowane produkty i posiłki są najwyższej jakości, pochodzą z danego regionu i zostały przygotowane zgodnie z regionalną recepturą.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pl-PL" sz="2800" dirty="0" smtClean="0"/>
              <a:t>Gwarancją tego jest wspólne międzynarodowe </a:t>
            </a:r>
            <a:r>
              <a:rPr lang="pl-PL" sz="2800" b="1" dirty="0" smtClean="0"/>
              <a:t>logo</a:t>
            </a:r>
            <a:r>
              <a:rPr lang="pl-PL" sz="2800" dirty="0" smtClean="0"/>
              <a:t>, które otrzymują wszystkie zrzeszone w sieci Regiony i w ramach nich – podmioty(restauracje, gospodarstwa rolne i agroturystyczne, hurtownicy, sprzedawcy detaliczni, przetwórcy żywności, schroniska i inne formy zakwaterowania sprzedające żywność).</a:t>
            </a:r>
          </a:p>
          <a:p>
            <a:r>
              <a:rPr lang="pl-PL" sz="2800" b="1" dirty="0" smtClean="0"/>
              <a:t>Polskie regiony</a:t>
            </a:r>
            <a:r>
              <a:rPr lang="pl-PL" sz="2800" dirty="0" smtClean="0"/>
              <a:t>, które przystąpiły do Sieci to region: warmińsko-mazurski, opolski, pomorski, zachodniopomorski, wielkopolski, mazowiecki, świętokrzyski, dolnośląski, kujawsko-pomorski, Małopolska.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l-PL" sz="2800" dirty="0" smtClean="0">
              <a:solidFill>
                <a:schemeClr val="accent5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114692" name="Picture 5" descr="D:\Vademecum\Vademecum do publikacji\DO ZATWIERDZENIA\foto\logo\cza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9988" y="1341438"/>
            <a:ext cx="13731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995936" y="5877272"/>
            <a:ext cx="4426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latin typeface="+mj-lt"/>
                <a:hlinkClick r:id="rId4"/>
              </a:rPr>
              <a:t>http://www.culinary-heritage.com</a:t>
            </a:r>
            <a:endParaRPr lang="pl-PL" sz="24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118745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Nasze Kulinarne Dziedzictwo</a:t>
            </a:r>
            <a:endParaRPr lang="pl-PL" sz="3200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1186532" y="1268413"/>
            <a:ext cx="5473700" cy="532923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Konkurs jest przedsięwzięciem krajowym organizowanym od 2003 roku, identyfikującym i promującym produkty regionalne i tradycyjne.</a:t>
            </a:r>
          </a:p>
          <a:p>
            <a:r>
              <a:rPr lang="pl-PL" sz="2400" dirty="0" smtClean="0"/>
              <a:t>Konkurs wyróżnia produkty z kategorii rodzimej żywności wyjątkowej jakości. </a:t>
            </a:r>
          </a:p>
          <a:p>
            <a:r>
              <a:rPr lang="pl-PL" sz="2400" dirty="0" smtClean="0"/>
              <a:t>Najlepsze produkty nominowane w czasie finałów regionalnych otrzymują oryginalną  statuetkę </a:t>
            </a:r>
            <a:r>
              <a:rPr lang="pl-PL" sz="2400" i="1" dirty="0" smtClean="0"/>
              <a:t>„Perła”. </a:t>
            </a:r>
          </a:p>
          <a:p>
            <a:pPr>
              <a:buNone/>
            </a:pPr>
            <a:endParaRPr lang="pl-PL" sz="2400" i="1" dirty="0" smtClean="0">
              <a:hlinkClick r:id="rId3"/>
            </a:endParaRPr>
          </a:p>
          <a:p>
            <a:pPr>
              <a:buNone/>
            </a:pPr>
            <a:r>
              <a:rPr lang="pl-PL" sz="2400" dirty="0" err="1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www.produktyregionalne.pl</a:t>
            </a:r>
            <a:endParaRPr lang="pl-P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l-PL" sz="2400" dirty="0" smtClean="0"/>
          </a:p>
          <a:p>
            <a:pPr marL="342900" lvl="0" indent="-342900" eaLnBrk="1" hangingPunct="1">
              <a:spcBef>
                <a:spcPct val="20000"/>
              </a:spcBef>
              <a:buClrTx/>
              <a:buSzTx/>
              <a:buNone/>
              <a:defRPr/>
            </a:pPr>
            <a:endParaRPr lang="pl-PL" sz="2400" dirty="0" smtClean="0"/>
          </a:p>
        </p:txBody>
      </p:sp>
      <p:pic>
        <p:nvPicPr>
          <p:cNvPr id="111620" name="Picture 2" descr="nk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2708275"/>
            <a:ext cx="23764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91680" y="188640"/>
            <a:ext cx="6120680" cy="620688"/>
          </a:xfrm>
        </p:spPr>
        <p:txBody>
          <a:bodyPr/>
          <a:lstStyle/>
          <a:p>
            <a:pPr algn="ctr"/>
            <a:r>
              <a:rPr lang="pl-PL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Promocja i komercjalizacja</a:t>
            </a:r>
            <a:endParaRPr lang="pl-PL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603D2-53E1-471C-A15C-0BED54FD961C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  <p:pic>
        <p:nvPicPr>
          <p:cNvPr id="302084" name="Picture 4" descr="C:\Users\Lila\Desktop\IMG_6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56992"/>
            <a:ext cx="4184013" cy="313801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1115616" y="908720"/>
            <a:ext cx="501085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smtClean="0">
                <a:latin typeface="+mj-lt"/>
              </a:rPr>
              <a:t> Szlaki kulinarne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>
                <a:latin typeface="+mj-lt"/>
              </a:rPr>
              <a:t> Sklepiki lokalne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>
                <a:latin typeface="+mj-lt"/>
              </a:rPr>
              <a:t> Targi, Jarmarki, Festiwale smaku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>
                <a:latin typeface="+mj-lt"/>
              </a:rPr>
              <a:t> Sprzedaż internetowa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>
                <a:latin typeface="+mj-lt"/>
              </a:rPr>
              <a:t> Sprzedaż z gospodarstwa </a:t>
            </a:r>
            <a:endParaRPr lang="pl-PL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Linki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hlinkClick r:id="rId2"/>
            </a:endParaRPr>
          </a:p>
          <a:p>
            <a:r>
              <a:rPr lang="pl-PL" dirty="0" smtClean="0">
                <a:hlinkClick r:id="rId3"/>
              </a:rPr>
              <a:t>http://www.zasmakujwmalopolsce.pl/</a:t>
            </a:r>
            <a:endParaRPr lang="pl-PL" dirty="0" smtClean="0">
              <a:hlinkClick r:id="rId2"/>
            </a:endParaRPr>
          </a:p>
          <a:p>
            <a:r>
              <a:rPr lang="pl-PL" dirty="0" smtClean="0">
                <a:hlinkClick r:id="rId2"/>
              </a:rPr>
              <a:t>http://www.trzyznakismaku.pl/</a:t>
            </a:r>
            <a:endParaRPr lang="pl-PL" dirty="0" smtClean="0"/>
          </a:p>
          <a:p>
            <a:r>
              <a:rPr lang="pl-PL" dirty="0" err="1" smtClean="0">
                <a:hlinkClick r:id="rId4"/>
              </a:rPr>
              <a:t>www.produktyregionalne.edu.pl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004A82"/>
                </a:solidFill>
              </a:rPr>
              <a:t>-</a:t>
            </a:r>
            <a:r>
              <a:rPr lang="pl-PL" dirty="0" smtClean="0"/>
              <a:t> </a:t>
            </a:r>
            <a:r>
              <a:rPr lang="pl-PL" sz="2800" dirty="0" smtClean="0">
                <a:solidFill>
                  <a:srgbClr val="004A82"/>
                </a:solidFill>
                <a:cs typeface="Arial" charset="0"/>
              </a:rPr>
              <a:t>Zakładka: Sprzedaż bezpośrednia</a:t>
            </a:r>
            <a:endParaRPr lang="pl-PL" sz="2800" dirty="0" smtClean="0">
              <a:solidFill>
                <a:srgbClr val="004A82"/>
              </a:solidFill>
            </a:endParaRPr>
          </a:p>
          <a:p>
            <a:r>
              <a:rPr lang="pl-PL" dirty="0" smtClean="0">
                <a:hlinkClick r:id="rId5"/>
              </a:rPr>
              <a:t>http://produkty-tradycyjne.pl</a:t>
            </a:r>
            <a:endParaRPr lang="pl-PL" dirty="0" smtClean="0"/>
          </a:p>
          <a:p>
            <a:r>
              <a:rPr lang="pl-PL" dirty="0" err="1" smtClean="0">
                <a:hlinkClick r:id="rId6"/>
              </a:rPr>
              <a:t>www.potrawyregionalne.pl</a:t>
            </a:r>
            <a:endParaRPr lang="pl-PL" dirty="0" smtClean="0"/>
          </a:p>
          <a:p>
            <a:r>
              <a:rPr lang="pl-PL" dirty="0" err="1" smtClean="0">
                <a:hlinkClick r:id="rId7"/>
              </a:rPr>
              <a:t>www.produktlokalny.pl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3F94C-9613-47A6-880F-BE6EA784264C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3068960"/>
            <a:ext cx="6408737" cy="1143000"/>
          </a:xfrm>
          <a:effectLst>
            <a:outerShdw blurRad="50800" dist="38100" dir="5400000" algn="t" rotWithShape="0">
              <a:srgbClr val="92D050">
                <a:alpha val="40000"/>
              </a:srgb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Dziękuję </a:t>
            </a:r>
            <a:r>
              <a:rPr lang="pl-PL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za </a:t>
            </a:r>
            <a:r>
              <a:rPr lang="pl-PL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uwagę</a:t>
            </a:r>
            <a:r>
              <a:rPr lang="pl-PL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pl-PL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Klaudia </a:t>
            </a: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Kieljan</a:t>
            </a:r>
            <a:b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CDR </a:t>
            </a: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O/Kraków</a:t>
            </a: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k.kieljan@cdr.gov.pl</a:t>
            </a: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tel. 12 424 05 13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C5229-BCAC-464F-8BC2-ECF56262C8AB}" type="slidenum">
              <a:rPr lang="pl-PL"/>
              <a:pPr>
                <a:defRPr/>
              </a:pPr>
              <a:t>35</a:t>
            </a:fld>
            <a:endParaRPr lang="pl-PL" dirty="0"/>
          </a:p>
        </p:txBody>
      </p:sp>
      <p:pic>
        <p:nvPicPr>
          <p:cNvPr id="5" name="Obraz 4" descr="Opis: http://ksow.gov.pl/uploads/media/logo_Min.Rolnictw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2792" y="18864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Opis: KSOW_tekst_transparent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8936" y="188640"/>
            <a:ext cx="158417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5160" y="332656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Opis: logo PROW 2007-2013 z tłem mniejsz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1832" y="260648"/>
            <a:ext cx="12241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Opis: P:\KSOW\LOGA\loga jpg\logo_UE_niebieski.jpg"/>
          <p:cNvPicPr/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5088" y="188640"/>
            <a:ext cx="18002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13"/>
          <p:cNvSpPr txBox="1"/>
          <p:nvPr/>
        </p:nvSpPr>
        <p:spPr>
          <a:xfrm>
            <a:off x="791072" y="1196752"/>
            <a:ext cx="84969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l-PL" sz="1000" dirty="0">
                <a:latin typeface="Times New Roman" pitchFamily="18" charset="0"/>
                <a:cs typeface="Times New Roman" pitchFamily="18" charset="0"/>
              </a:rPr>
              <a:t>„Europejski Fundusz Rolny na rzecz Rozwoju Obszarów Wiejskich: Europa inwestująca w obszary wiejskie.”</a:t>
            </a:r>
          </a:p>
          <a:p>
            <a:pPr algn="ctr"/>
            <a:r>
              <a:rPr lang="pl-PL" sz="1000" dirty="0">
                <a:latin typeface="Times New Roman" pitchFamily="18" charset="0"/>
                <a:cs typeface="Times New Roman" pitchFamily="18" charset="0"/>
              </a:rPr>
              <a:t>Projekt opracowany przez Ministerstwo Rolnictwa i Rozwoju Wsi</a:t>
            </a:r>
          </a:p>
          <a:p>
            <a:pPr algn="ctr"/>
            <a:r>
              <a:rPr lang="pl-PL" sz="1000" dirty="0">
                <a:latin typeface="Times New Roman" pitchFamily="18" charset="0"/>
                <a:cs typeface="Times New Roman" pitchFamily="18" charset="0"/>
              </a:rPr>
              <a:t>Projekt współfinansowany ze środków Unii Europejskiej w ramach Pomocy Technicznej Programu Rozwoju Obszarów Wiejskich na lata 2007-2013</a:t>
            </a:r>
          </a:p>
          <a:p>
            <a:pPr algn="ctr"/>
            <a:r>
              <a:rPr lang="pl-PL" sz="1000" dirty="0">
                <a:latin typeface="Times New Roman" pitchFamily="18" charset="0"/>
                <a:cs typeface="Times New Roman" pitchFamily="18" charset="0"/>
              </a:rPr>
              <a:t>Instytucja Zarządzająca Programem Rozwoju Obszarów Wiejskich na lata 2007-2013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- Minister </a:t>
            </a:r>
            <a:r>
              <a:rPr lang="pl-PL" sz="1000" dirty="0">
                <a:latin typeface="Times New Roman" pitchFamily="18" charset="0"/>
                <a:cs typeface="Times New Roman" pitchFamily="18" charset="0"/>
              </a:rPr>
              <a:t>Rolnictwa i Rozwoju Wsi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17232"/>
            <a:ext cx="9450388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6019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1187450" y="0"/>
            <a:ext cx="7777163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Wartość dodana</a:t>
            </a:r>
            <a:endParaRPr lang="pl-PL" sz="3000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2051050" y="1412875"/>
            <a:ext cx="6645275" cy="4824413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Systemy jakości żywności 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Krajowa lista produktów tradycyjnych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Mechanizmy ochrony oznaczeń geograficznych i nazw pochodzenia napojów spirytusowych  i wyrobów winiarskich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Inne programy wyróżniania na poziomie regionalnym, lokalnym, krajowym, międzynarodowym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118745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Ochrona w systemach jakości żywnośći</a:t>
            </a:r>
            <a:endParaRPr lang="pl-PL" sz="3600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1116013" y="981075"/>
            <a:ext cx="7724775" cy="5616575"/>
          </a:xfrm>
        </p:spPr>
        <p:txBody>
          <a:bodyPr>
            <a:normAutofit fontScale="47500" lnSpcReduction="20000"/>
          </a:bodyPr>
          <a:lstStyle/>
          <a:p>
            <a:pPr marL="365760" indent="-283464" algn="ctr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pl-PL" sz="5100" b="1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Systemy krajowe i wspólnotowe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pl-PL" sz="3400" u="sng" dirty="0" smtClean="0">
              <a:solidFill>
                <a:schemeClr val="accent5">
                  <a:lumMod val="75000"/>
                </a:schemeClr>
              </a:solidFill>
              <a:latin typeface="Baskerville Old Face" pitchFamily="18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pl-PL" sz="3400" u="sng" dirty="0" smtClean="0">
              <a:solidFill>
                <a:schemeClr val="accent5">
                  <a:lumMod val="75000"/>
                </a:schemeClr>
              </a:solidFill>
              <a:latin typeface="Baskerville Old Face" pitchFamily="18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pl-PL" sz="55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Umieszczenie produktów w systemach jakości żywności oznacza: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55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spełnienie określonych standardów jakościowych i zdrowotnych określonych </a:t>
            </a:r>
            <a:br>
              <a:rPr lang="pl-PL" sz="55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pl-PL" sz="55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w rozporządzeniach unijnych i przepisach krajowych.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5500" b="1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produkty kontrolowane i certyfikowane </a:t>
            </a:r>
            <a:r>
              <a:rPr lang="pl-PL" sz="55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– gwarancja ich oryginalności i autentyczności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55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wyróżnienie na rynku znakami wyrobów rolno-spożywczych wysokej jakości, pochodzących z  konkretnych regionów, charakteryzujących się tradycyjną metodą produkcji czy produktów zdrowych i naturalnych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pl-PL" sz="3600" dirty="0" smtClean="0"/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l-PL" sz="3600" dirty="0" smtClean="0"/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l-PL" sz="3600" dirty="0" smtClean="0">
              <a:solidFill>
                <a:schemeClr val="accent5">
                  <a:lumMod val="75000"/>
                </a:schemeClr>
              </a:solidFill>
              <a:latin typeface="Baskerville Old Face" pitchFamily="18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pl-PL" sz="3600" dirty="0" smtClean="0">
              <a:solidFill>
                <a:schemeClr val="accent5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15364" name="Picture 5" descr="C:\Users\Lila\Desktop\polska-fla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50" y="76517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C:\Users\Lila\Desktop\ueflaga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765175"/>
            <a:ext cx="8651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296884" y="1734213"/>
            <a:ext cx="7255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 smtClean="0"/>
          </a:p>
          <a:p>
            <a:endParaRPr lang="pl-PL" sz="20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115616" y="26064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Unijne systemy jakości żywności</a:t>
            </a:r>
            <a:endParaRPr lang="pl-PL" sz="3600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259631" y="1196752"/>
            <a:ext cx="74331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2800" b="1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System Chronionych Nazw Pochodzenia, Chronionych Oznaczeń Geograficznych i Gwarantowanych Tradycyjnych Specjalności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l-PL" sz="2000" b="1" dirty="0" smtClean="0">
              <a:latin typeface="+mn-lt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l-PL" sz="2000" b="1" dirty="0" smtClean="0">
              <a:latin typeface="+mn-lt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l-PL" sz="2000" b="1" dirty="0" smtClean="0">
              <a:latin typeface="+mn-lt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l-PL" sz="2000" b="1" dirty="0" smtClean="0">
              <a:latin typeface="+mn-lt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l-PL" sz="2000" b="1" dirty="0" smtClean="0">
              <a:latin typeface="+mn-lt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l-PL" sz="2800" b="1" dirty="0" smtClean="0">
              <a:solidFill>
                <a:schemeClr val="accent5">
                  <a:lumMod val="75000"/>
                </a:schemeClr>
              </a:solidFill>
              <a:latin typeface="Baskerville Old Face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2800" b="1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Rolnictwo Ekologiczne</a:t>
            </a:r>
            <a:endParaRPr lang="pl-PL" sz="2800" dirty="0" smtClean="0">
              <a:solidFill>
                <a:schemeClr val="accent5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11" name="Picture 4" descr="CHRONIONA NAZWA POCHODZENIA -  Jeżeli nazwa produktu, jakość i cały proces technologiczny produkcji jest ściśle i obiektywnie związany z pochodzenie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7302" y="2772916"/>
            <a:ext cx="138571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HRONIONE OZNACZENIE GEOGRAFICZNE - Jeżeli produkt posiada wyjątkowe cechy przypisywane pochodzeniu geograficznemu i przynajmniej jeden z etapów procesu produkcyjnego odbywa się na obszarze, do którego nawiązuje nazw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2122" y="2780852"/>
            <a:ext cx="143999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GWARANTOWANA TRADYCYJNA SPECJALNOŚĆ - Jeżeli produkt posiada cechy odróżniające go od innych produktów tej samej kategorii oraz specyficzny charakter produktu wynika z tradycji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320" y="2833812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euroli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013176"/>
            <a:ext cx="1939460" cy="129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296884" y="1734213"/>
            <a:ext cx="7255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 smtClean="0"/>
          </a:p>
          <a:p>
            <a:endParaRPr lang="pl-PL" sz="20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403649" y="249382"/>
            <a:ext cx="7562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Krajowe systemy jakości żywności</a:t>
            </a:r>
            <a:endParaRPr lang="pl-PL" sz="3600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1043608" y="1280100"/>
            <a:ext cx="7797180" cy="50403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itchFamily="18" charset="0"/>
                <a:cs typeface="+mn-cs"/>
              </a:rPr>
              <a:t>Jakość Tradycja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Baskerville Old Face" pitchFamily="18" charset="0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  <a:cs typeface="+mn-cs"/>
              </a:rPr>
              <a:t>Integrowana Produkcja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Baskerville Old Face" pitchFamily="18" charset="0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itchFamily="18" charset="0"/>
                <a:cs typeface="+mn-cs"/>
              </a:rPr>
              <a:t>System Jakości Wieprzowiny PQS </a:t>
            </a:r>
            <a:b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itchFamily="18" charset="0"/>
                <a:cs typeface="+mn-cs"/>
              </a:rPr>
            </a:b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itchFamily="18" charset="0"/>
                <a:cs typeface="+mn-cs"/>
              </a:rPr>
              <a:t>(</a:t>
            </a:r>
            <a:r>
              <a:rPr kumimoji="0" lang="pl-PL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itchFamily="18" charset="0"/>
                <a:cs typeface="+mn-cs"/>
              </a:rPr>
              <a:t>Pork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itchFamily="18" charset="0"/>
                <a:cs typeface="+mn-cs"/>
              </a:rPr>
              <a:t> </a:t>
            </a:r>
            <a:r>
              <a:rPr kumimoji="0" lang="pl-PL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itchFamily="18" charset="0"/>
                <a:cs typeface="+mn-cs"/>
              </a:rPr>
              <a:t>Quality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itchFamily="18" charset="0"/>
                <a:cs typeface="+mn-cs"/>
              </a:rPr>
              <a:t> System)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Baskerville Old Face" pitchFamily="18" charset="0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itchFamily="18" charset="0"/>
                <a:cs typeface="+mn-cs"/>
              </a:rPr>
              <a:t>System Jakości Wołowiny QMP </a:t>
            </a:r>
            <a:b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itchFamily="18" charset="0"/>
                <a:cs typeface="+mn-cs"/>
              </a:rPr>
            </a:b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itchFamily="18" charset="0"/>
                <a:cs typeface="+mn-cs"/>
              </a:rPr>
              <a:t>(</a:t>
            </a:r>
            <a:r>
              <a:rPr kumimoji="0" lang="pl-PL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itchFamily="18" charset="0"/>
                <a:cs typeface="+mn-cs"/>
              </a:rPr>
              <a:t>Quality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itchFamily="18" charset="0"/>
                <a:cs typeface="+mn-cs"/>
              </a:rPr>
              <a:t> </a:t>
            </a:r>
            <a:r>
              <a:rPr kumimoji="0" lang="pl-PL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itchFamily="18" charset="0"/>
                <a:cs typeface="+mn-cs"/>
              </a:rPr>
              <a:t>Meat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itchFamily="18" charset="0"/>
                <a:cs typeface="+mn-cs"/>
              </a:rPr>
              <a:t> Program)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Baskerville Old Face" pitchFamily="18" charset="0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itchFamily="18" charset="0"/>
                <a:cs typeface="+mn-cs"/>
              </a:rPr>
              <a:t>System Gwarantowanej Jakości Żywności QAFP</a:t>
            </a:r>
            <a:b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itchFamily="18" charset="0"/>
                <a:cs typeface="+mn-cs"/>
              </a:rPr>
            </a:b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itchFamily="18" charset="0"/>
                <a:cs typeface="+mn-cs"/>
              </a:rPr>
              <a:t>(</a:t>
            </a:r>
            <a:r>
              <a:rPr kumimoji="0" lang="pl-PL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itchFamily="18" charset="0"/>
                <a:cs typeface="+mn-cs"/>
              </a:rPr>
              <a:t>Quality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itchFamily="18" charset="0"/>
                <a:cs typeface="+mn-cs"/>
              </a:rPr>
              <a:t> </a:t>
            </a:r>
            <a:r>
              <a:rPr kumimoji="0" lang="pl-PL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itchFamily="18" charset="0"/>
                <a:cs typeface="+mn-cs"/>
              </a:rPr>
              <a:t>Assurance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itchFamily="18" charset="0"/>
                <a:cs typeface="+mn-cs"/>
              </a:rPr>
              <a:t> for Food Products)</a:t>
            </a: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Baskerville Old Face" pitchFamily="18" charset="0"/>
              <a:cs typeface="+mn-cs"/>
            </a:endParaRPr>
          </a:p>
        </p:txBody>
      </p:sp>
      <p:pic>
        <p:nvPicPr>
          <p:cNvPr id="17" name="Obraz 5" descr="Z:\doVADEMECUM\qm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149080"/>
            <a:ext cx="1062346" cy="106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az 6" descr="http://www.cobico.pl/FCKpliki/image/ZNAK%20PQ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782050"/>
            <a:ext cx="936104" cy="120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az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59" y="5445224"/>
            <a:ext cx="94051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jakoscitradycj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476672"/>
            <a:ext cx="1077780" cy="184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8" name="Picture 2" descr="D:\Vademecum\Vademecum do publikacji\DO ZATWIERDZENIA\foto\logo\integrowana_produkc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4114" y="1916832"/>
            <a:ext cx="1426358" cy="713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1187450" y="0"/>
            <a:ext cx="7715250" cy="11255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pl-PL" sz="36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pl-PL" sz="1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pl-PL" sz="1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pl-PL" sz="2800" dirty="0" err="1" smtClean="0">
                <a:solidFill>
                  <a:schemeClr val="tx2"/>
                </a:solidFill>
              </a:rPr>
              <a:t>ChNP</a:t>
            </a:r>
            <a:r>
              <a:rPr lang="pl-PL" sz="2800" dirty="0" smtClean="0">
                <a:solidFill>
                  <a:schemeClr val="tx2"/>
                </a:solidFill>
              </a:rPr>
              <a:t>, </a:t>
            </a:r>
            <a:r>
              <a:rPr lang="pl-PL" sz="2800" dirty="0" err="1" smtClean="0">
                <a:solidFill>
                  <a:schemeClr val="tx2"/>
                </a:solidFill>
              </a:rPr>
              <a:t>ChOG</a:t>
            </a:r>
            <a:r>
              <a:rPr lang="pl-PL" sz="2800" dirty="0" smtClean="0">
                <a:solidFill>
                  <a:schemeClr val="tx2"/>
                </a:solidFill>
              </a:rPr>
              <a:t>, GTS</a:t>
            </a:r>
            <a:r>
              <a:rPr lang="pl-PL" b="1" u="sng" dirty="0" smtClean="0">
                <a:solidFill>
                  <a:schemeClr val="tx2"/>
                </a:solidFill>
              </a:rPr>
              <a:t/>
            </a:r>
            <a:br>
              <a:rPr lang="pl-PL" b="1" u="sng" dirty="0" smtClean="0">
                <a:solidFill>
                  <a:schemeClr val="tx2"/>
                </a:solidFill>
              </a:rPr>
            </a:br>
            <a:endParaRPr lang="pl-PL" b="1" u="sng" dirty="0" smtClean="0">
              <a:solidFill>
                <a:schemeClr val="tx2"/>
              </a:solidFill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sz="half" idx="1"/>
          </p:nvPr>
        </p:nvSpPr>
        <p:spPr>
          <a:xfrm>
            <a:off x="1403648" y="980728"/>
            <a:ext cx="7019925" cy="1872307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Europejski system </a:t>
            </a:r>
          </a:p>
          <a:p>
            <a:pPr algn="ctr">
              <a:buFont typeface="Arial" charset="0"/>
              <a:buNone/>
            </a:pP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Chronionych Nazw Pochodzenia, </a:t>
            </a:r>
          </a:p>
          <a:p>
            <a:pPr algn="ctr">
              <a:buFont typeface="Arial" charset="0"/>
              <a:buNone/>
            </a:pP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Chronionych Oznaczeń Geograficznych </a:t>
            </a:r>
            <a:b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i Gwarantowanych Tradycyjnych Specjalności</a:t>
            </a:r>
            <a:endParaRPr lang="pl-PL" dirty="0" smtClean="0">
              <a:solidFill>
                <a:schemeClr val="accent5">
                  <a:lumMod val="75000"/>
                </a:schemeClr>
              </a:solidFill>
              <a:latin typeface="Baskerville Old Face" pitchFamily="18" charset="0"/>
            </a:endParaRPr>
          </a:p>
          <a:p>
            <a:pPr marL="266700" indent="-26670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tabLst>
                <a:tab pos="365125" algn="l"/>
              </a:tabLst>
              <a:defRPr/>
            </a:pPr>
            <a:endParaRPr lang="pl-PL" sz="2400" b="1" dirty="0" smtClean="0">
              <a:solidFill>
                <a:schemeClr val="accent5">
                  <a:lumMod val="75000"/>
                </a:schemeClr>
              </a:solidFill>
              <a:latin typeface="Baskerville Old Face" pitchFamily="18" charset="0"/>
            </a:endParaRPr>
          </a:p>
          <a:p>
            <a:pPr marL="266700" indent="-26670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tabLst>
                <a:tab pos="365125" algn="l"/>
              </a:tabLst>
              <a:defRPr/>
            </a:pPr>
            <a:endParaRPr lang="pl-PL" sz="2400" b="1" dirty="0" smtClean="0">
              <a:solidFill>
                <a:schemeClr val="accent5">
                  <a:lumMod val="75000"/>
                </a:schemeClr>
              </a:solidFill>
              <a:latin typeface="Baskerville Old Face" pitchFamily="18" charset="0"/>
            </a:endParaRPr>
          </a:p>
          <a:p>
            <a:pPr marL="266700" indent="-26670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tabLst>
                <a:tab pos="365125" algn="l"/>
              </a:tabLst>
              <a:defRPr/>
            </a:pPr>
            <a:endParaRPr lang="pl-PL" sz="2400" dirty="0" smtClean="0"/>
          </a:p>
        </p:txBody>
      </p:sp>
      <p:pic>
        <p:nvPicPr>
          <p:cNvPr id="20484" name="Picture 4" descr="CHRONIONA NAZWA POCHODZENIA -  Jeżeli nazwa produktu, jakość i cały proces technologiczny produkcji jest ściśle i obiektywnie związany z pochodzeniem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95736" y="3068960"/>
            <a:ext cx="1169987" cy="1216025"/>
          </a:xfrm>
        </p:spPr>
      </p:pic>
      <p:pic>
        <p:nvPicPr>
          <p:cNvPr id="20485" name="Picture 5" descr="CHRONIONE OZNACZENIE GEOGRAFICZNE - Jeżeli produkt posiada wyjątkowe cechy przypisywane pochodzeniu geograficznemu i przynajmniej jeden z etapów procesu produkcyjnego odbywa się na obszarze, do którego nawiązuje nazwa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068960"/>
            <a:ext cx="119221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GWARANTOWANA TRADYCYJNA SPECJALNOŚĆ - Jeżeli produkt posiada cechy odróżniające go od innych produktów tej samej kategorii oraz specyficzny charakter produktu wynika z tradycji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996952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2771800" y="4869160"/>
            <a:ext cx="4572000" cy="7904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tabLst>
                <a:tab pos="365125" algn="l"/>
              </a:tabLst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Baskerville Old Face" pitchFamily="18" charset="0"/>
              </a:rPr>
              <a:t>37 polskich produktów</a:t>
            </a:r>
            <a:br>
              <a:rPr lang="pl-PL" sz="2800" b="1" dirty="0" smtClean="0">
                <a:solidFill>
                  <a:srgbClr val="C00000"/>
                </a:solidFill>
                <a:latin typeface="Baskerville Old Face" pitchFamily="18" charset="0"/>
              </a:rPr>
            </a:br>
            <a:r>
              <a:rPr lang="pl-PL" sz="2800" b="1" dirty="0" smtClean="0">
                <a:solidFill>
                  <a:srgbClr val="004A82"/>
                </a:solidFill>
                <a:latin typeface="Baskerville Old Face" pitchFamily="18" charset="0"/>
              </a:rPr>
              <a:t>11 z Małopolski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1115615" y="115888"/>
            <a:ext cx="7777559" cy="114300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System chronionych nazw pochodzenia </a:t>
            </a:r>
            <a:br>
              <a:rPr lang="pl-PL" sz="3200" dirty="0" smtClean="0"/>
            </a:br>
            <a:r>
              <a:rPr lang="pl-PL" sz="3200" dirty="0" smtClean="0"/>
              <a:t>i chronionych oznaczeń geograficznych</a:t>
            </a:r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>
          <a:xfrm>
            <a:off x="1331913" y="1412875"/>
            <a:ext cx="7354887" cy="4381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sz="2800" dirty="0" smtClean="0"/>
              <a:t>Do systemu aplikować mogą produkty wyróżniające się wśród innych szczególną </a:t>
            </a:r>
            <a:r>
              <a:rPr lang="pl-PL" sz="2800" b="1" dirty="0" smtClean="0"/>
              <a:t>jakością związaną z miejscem ich pochodzenia,</a:t>
            </a:r>
            <a:r>
              <a:rPr lang="pl-PL" sz="2800" dirty="0" smtClean="0"/>
              <a:t> specyficzną metodą produkcji </a:t>
            </a:r>
            <a:br>
              <a:rPr lang="pl-PL" sz="2800" dirty="0" smtClean="0"/>
            </a:br>
            <a:r>
              <a:rPr lang="pl-PL" sz="2800" dirty="0" smtClean="0"/>
              <a:t>i czynnikami ludzkimi.</a:t>
            </a:r>
          </a:p>
          <a:p>
            <a:pPr>
              <a:buFont typeface="Arial" charset="0"/>
              <a:buNone/>
            </a:pPr>
            <a:endParaRPr lang="pl-PL" sz="2800" dirty="0" smtClean="0"/>
          </a:p>
        </p:txBody>
      </p:sp>
      <p:pic>
        <p:nvPicPr>
          <p:cNvPr id="6" name="Obraz 6" descr="C:\Documents and Settings\k.kieljan\Pulpit\Vademecum do publikacji\DO ZATWIERDZENIA\foto\logo\pl_AOP_4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584" y="4077072"/>
            <a:ext cx="1592296" cy="159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5" descr="C:\Documents and Settings\k.kieljan\Pulpit\Vademecum do publikacji\DO ZATWIERDZENIA\foto\logo\pl_IGP_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05064"/>
            <a:ext cx="1590198" cy="15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5568</TotalTime>
  <Words>1304</Words>
  <Application>Microsoft Office PowerPoint</Application>
  <PresentationFormat>Pokaz na ekranie (4:3)</PresentationFormat>
  <Paragraphs>309</Paragraphs>
  <Slides>35</Slides>
  <Notes>27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35</vt:i4>
      </vt:variant>
    </vt:vector>
  </HeadingPairs>
  <TitlesOfParts>
    <vt:vector size="39" baseType="lpstr">
      <vt:lpstr>Projekt niestandardowy</vt:lpstr>
      <vt:lpstr>1_Projekt niestandardowy</vt:lpstr>
      <vt:lpstr>2_Projekt niestandardowy</vt:lpstr>
      <vt:lpstr>Solstice</vt:lpstr>
      <vt:lpstr>Prezentacja programu PowerPoint</vt:lpstr>
      <vt:lpstr>Produkty lokalne, regionalne  i tradycyjne - wyroby o szczególnej jakości</vt:lpstr>
      <vt:lpstr>Produkty lokalne, regionalne  i tradycyjne-wyroby o szczególnej jakości</vt:lpstr>
      <vt:lpstr>Wartość dodana</vt:lpstr>
      <vt:lpstr>Ochrona w systemach jakości żywnośći</vt:lpstr>
      <vt:lpstr>Prezentacja programu PowerPoint</vt:lpstr>
      <vt:lpstr>Prezentacja programu PowerPoint</vt:lpstr>
      <vt:lpstr>  ChNP, ChOG, GTS </vt:lpstr>
      <vt:lpstr>System chronionych nazw pochodzenia  i chronionych oznaczeń geograficznych</vt:lpstr>
      <vt:lpstr>Chroniona Nazwa Pochodzenia (ang. – Protected Designation of Origin – PDO) </vt:lpstr>
      <vt:lpstr>Polskie produkty  z Chronioną Nazwą Pochodzenia </vt:lpstr>
      <vt:lpstr>Chronione Oznaczenie Geograficzne (ang. – Protected Geographical Indications – PGI) </vt:lpstr>
      <vt:lpstr>Polskie produkty  z Chronionym Oznaczeniem Geograficznym </vt:lpstr>
      <vt:lpstr> </vt:lpstr>
      <vt:lpstr> Gwarantowana Tradycyjna Specjalność </vt:lpstr>
      <vt:lpstr> </vt:lpstr>
      <vt:lpstr>Polskie produkty  z Gwarantowaną Tradycyjną Specjalnością</vt:lpstr>
      <vt:lpstr>Prezentacja programu PowerPoint</vt:lpstr>
      <vt:lpstr>Procedura rejestracji  II etapowa</vt:lpstr>
      <vt:lpstr>Kontrola zgodności  procesu produkcji ze specyfikacją</vt:lpstr>
      <vt:lpstr>     System określeń jakościowych stosowanych fakultatywnie     </vt:lpstr>
      <vt:lpstr>Inne produkty </vt:lpstr>
      <vt:lpstr>   </vt:lpstr>
      <vt:lpstr> Lista  Produktów Tradycyjnych </vt:lpstr>
      <vt:lpstr>  </vt:lpstr>
      <vt:lpstr>Krajowy system jakości żywności  „Jakość Tradycja”</vt:lpstr>
      <vt:lpstr>   Krajowa lista chronionych oznaczeń geograficznych napojów spirytusowych    </vt:lpstr>
      <vt:lpstr>   Ochrona w UE   </vt:lpstr>
      <vt:lpstr>   Ochrona nazw pochodzenia i oznaczeń geograficznych wyrobów winiarskich   </vt:lpstr>
      <vt:lpstr>Slow Food</vt:lpstr>
      <vt:lpstr>Europejska Sieć Dziedzictwa Kulinarnego</vt:lpstr>
      <vt:lpstr>Nasze Kulinarne Dziedzictwo</vt:lpstr>
      <vt:lpstr>Prezentacja programu PowerPoint</vt:lpstr>
      <vt:lpstr>Linki</vt:lpstr>
      <vt:lpstr> Dziękuję za uwagę  Klaudia Kieljan CDR O/Kraków k.kieljan@cdr.gov.pl tel. 12 424 05 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ALICJA</dc:creator>
  <cp:lastModifiedBy>Mateusz Grojec</cp:lastModifiedBy>
  <cp:revision>1016</cp:revision>
  <dcterms:created xsi:type="dcterms:W3CDTF">2010-10-14T18:50:38Z</dcterms:created>
  <dcterms:modified xsi:type="dcterms:W3CDTF">2014-11-25T08:26:08Z</dcterms:modified>
</cp:coreProperties>
</file>