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56"/>
  </p:notesMasterIdLst>
  <p:sldIdLst>
    <p:sldId id="297" r:id="rId2"/>
    <p:sldId id="258" r:id="rId3"/>
    <p:sldId id="270" r:id="rId4"/>
    <p:sldId id="305" r:id="rId5"/>
    <p:sldId id="306" r:id="rId6"/>
    <p:sldId id="307" r:id="rId7"/>
    <p:sldId id="314" r:id="rId8"/>
    <p:sldId id="315" r:id="rId9"/>
    <p:sldId id="319" r:id="rId10"/>
    <p:sldId id="317" r:id="rId11"/>
    <p:sldId id="321" r:id="rId12"/>
    <p:sldId id="322" r:id="rId13"/>
    <p:sldId id="318" r:id="rId14"/>
    <p:sldId id="309" r:id="rId15"/>
    <p:sldId id="310" r:id="rId16"/>
    <p:sldId id="311" r:id="rId17"/>
    <p:sldId id="312" r:id="rId18"/>
    <p:sldId id="313" r:id="rId19"/>
    <p:sldId id="273" r:id="rId20"/>
    <p:sldId id="261" r:id="rId21"/>
    <p:sldId id="271" r:id="rId22"/>
    <p:sldId id="302" r:id="rId23"/>
    <p:sldId id="275" r:id="rId24"/>
    <p:sldId id="323" r:id="rId25"/>
    <p:sldId id="333" r:id="rId26"/>
    <p:sldId id="280" r:id="rId27"/>
    <p:sldId id="276" r:id="rId28"/>
    <p:sldId id="277" r:id="rId29"/>
    <p:sldId id="324" r:id="rId30"/>
    <p:sldId id="286" r:id="rId31"/>
    <p:sldId id="287" r:id="rId32"/>
    <p:sldId id="282" r:id="rId33"/>
    <p:sldId id="283" r:id="rId34"/>
    <p:sldId id="285" r:id="rId35"/>
    <p:sldId id="334" r:id="rId36"/>
    <p:sldId id="335" r:id="rId37"/>
    <p:sldId id="336" r:id="rId38"/>
    <p:sldId id="337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54" r:id="rId48"/>
    <p:sldId id="355" r:id="rId49"/>
    <p:sldId id="356" r:id="rId50"/>
    <p:sldId id="350" r:id="rId51"/>
    <p:sldId id="351" r:id="rId52"/>
    <p:sldId id="352" r:id="rId53"/>
    <p:sldId id="353" r:id="rId54"/>
    <p:sldId id="357" r:id="rId5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CC00"/>
    <a:srgbClr val="FF6600"/>
    <a:srgbClr val="CC0099"/>
    <a:srgbClr val="00FF00"/>
    <a:srgbClr val="996633"/>
    <a:srgbClr val="000308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F5A302-95EB-4130-B5CD-EE7F7C4F4FBE}" type="datetimeFigureOut">
              <a:rPr lang="pl-PL"/>
              <a:pPr>
                <a:defRPr/>
              </a:pPr>
              <a:t>2014-11-25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34B2B2B-8D23-40A3-BF80-9821D80B8A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1041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B8D873-2C05-477C-B903-3C27814D53D0}" type="slidenum">
              <a:rPr lang="pl-PL" smtClean="0"/>
              <a:pPr/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3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3FF0C-FE0C-48C0-AD0A-540DD8D986DF}" type="slidenum">
              <a:rPr lang="pl-PL" smtClean="0"/>
              <a:pPr/>
              <a:t>30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4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296738-A3AD-4F70-AC28-B57D84B7EFE0}" type="slidenum">
              <a:rPr lang="pl-PL" smtClean="0"/>
              <a:pPr/>
              <a:t>31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0CF9-482C-44F9-8ADA-BD44706F5F0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1323B-7373-4F2A-A73A-941D6BD05CA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160C1-32A1-4699-959C-A09D7FE6D5E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56C05-C739-4299-A961-B61710422F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C548C-E9D1-4790-9E91-298E44951949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9FF74-468A-44CB-B517-F8AEB925BDA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C8FB77-F5C6-4678-B3B2-69BA7FF2B76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F97BB-5E34-4A6E-93DC-DFB6E7380B4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B054B-E82B-46F8-82A9-3B9BF905A42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E5C5F-8A06-4772-9B59-BAAE97B4A77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8B349-DDB4-4EDB-9381-0771C057758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DCBF7-401A-4536-91F6-19EA651579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138592E-63C3-4AC3-B93F-30D7CE367FA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e/ec/Starr_070730-7852_Brassica_oleracea_var._capitata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pl/imgres?imgurl=http://www.ogrodnik.net.pl/sklep/images/cebula.jpg&amp;imgrefurl=http://www.ogrodnik.net.pl/sklep/default.php/cPath/1_10&amp;usg=__FFtNmORtrslTNXGxhpcIky2RyJ0=&amp;h=231&amp;w=308&amp;sz=7&amp;hl=pl&amp;start=2&amp;tbnid=oGjKFh9_RN0w3M:&amp;tbnh=88&amp;tbnw=117&amp;prev=/images?q=Cebula&amp;gbv=2&amp;hl=p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l/imgres?imgurl=http://ascgarden.pl/images/pomidor1%20(2).jpg&amp;imgrefurl=http://www.allegro.pl/item787087940_pomidor_maskotka_miniaturka_doniczkowy.html&amp;usg=__fwCLx4LeGZb7hjwi7oPpZFZ32qw=&amp;h=354&amp;w=524&amp;sz=43&amp;hl=pl&amp;start=1&amp;tbnid=FTKGAWWgV1-gzM:&amp;tbnh=89&amp;tbnw=132&amp;prev=/images?q=pomidor&amp;gbv=2&amp;hl=pl&amp;sa=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l/imgres?imgurl=http://ascgarden.pl/images/pomidor1%20(2).jpg&amp;imgrefurl=http://www.allegro.pl/item787087940_pomidor_maskotka_miniaturka_doniczkowy.html&amp;usg=__fwCLx4LeGZb7hjwi7oPpZFZ32qw=&amp;h=354&amp;w=524&amp;sz=43&amp;hl=pl&amp;start=1&amp;tbnid=FTKGAWWgV1-gzM:&amp;tbnh=89&amp;tbnw=132&amp;prev=/images?q=pomidor&amp;gbv=2&amp;hl=pl&amp;sa=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pl/imgres?imgurl=http://www.bank-zdjec.com/foto_galeria/495_papryki_2006-0290_b.jpg&amp;imgrefurl=http://www.bank-zdjec.com/foto/495/&amp;usg=__N14K16nKFdBwVpEMBzzJmQH2GYU=&amp;h=254&amp;w=380&amp;sz=16&amp;hl=pl&amp;start=2&amp;tbnid=DmNPzSVNNAZR5M:&amp;tbnh=82&amp;tbnw=123&amp;prev=/images?q=papryka&amp;gbv=2&amp;hl=p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google.pl/imgres?imgurl=http://www.mojeorico.pl/public/upload//produkty/orico/BAK-BAK-007-03_Pasta_kanapkowa_ala_paprykarz1.JPG&amp;imgrefurl=http://www.mojeorico.pl/produkty/show/inne/229.html&amp;usg=__AJEXuVzaFzuQzoUaiGNKGCmw_C0=&amp;h=294&amp;w=440&amp;sz=23&amp;hl=pl&amp;start=12&amp;tbnid=PaF4nTvzKBBX3M:&amp;tbnh=85&amp;tbnw=127&amp;prev=/images?q=papryka&amp;gbv=2&amp;hl=p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pl/imgres?imgurl=http://www.agroplant.info/sklep/images/fasola_sundance.bmp&amp;imgrefurl=http://www.agroplant.info/sklep/index.php?main_page=product_info&amp;products_id=155&amp;usg=__tUEuYo5DPcJ8J1ZNG2bR93RHqmo=&amp;h=305&amp;w=228&amp;sz=204&amp;hl=pl&amp;start=28&amp;um=1&amp;tbnid=t73HebuiZMeuoM:&amp;tbnh=116&amp;tbnw=87&amp;prev=/images?q=fasola&amp;ndsp=18&amp;hl=pl&amp;rlz=1T4HPNN_enPL316PL316&amp;sa=N&amp;start=18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pl/imgres?imgurl=http://www.florpak.pl/pl/pix/25_soja.jpg&amp;imgrefurl=http://www.florpak.pl/pl/straczkowe_opakowania.html&amp;usg=__pD2NcfbA045YPCbft_BEkbBqipg=&amp;h=600&amp;w=600&amp;sz=95&amp;hl=pl&amp;start=5&amp;um=1&amp;tbnid=YubJ4fY4qWn1VM:&amp;tbnh=122&amp;tbnw=122&amp;prev=/images?q=soja&amp;hl=pl&amp;rlz=1T4HPNN_enPL316PL316&amp;sa=N&amp;um=1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1058" y="1725957"/>
            <a:ext cx="9210706" cy="1959885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pl-PL" sz="3200" dirty="0"/>
              <a:t>Sprzedaż bezpośrednia artykułów rolno-spożywczych instrumentem profilaktyki zdrowotnej polskiego społeczeństwa</a:t>
            </a:r>
            <a:r>
              <a:rPr lang="pl-PL" sz="3200" dirty="0" smtClean="0"/>
              <a:t>.</a:t>
            </a:r>
            <a:br>
              <a:rPr lang="pl-PL" sz="3200" dirty="0" smtClean="0"/>
            </a:br>
            <a:r>
              <a:rPr lang="pl-PL" sz="3200" dirty="0" smtClean="0"/>
              <a:t>(Wartość odżywcza warzyw i owoców)</a:t>
            </a:r>
            <a:endParaRPr lang="pl-PL" sz="3200" dirty="0" smtClean="0">
              <a:latin typeface="Georgia" pitchFamily="18" charset="0"/>
            </a:endParaRPr>
          </a:p>
        </p:txBody>
      </p:sp>
      <p:sp>
        <p:nvSpPr>
          <p:cNvPr id="4103" name="pole tekstowe 6"/>
          <p:cNvSpPr txBox="1">
            <a:spLocks noChangeArrowheads="1"/>
          </p:cNvSpPr>
          <p:nvPr/>
        </p:nvSpPr>
        <p:spPr bwMode="auto">
          <a:xfrm>
            <a:off x="4139952" y="5373216"/>
            <a:ext cx="4824413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Dr inż. Elżbieta Jędrszczyk</a:t>
            </a:r>
          </a:p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Katedra Roślin Warzywnych i Zielarskich</a:t>
            </a:r>
          </a:p>
        </p:txBody>
      </p:sp>
      <p:sp>
        <p:nvSpPr>
          <p:cNvPr id="4104" name="pole tekstowe 7"/>
          <p:cNvSpPr txBox="1">
            <a:spLocks noChangeArrowheads="1"/>
          </p:cNvSpPr>
          <p:nvPr/>
        </p:nvSpPr>
        <p:spPr bwMode="auto">
          <a:xfrm>
            <a:off x="2411760" y="6381328"/>
            <a:ext cx="3024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0308"/>
                </a:solidFill>
              </a:rPr>
              <a:t>Kraków, </a:t>
            </a:r>
            <a:r>
              <a:rPr lang="pl-PL" dirty="0" smtClean="0">
                <a:solidFill>
                  <a:srgbClr val="000308"/>
                </a:solidFill>
              </a:rPr>
              <a:t>28 listopad 2014</a:t>
            </a:r>
            <a:endParaRPr lang="pl-PL" dirty="0">
              <a:solidFill>
                <a:srgbClr val="000308"/>
              </a:solidFill>
            </a:endParaRPr>
          </a:p>
        </p:txBody>
      </p:sp>
      <p:pic>
        <p:nvPicPr>
          <p:cNvPr id="9" name="Picture 39" descr="Owoc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05072"/>
            <a:ext cx="2664296" cy="16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262745"/>
              </p:ext>
            </p:extLst>
          </p:nvPr>
        </p:nvGraphicFramePr>
        <p:xfrm>
          <a:off x="1043608" y="3804708"/>
          <a:ext cx="245773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raz - mapa bitowa" r:id="rId4" imgW="14480021" imgH="9752381" progId="PBrush">
                  <p:embed/>
                </p:oleObj>
              </mc:Choice>
              <mc:Fallback>
                <p:oleObj name="Obraz - mapa bitowa" r:id="rId4" imgW="14480021" imgH="9752381" progId="PBrus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04708"/>
                        <a:ext cx="2457735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" y="155338"/>
            <a:ext cx="90344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ostokąt 7"/>
          <p:cNvSpPr/>
          <p:nvPr/>
        </p:nvSpPr>
        <p:spPr>
          <a:xfrm>
            <a:off x="-36512" y="764704"/>
            <a:ext cx="9180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800" dirty="0"/>
          </a:p>
          <a:p>
            <a:pPr algn="ctr"/>
            <a:r>
              <a:rPr lang="pl-PL" sz="800" dirty="0"/>
              <a:t>„Europejski Fundusz Rolny na rzecz Rozwoju Obszarów Wiejskich: Europa inwestująca w obszary wiejskie.”</a:t>
            </a:r>
          </a:p>
          <a:p>
            <a:pPr algn="ctr"/>
            <a:r>
              <a:rPr lang="pl-PL" sz="800" dirty="0"/>
              <a:t>Projekt opracowany przez Ministerstwo Rolnictwa i Rozwoju Wsi</a:t>
            </a:r>
          </a:p>
          <a:p>
            <a:pPr algn="ctr"/>
            <a:r>
              <a:rPr lang="pl-PL" sz="800" dirty="0"/>
              <a:t>Projekt współfinansowany ze środków Unii Europejskiej w ramach Pomocy Technicznej Programu Rozwoju Obszarów Wiejskich na lata 2007-2013</a:t>
            </a:r>
          </a:p>
          <a:p>
            <a:pPr algn="ctr"/>
            <a:r>
              <a:rPr lang="pl-PL" sz="800" dirty="0"/>
              <a:t>Instytucja Zarządzająca Programem Rozwoju Obszarów Wiejskich na lata 2007-2013 -</a:t>
            </a:r>
          </a:p>
          <a:p>
            <a:pPr algn="ctr"/>
            <a:r>
              <a:rPr lang="pl-PL" sz="800" dirty="0"/>
              <a:t>Minister Rolnictwa i Rozwoju Wsi</a:t>
            </a:r>
          </a:p>
          <a:p>
            <a:pPr algn="ctr"/>
            <a:endParaRPr lang="pl-P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552" y="0"/>
            <a:ext cx="8385175" cy="47667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dirty="0" smtClean="0"/>
              <a:t>Zawartość węglowodanów  (g/100 g)</a:t>
            </a:r>
          </a:p>
        </p:txBody>
      </p:sp>
      <p:graphicFrame>
        <p:nvGraphicFramePr>
          <p:cNvPr id="10271" name="Group 31"/>
          <p:cNvGraphicFramePr>
            <a:graphicFrameLocks noGrp="1"/>
          </p:cNvGraphicFramePr>
          <p:nvPr>
            <p:ph idx="1"/>
          </p:nvPr>
        </p:nvGraphicFramePr>
        <p:xfrm>
          <a:off x="323850" y="548680"/>
          <a:ext cx="8510588" cy="6235515"/>
        </p:xfrm>
        <a:graphic>
          <a:graphicData uri="http://schemas.openxmlformats.org/drawingml/2006/table">
            <a:tbl>
              <a:tblPr/>
              <a:tblGrid>
                <a:gridCol w="3171825"/>
                <a:gridCol w="2670175"/>
                <a:gridCol w="2668588"/>
              </a:tblGrid>
              <a:tr h="298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Warzywa: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Owoce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4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pomidor       5- 6 (11)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papryka         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ogórek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sałata             2,9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kapusta biała  7,4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kalafior          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brukselka       8,7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marchew        8,7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seler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korz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.     13,6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pietruszka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korz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.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pietruszka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liś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fasola nas.        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fasola szpar.    7,5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groch nas.         60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groch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ziel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.       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soja nas.           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bób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ziel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        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burak                9,5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szpinak            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cebula              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czosnek            33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chrzan                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ziemniak            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agrest               11,8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brzoskwinia   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cytryna               9,5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borówka         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czereśnia       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gruszka            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jabłko              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porzeczka kol.  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porzeczka czar. 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poziomka             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truskawka             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winogrona         17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wiśnie                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śliwki                 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orzechy               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Jajka             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Mięso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Wątroba  0,6 - 1,7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Masło             0,7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Margaryna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Olej                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Mąka                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Makaron          72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Kasze              70 –77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Płatki pszenne  81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Płatki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kukur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.      84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Płatki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ows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.         69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Otręby                62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Ryż                      40 –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Chleby                44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Chleb chrupki    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Arial" charset="0"/>
                        </a:rPr>
                        <a:t>Bułki                   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Mleko              4,8 – 5,1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Jogurt               6,2 – 8,9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Sery twarde        0,1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Twarogi              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Lody                 17 – 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3059832" y="5301208"/>
            <a:ext cx="2304256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latin typeface="Calibri" pitchFamily="34" charset="0"/>
              </a:rPr>
              <a:t>Produkty o wysokiej </a:t>
            </a:r>
          </a:p>
          <a:p>
            <a:pPr algn="ctr"/>
            <a:r>
              <a:rPr lang="pl-PL" altLang="pl-PL" dirty="0" smtClean="0">
                <a:latin typeface="Calibri" pitchFamily="34" charset="0"/>
              </a:rPr>
              <a:t>zawartości cukru </a:t>
            </a:r>
          </a:p>
          <a:p>
            <a:pPr algn="ctr"/>
            <a:r>
              <a:rPr lang="pl-PL" altLang="pl-PL" dirty="0" smtClean="0">
                <a:latin typeface="Calibri" pitchFamily="34" charset="0"/>
              </a:rPr>
              <a:t> &gt; 5 g/100g</a:t>
            </a:r>
            <a:endParaRPr lang="en-US" altLang="pl-P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84213" y="404813"/>
            <a:ext cx="7705725" cy="519112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800">
                <a:latin typeface="Calibri" pitchFamily="34" charset="0"/>
              </a:rPr>
              <a:t>Błonnik pokarmowy (włókno pokarmowe)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23850" y="1268413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Występuje w owocach, warzywach, ziarnie zbóż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395288" y="198913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Minimalna ilość błonnika w codziennej diecie nie powinna  być mniejsza  niż </a:t>
            </a:r>
            <a:r>
              <a:rPr lang="pl-PL" altLang="pl-PL" sz="2400" b="1">
                <a:solidFill>
                  <a:srgbClr val="FF3399"/>
                </a:solidFill>
                <a:latin typeface="Calibri" pitchFamily="34" charset="0"/>
              </a:rPr>
              <a:t>40 g.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79388" y="3141663"/>
            <a:ext cx="84248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Za produkty będące źródłem błonnika uznaje się te, które zawierają przynajmniej </a:t>
            </a:r>
          </a:p>
          <a:p>
            <a:pPr>
              <a:spcBef>
                <a:spcPct val="50000"/>
              </a:spcBef>
            </a:pPr>
            <a:r>
              <a:rPr lang="pl-PL" altLang="pl-PL" sz="2400" b="1">
                <a:solidFill>
                  <a:srgbClr val="660033"/>
                </a:solidFill>
                <a:latin typeface="Calibri" pitchFamily="34" charset="0"/>
              </a:rPr>
              <a:t>3 g błonnika w 100 g, lub 1,5 g na 100 kcal.</a:t>
            </a:r>
          </a:p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Duża zawartość błonnika – </a:t>
            </a:r>
          </a:p>
          <a:p>
            <a:pPr>
              <a:spcBef>
                <a:spcPct val="50000"/>
              </a:spcBef>
            </a:pPr>
            <a:r>
              <a:rPr lang="pl-PL" altLang="pl-PL" sz="2400" b="1">
                <a:solidFill>
                  <a:srgbClr val="660033"/>
                </a:solidFill>
                <a:latin typeface="Calibri" pitchFamily="34" charset="0"/>
              </a:rPr>
              <a:t>6 g błonnika w 100 g, lub 3 g na 100 kcal. </a:t>
            </a:r>
          </a:p>
        </p:txBody>
      </p:sp>
      <p:sp>
        <p:nvSpPr>
          <p:cNvPr id="2867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E5B584-AB6B-4B03-B290-AE7CB546FCA9}" type="slidenum">
              <a:rPr lang="pl-PL" smtClean="0"/>
              <a:pPr/>
              <a:t>11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15816" y="285750"/>
            <a:ext cx="2808312" cy="69532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u="sng" dirty="0" smtClean="0">
                <a:solidFill>
                  <a:srgbClr val="CC0099"/>
                </a:solidFill>
              </a:rPr>
              <a:t>Błonnik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85750" y="1143000"/>
            <a:ext cx="8715375" cy="545465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przyspiesza przemieszczanie pokarmu w jelitach, zapobiega procesom gnilnym,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000308"/>
                </a:solidFill>
                <a:effectLst/>
              </a:rPr>
              <a:t>zwiększa częstotliwość oddawania kału, zapobiega stanom zapalnym wyrostka  robaczkowego, jelita grubego i uchyłkowatości jelit 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CC0099"/>
                </a:solidFill>
                <a:effectLst/>
              </a:rPr>
              <a:t>zmniejsza ciśnienie w jelicie grubym, ogranicza zachorowalność na raka jelita   grubego 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FF0000"/>
                </a:solidFill>
                <a:effectLst/>
              </a:rPr>
              <a:t>wiąże kwasy żółciowe uniemożliwiając ich zwrotne wchłanianie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rgbClr val="996633"/>
                </a:solidFill>
                <a:effectLst/>
              </a:rPr>
              <a:t>zawiera krzem wpływający na obniżenie poziomu cholesterolu</a:t>
            </a:r>
          </a:p>
          <a:p>
            <a:pPr>
              <a:lnSpc>
                <a:spcPct val="80000"/>
              </a:lnSpc>
            </a:pPr>
            <a:r>
              <a:rPr lang="pl-PL" sz="2800" b="1" dirty="0" smtClean="0">
                <a:solidFill>
                  <a:schemeClr val="hlink"/>
                </a:solidFill>
                <a:effectLst/>
              </a:rPr>
              <a:t>absorbuje substancje kancerogenne i przyspiesza ich wydalanie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"/>
            <a:ext cx="8385175" cy="6926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2800" u="sng" dirty="0" smtClean="0"/>
              <a:t>Zawartość błonnika pokarmowego (%)</a:t>
            </a:r>
          </a:p>
        </p:txBody>
      </p:sp>
      <p:graphicFrame>
        <p:nvGraphicFramePr>
          <p:cNvPr id="13343" name="Group 31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583613" cy="5986272"/>
        </p:xfrm>
        <a:graphic>
          <a:graphicData uri="http://schemas.openxmlformats.org/drawingml/2006/table">
            <a:tbl>
              <a:tblPr/>
              <a:tblGrid>
                <a:gridCol w="2809007"/>
                <a:gridCol w="2913931"/>
                <a:gridCol w="2860675"/>
              </a:tblGrid>
              <a:tr h="293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Warzywa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Owoce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67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Pomidor 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Papryka 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Ogórek  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Dynia  1,0-2,0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Sałata  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Kapusta biała  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Kalafior  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Brukselka  5,4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Marchew  3,6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Seler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korz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Pietruszka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korz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Pietruszka liście 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Fasola nas.  15,7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Fasola szpar. 3,9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roch 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nas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. 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roch ziel  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de-D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oja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  15,7</a:t>
                      </a:r>
                      <a:endParaRPr kumimoji="0" 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Burak   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Szpinak  2,6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Cebula  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Ziemniak   1,5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Agrest  3,0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Brzoskwinia  1,9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Cytryna        2,0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Borówka   3,2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Czereśnia 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Gruszka 2,1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Jabłko  2,0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Śliwki  1,6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Wiśnie 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Porzeczka kol.  7,7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Porzeczka czar. 7,9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Poziomka     2,0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Truskawka   1,8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Winogrona  1,5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Orzechy 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Jajka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Mięso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Wątroba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Masło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Margaryna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Olej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Mąka  2,6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Makaron  2,7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Kasze 3,2 – 6 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Płatki pszenne  10,1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Płatki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kukur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6,6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Płatki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ows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  6,9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Otręby     42,4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Ryż 2,4 – 8-7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Chleby 4,7 - 4,9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Chleb chrupki 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Bułki  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Mleko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Jogurt 0 – 0,1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Sery twarde  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Twarogi 0 – 0,1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Lody 0 – 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8" name="Group 98"/>
          <p:cNvGraphicFramePr>
            <a:graphicFrameLocks noGrp="1"/>
          </p:cNvGraphicFramePr>
          <p:nvPr/>
        </p:nvGraphicFramePr>
        <p:xfrm>
          <a:off x="250825" y="1557338"/>
          <a:ext cx="8497888" cy="4237035"/>
        </p:xfrm>
        <a:graphic>
          <a:graphicData uri="http://schemas.openxmlformats.org/drawingml/2006/table">
            <a:tbl>
              <a:tblPr/>
              <a:tblGrid>
                <a:gridCol w="1319213"/>
                <a:gridCol w="731837"/>
                <a:gridCol w="733425"/>
                <a:gridCol w="950913"/>
                <a:gridCol w="946150"/>
                <a:gridCol w="935037"/>
                <a:gridCol w="936625"/>
                <a:gridCol w="792163"/>
                <a:gridCol w="1152525"/>
              </a:tblGrid>
              <a:tr h="82302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Wyszczególnienie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Węglowodany</a:t>
                      </a:r>
                      <a:b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Wart. energ. 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Kw. tł. wielonien.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A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-karoten)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C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(kcal)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Orzech laskowy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14,4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6,56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 (30)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38,71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Orzech włoski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60,3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41,16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 (48)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5,8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Orzech arachidowy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25,7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46,1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14,58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9,1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Migdały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572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Pistacje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20,5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48,5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589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7,24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 (140)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Wiórki kokosowe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1,26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98" name="Text Box 183"/>
          <p:cNvSpPr txBox="1">
            <a:spLocks noChangeArrowheads="1"/>
          </p:cNvSpPr>
          <p:nvPr/>
        </p:nvSpPr>
        <p:spPr bwMode="auto">
          <a:xfrm>
            <a:off x="395288" y="260350"/>
            <a:ext cx="8280400" cy="106680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200">
                <a:latin typeface="Calibri" pitchFamily="34" charset="0"/>
              </a:rPr>
              <a:t>Zawartość białek, tłuszczy, węglowodanów </a:t>
            </a:r>
            <a:br>
              <a:rPr lang="pl-PL" altLang="pl-PL" sz="3200">
                <a:latin typeface="Calibri" pitchFamily="34" charset="0"/>
              </a:rPr>
            </a:br>
            <a:r>
              <a:rPr lang="pl-PL" altLang="pl-PL" sz="3200">
                <a:latin typeface="Calibri" pitchFamily="34" charset="0"/>
              </a:rPr>
              <a:t>i witamin w orzechach (w 100g)</a:t>
            </a:r>
            <a:endParaRPr lang="en-US" altLang="pl-PL" sz="3200">
              <a:latin typeface="Calibri" pitchFamily="34" charset="0"/>
            </a:endParaRPr>
          </a:p>
        </p:txBody>
      </p:sp>
      <p:sp>
        <p:nvSpPr>
          <p:cNvPr id="21599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E6B41-8700-4DEE-89C8-B2A4E239F8C9}" type="slidenum">
              <a:rPr lang="pl-PL" smtClean="0"/>
              <a:pPr/>
              <a:t>14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23" name="Group 119"/>
          <p:cNvGraphicFramePr>
            <a:graphicFrameLocks noGrp="1"/>
          </p:cNvGraphicFramePr>
          <p:nvPr/>
        </p:nvGraphicFramePr>
        <p:xfrm>
          <a:off x="323850" y="1268413"/>
          <a:ext cx="8424863" cy="4471988"/>
        </p:xfrm>
        <a:graphic>
          <a:graphicData uri="http://schemas.openxmlformats.org/drawingml/2006/table">
            <a:tbl>
              <a:tblPr/>
              <a:tblGrid>
                <a:gridCol w="1341438"/>
                <a:gridCol w="1022350"/>
                <a:gridCol w="892175"/>
                <a:gridCol w="957262"/>
                <a:gridCol w="1033463"/>
                <a:gridCol w="1008062"/>
                <a:gridCol w="1084263"/>
                <a:gridCol w="1085850"/>
              </a:tblGrid>
              <a:tr h="823077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Wyszczególnienie</a:t>
                      </a:r>
                      <a:endParaRPr kumimoji="0" lang="en-US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Tłuszcze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Węglowodany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Wart. energ. 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A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-karoten)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C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7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kcal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Agrest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 (160)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25,9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0484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Czarna jagoda 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 (34)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1,88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14,7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0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Malina 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(16)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191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Porzeczki białe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207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Porzeczki czarne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 (81) 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182,6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5207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Porzeczki czerwone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(24)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52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Poziomki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(14)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6041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Truskawki 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(14)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2230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Winogrona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(20)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5,4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9" name="Text Box 44"/>
          <p:cNvSpPr txBox="1">
            <a:spLocks noChangeArrowheads="1"/>
          </p:cNvSpPr>
          <p:nvPr/>
        </p:nvSpPr>
        <p:spPr bwMode="auto">
          <a:xfrm>
            <a:off x="395288" y="188913"/>
            <a:ext cx="8280400" cy="1006475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800">
                <a:latin typeface="Calibri" pitchFamily="34" charset="0"/>
              </a:rPr>
              <a:t>Zawartość białek, tłuszczy, węglowodanów i witamin</a:t>
            </a:r>
            <a:br>
              <a:rPr lang="pl-PL" altLang="pl-PL" sz="2800">
                <a:latin typeface="Calibri" pitchFamily="34" charset="0"/>
              </a:rPr>
            </a:br>
            <a:r>
              <a:rPr lang="pl-PL" altLang="pl-PL" sz="2800">
                <a:latin typeface="Calibri" pitchFamily="34" charset="0"/>
              </a:rPr>
              <a:t>w owocach jagodowych (w 100g</a:t>
            </a:r>
            <a:r>
              <a:rPr lang="pl-PL" altLang="pl-PL" sz="3200">
                <a:latin typeface="Calibri" pitchFamily="34" charset="0"/>
              </a:rPr>
              <a:t>)</a:t>
            </a:r>
            <a:endParaRPr lang="en-US" altLang="pl-PL" sz="3200">
              <a:latin typeface="Calibri" pitchFamily="34" charset="0"/>
            </a:endParaRPr>
          </a:p>
        </p:txBody>
      </p:sp>
      <p:sp>
        <p:nvSpPr>
          <p:cNvPr id="22640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84C7E4-EB14-4BDA-BCF0-4EE25B9C18A5}" type="slidenum">
              <a:rPr lang="pl-PL" smtClean="0"/>
              <a:pPr/>
              <a:t>15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12" name="Group 84"/>
          <p:cNvGraphicFramePr>
            <a:graphicFrameLocks noGrp="1"/>
          </p:cNvGraphicFramePr>
          <p:nvPr/>
        </p:nvGraphicFramePr>
        <p:xfrm>
          <a:off x="415925" y="2133600"/>
          <a:ext cx="8497887" cy="2052525"/>
        </p:xfrm>
        <a:graphic>
          <a:graphicData uri="http://schemas.openxmlformats.org/drawingml/2006/table">
            <a:tbl>
              <a:tblPr/>
              <a:tblGrid>
                <a:gridCol w="1223962"/>
                <a:gridCol w="1058863"/>
                <a:gridCol w="1029791"/>
                <a:gridCol w="1126034"/>
                <a:gridCol w="1014412"/>
                <a:gridCol w="1014413"/>
                <a:gridCol w="1016000"/>
                <a:gridCol w="1014412"/>
              </a:tblGrid>
              <a:tr h="648097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Wyszczegól-nienie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Tłuszcze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Węglowodany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Wart. </a:t>
                      </a:r>
                      <a:r>
                        <a:rPr kumimoji="0" lang="pl-PL" alt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energ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A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karoten)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E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C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7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kcal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Jabłko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10,1</a:t>
                      </a:r>
                      <a:endParaRPr kumimoji="0" lang="en-US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(24)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0,49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9,2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6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Gruszka 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12,3</a:t>
                      </a:r>
                      <a:endParaRPr kumimoji="0" lang="en-US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(11)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  <a:endParaRPr kumimoji="0" lang="en-US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00" name="Text Box 64"/>
          <p:cNvSpPr txBox="1">
            <a:spLocks noChangeArrowheads="1"/>
          </p:cNvSpPr>
          <p:nvPr/>
        </p:nvSpPr>
        <p:spPr bwMode="auto">
          <a:xfrm>
            <a:off x="395288" y="260350"/>
            <a:ext cx="8280400" cy="106680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200">
                <a:latin typeface="Calibri" pitchFamily="34" charset="0"/>
              </a:rPr>
              <a:t>Zawartość białek, tłuszczy, węglowodanów i witamin w owocach ziarnkowych (g w 100g)</a:t>
            </a:r>
            <a:endParaRPr lang="en-US" altLang="pl-PL" sz="3200">
              <a:latin typeface="Calibri" pitchFamily="34" charset="0"/>
            </a:endParaRPr>
          </a:p>
        </p:txBody>
      </p:sp>
      <p:sp>
        <p:nvSpPr>
          <p:cNvPr id="23601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0B264A-0CDE-4D59-82CF-7BBA5768640D}" type="slidenum">
              <a:rPr lang="pl-PL" smtClean="0"/>
              <a:pPr/>
              <a:t>16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43" name="Group 91"/>
          <p:cNvGraphicFramePr>
            <a:graphicFrameLocks noGrp="1"/>
          </p:cNvGraphicFramePr>
          <p:nvPr/>
        </p:nvGraphicFramePr>
        <p:xfrm>
          <a:off x="250825" y="1916113"/>
          <a:ext cx="8497888" cy="3140076"/>
        </p:xfrm>
        <a:graphic>
          <a:graphicData uri="http://schemas.openxmlformats.org/drawingml/2006/table">
            <a:tbl>
              <a:tblPr/>
              <a:tblGrid>
                <a:gridCol w="1296839"/>
                <a:gridCol w="792088"/>
                <a:gridCol w="1062261"/>
                <a:gridCol w="1098550"/>
                <a:gridCol w="1008062"/>
                <a:gridCol w="1101725"/>
                <a:gridCol w="1069975"/>
                <a:gridCol w="1068388"/>
              </a:tblGrid>
              <a:tr h="823126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Wyszczególnienie</a:t>
                      </a:r>
                      <a:endParaRPr kumimoji="0" lang="en-US" altLang="pl-P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Węglowodany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Wart. energ. 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-karoten)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C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 vMerge="1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kcal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Brzoskwinia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99 (595)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Czereśnia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13,3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61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(69)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0,13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Morela 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10,2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254 (1523)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Nektaryna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10,6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 (103)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1,8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13,7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Śliwka 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10,1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 (295)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0,86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5,2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4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Wiśnia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9,9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 (240)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0,13</a:t>
                      </a: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alt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60" name="Text Box 64"/>
          <p:cNvSpPr txBox="1">
            <a:spLocks noChangeArrowheads="1"/>
          </p:cNvSpPr>
          <p:nvPr/>
        </p:nvSpPr>
        <p:spPr bwMode="auto">
          <a:xfrm>
            <a:off x="395288" y="476250"/>
            <a:ext cx="8280400" cy="106680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200">
                <a:latin typeface="Calibri" pitchFamily="34" charset="0"/>
              </a:rPr>
              <a:t>Zawartość białek, tłuszczy, węglowodanów </a:t>
            </a:r>
            <a:br>
              <a:rPr lang="pl-PL" altLang="pl-PL" sz="3200">
                <a:latin typeface="Calibri" pitchFamily="34" charset="0"/>
              </a:rPr>
            </a:br>
            <a:r>
              <a:rPr lang="pl-PL" altLang="pl-PL" sz="3200">
                <a:latin typeface="Calibri" pitchFamily="34" charset="0"/>
              </a:rPr>
              <a:t>i witamin w owocach pestkowych (g w 100g)</a:t>
            </a:r>
            <a:endParaRPr lang="en-US" altLang="pl-PL" sz="3200">
              <a:latin typeface="Calibri" pitchFamily="34" charset="0"/>
            </a:endParaRPr>
          </a:p>
        </p:txBody>
      </p:sp>
      <p:sp>
        <p:nvSpPr>
          <p:cNvPr id="24661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F0713C-FE27-4C90-BFC5-A98246378B9B}" type="slidenum">
              <a:rPr lang="pl-PL" smtClean="0"/>
              <a:pPr/>
              <a:t>17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04" name="Group 128"/>
          <p:cNvGraphicFramePr>
            <a:graphicFrameLocks noGrp="1"/>
          </p:cNvGraphicFramePr>
          <p:nvPr/>
        </p:nvGraphicFramePr>
        <p:xfrm>
          <a:off x="323850" y="1341438"/>
          <a:ext cx="8280400" cy="3870792"/>
        </p:xfrm>
        <a:graphic>
          <a:graphicData uri="http://schemas.openxmlformats.org/drawingml/2006/table">
            <a:tbl>
              <a:tblPr/>
              <a:tblGrid>
                <a:gridCol w="1152525"/>
                <a:gridCol w="655638"/>
                <a:gridCol w="987425"/>
                <a:gridCol w="1096962"/>
                <a:gridCol w="1096963"/>
                <a:gridCol w="1096962"/>
                <a:gridCol w="1096963"/>
                <a:gridCol w="1096962"/>
              </a:tblGrid>
              <a:tr h="5180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Wyszczególnienie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Białko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Tłuszcze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Węglowodany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Wart. energ. 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A 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l-GR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β</a:t>
                      </a: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-karoten)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E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Wit. C</a:t>
                      </a:r>
                      <a:endParaRPr kumimoji="0" lang="en-US" alt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kcal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mg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Ananas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Awokado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2,0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15,3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160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(42)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Arbuz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38 (230)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Banan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21,8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 (48)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0,27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Kiwi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79(43)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Melon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183 (1100)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Cytryna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0,8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7,5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(3)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Grejpfrut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3(19)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40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Mandarynki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0,6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9,3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 (97)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047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Pomarańcza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 (114)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0,19</a:t>
                      </a:r>
                      <a:endParaRPr kumimoji="0" lang="en-US" alt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  <a:endParaRPr kumimoji="0" lang="en-US" altLang="pl-PL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25721" name="Text Box 64"/>
          <p:cNvSpPr txBox="1">
            <a:spLocks noChangeArrowheads="1"/>
          </p:cNvSpPr>
          <p:nvPr/>
        </p:nvSpPr>
        <p:spPr bwMode="auto">
          <a:xfrm>
            <a:off x="395288" y="260350"/>
            <a:ext cx="8280400" cy="94615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800">
                <a:latin typeface="Calibri" pitchFamily="34" charset="0"/>
              </a:rPr>
              <a:t>Zawartość białek, tłuszczy, węglowodanów </a:t>
            </a:r>
            <a:br>
              <a:rPr lang="pl-PL" altLang="pl-PL" sz="2800">
                <a:latin typeface="Calibri" pitchFamily="34" charset="0"/>
              </a:rPr>
            </a:br>
            <a:r>
              <a:rPr lang="pl-PL" altLang="pl-PL" sz="2800">
                <a:latin typeface="Calibri" pitchFamily="34" charset="0"/>
              </a:rPr>
              <a:t>i witamin w owocach egzotycznych (g w 100g)</a:t>
            </a:r>
            <a:endParaRPr lang="en-US" altLang="pl-PL" sz="2800">
              <a:latin typeface="Calibri" pitchFamily="34" charset="0"/>
            </a:endParaRPr>
          </a:p>
        </p:txBody>
      </p:sp>
      <p:sp>
        <p:nvSpPr>
          <p:cNvPr id="25722" name="Text Box 282"/>
          <p:cNvSpPr txBox="1">
            <a:spLocks noChangeArrowheads="1"/>
          </p:cNvSpPr>
          <p:nvPr/>
        </p:nvSpPr>
        <p:spPr bwMode="auto">
          <a:xfrm>
            <a:off x="323850" y="5734050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1600">
                <a:latin typeface="Calibri" pitchFamily="34" charset="0"/>
              </a:rPr>
              <a:t>Awokado - Kwasy tłuszczowe jednonienasycone – 11,51</a:t>
            </a:r>
            <a:endParaRPr lang="en-US" altLang="pl-PL" sz="1600">
              <a:latin typeface="Calibri" pitchFamily="34" charset="0"/>
            </a:endParaRPr>
          </a:p>
        </p:txBody>
      </p:sp>
      <p:sp>
        <p:nvSpPr>
          <p:cNvPr id="25723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65615E-9864-4EC4-BEC1-83EFC0411C42}" type="slidenum">
              <a:rPr lang="pl-PL" smtClean="0"/>
              <a:pPr/>
              <a:t>18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88913"/>
            <a:ext cx="8496944" cy="1800225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>
                <a:solidFill>
                  <a:srgbClr val="FF3399"/>
                </a:solidFill>
              </a:rPr>
              <a:t>SKŁADNIKI </a:t>
            </a:r>
            <a:r>
              <a:rPr lang="pl-PL" sz="2400" dirty="0">
                <a:solidFill>
                  <a:srgbClr val="FF3399"/>
                </a:solidFill>
              </a:rPr>
              <a:t>ODPOWIEDZIALNE ZA EFEKTY METABOLICZNE W </a:t>
            </a:r>
            <a:r>
              <a:rPr lang="pl-PL" sz="2400" dirty="0" smtClean="0">
                <a:solidFill>
                  <a:srgbClr val="FF3399"/>
                </a:solidFill>
              </a:rPr>
              <a:t>ORGANIZMIE  </a:t>
            </a:r>
            <a:r>
              <a:rPr lang="pl-PL" sz="2400" dirty="0">
                <a:solidFill>
                  <a:srgbClr val="FF3399"/>
                </a:solidFill>
              </a:rPr>
              <a:t>NAZWANO </a:t>
            </a:r>
            <a:br>
              <a:rPr lang="pl-PL" sz="2400" dirty="0">
                <a:solidFill>
                  <a:srgbClr val="FF3399"/>
                </a:solidFill>
              </a:rPr>
            </a:br>
            <a:r>
              <a:rPr lang="pl-PL" sz="2400" dirty="0">
                <a:solidFill>
                  <a:srgbClr val="FF3399"/>
                </a:solidFill>
              </a:rPr>
              <a:t> </a:t>
            </a:r>
            <a:r>
              <a:rPr lang="pl-PL" sz="2400" dirty="0">
                <a:solidFill>
                  <a:srgbClr val="7030A0"/>
                </a:solidFill>
              </a:rPr>
              <a:t>NIEODŻYWCZYMI SUBSTANCJAMI NATURALNYMI </a:t>
            </a:r>
            <a:r>
              <a:rPr lang="pl-PL" sz="2400" dirty="0">
                <a:solidFill>
                  <a:srgbClr val="FF3399"/>
                </a:solidFill>
              </a:rPr>
              <a:t>(NSN) LUB  </a:t>
            </a:r>
            <a:r>
              <a:rPr lang="pl-PL" sz="2400" dirty="0">
                <a:solidFill>
                  <a:srgbClr val="7030A0"/>
                </a:solidFill>
              </a:rPr>
              <a:t>NUTRACEUTYKAMI: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88840"/>
            <a:ext cx="8424936" cy="4680520"/>
          </a:xfrm>
          <a:noFill/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błonnik pokarmowy,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</a:rPr>
              <a:t>związki fenolowe</a:t>
            </a: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</a:rPr>
              <a:t>karotenoidy,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</a:rPr>
              <a:t>saponiny,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</a:rPr>
              <a:t>aminokwasy niebiałkowe,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gl</a:t>
            </a:r>
            <a:r>
              <a:rPr lang="pl-PL" sz="2400" b="1" dirty="0" smtClean="0">
                <a:solidFill>
                  <a:srgbClr val="7030A0"/>
                </a:solidFill>
                <a:effectLst/>
              </a:rPr>
              <a:t>i</a:t>
            </a: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kozydy,</a:t>
            </a:r>
            <a:endParaRPr lang="pl-PL" sz="2400" b="1" dirty="0" smtClean="0">
              <a:solidFill>
                <a:srgbClr val="7030A0"/>
              </a:solidFill>
              <a:effectLst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err="1" smtClean="0">
                <a:solidFill>
                  <a:srgbClr val="7030A0"/>
                </a:solidFill>
                <a:effectLst/>
              </a:rPr>
              <a:t>glukozynolany</a:t>
            </a:r>
            <a:r>
              <a:rPr lang="pl-PL" sz="2400" b="1" dirty="0" smtClean="0">
                <a:solidFill>
                  <a:srgbClr val="7030A0"/>
                </a:solidFill>
                <a:effectLst/>
              </a:rPr>
              <a:t>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cholina i pochodne,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nienasycone kwasy tłuszczowe,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sz="2400" b="1" dirty="0" smtClean="0">
                <a:solidFill>
                  <a:srgbClr val="7030A0"/>
                </a:solidFill>
                <a:effectLst/>
                <a:cs typeface="Times New Roman" pitchFamily="18" charset="0"/>
              </a:rPr>
              <a:t>antyoksydanty</a:t>
            </a:r>
            <a:r>
              <a:rPr lang="pl-PL" sz="2400" b="1" dirty="0" smtClean="0">
                <a:solidFill>
                  <a:srgbClr val="7030A0"/>
                </a:solidFill>
                <a:effectLst/>
              </a:rPr>
              <a:t> i inne.</a:t>
            </a:r>
          </a:p>
        </p:txBody>
      </p:sp>
      <p:pic>
        <p:nvPicPr>
          <p:cNvPr id="8196" name="Picture 4" descr="2root0108"/>
          <p:cNvPicPr>
            <a:picLocks noChangeAspect="1" noChangeArrowheads="1"/>
          </p:cNvPicPr>
          <p:nvPr/>
        </p:nvPicPr>
        <p:blipFill>
          <a:blip r:embed="rId2" cstate="print"/>
          <a:srcRect l="1875" t="1682"/>
          <a:stretch>
            <a:fillRect/>
          </a:stretch>
        </p:blipFill>
        <p:spPr bwMode="auto">
          <a:xfrm>
            <a:off x="5765800" y="2997200"/>
            <a:ext cx="30924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opia_ki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647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7813"/>
            <a:ext cx="7859216" cy="702915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pl-PL" sz="2800" b="1" dirty="0" smtClean="0">
                <a:solidFill>
                  <a:srgbClr val="CC0000"/>
                </a:solidFill>
                <a:effectLst/>
              </a:rPr>
              <a:t>Podstawowe cechy warzyw i owoców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2"/>
            <a:ext cx="8435975" cy="532893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chemeClr val="accent2"/>
                </a:solidFill>
              </a:rPr>
              <a:t>duża zawartość wody</a:t>
            </a:r>
            <a:r>
              <a:rPr lang="pl-PL" sz="2800" b="1" dirty="0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/>
              <a:t>niska wartość kaloryczna (30 – 100 kcal/100 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FF3300"/>
                </a:solidFill>
              </a:rPr>
              <a:t>źródło NNKT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chemeClr val="accent2"/>
                </a:solidFill>
              </a:rPr>
              <a:t>nie zawierają cholesterolu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663300"/>
                </a:solidFill>
              </a:rPr>
              <a:t>dobre źródło białka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C00000"/>
                </a:solidFill>
              </a:rPr>
              <a:t>wysoka zawartość węglowodanów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002060"/>
                </a:solidFill>
              </a:rPr>
              <a:t>dobre źródło błonnika </a:t>
            </a:r>
            <a:endParaRPr lang="pl-PL" sz="2400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5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2800" b="1" dirty="0" smtClean="0">
                <a:solidFill>
                  <a:srgbClr val="CC3300"/>
                </a:solidFill>
              </a:rPr>
              <a:t>Warzywa kapustne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>
                <a:solidFill>
                  <a:srgbClr val="006600"/>
                </a:solidFill>
              </a:rPr>
              <a:t>wysoka zawartość białka, szczególnie jarmuż i kapusta brukselska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CC3300"/>
                </a:solidFill>
              </a:rPr>
              <a:t>duża zawartość witamin: C (brokuł, jarmuż, kapusta brukselska), A (jarmuż), E (brukselka, jarmuż, brokuł),  B, K.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006600"/>
                </a:solidFill>
              </a:rPr>
              <a:t>dużo soli min.: K, Na, Ca, P, Fe</a:t>
            </a:r>
          </a:p>
          <a:p>
            <a:pPr eaLnBrk="1" hangingPunct="1">
              <a:defRPr/>
            </a:pPr>
            <a:r>
              <a:rPr lang="pl-PL" sz="2400" b="1" dirty="0" smtClean="0"/>
              <a:t>duża zawartość </a:t>
            </a:r>
            <a:r>
              <a:rPr lang="pl-PL" sz="2400" b="1" dirty="0" err="1" smtClean="0"/>
              <a:t>glukozynolanów</a:t>
            </a:r>
            <a:r>
              <a:rPr lang="pl-PL" sz="2400" b="1" dirty="0" smtClean="0"/>
              <a:t>.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CC3300"/>
                </a:solidFill>
              </a:rPr>
              <a:t>wysokie plony, łatwość przechowywania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663300"/>
                </a:solidFill>
              </a:rPr>
              <a:t>właściwości lecznicze: przeciwnowotworowo, odtruwająco, </a:t>
            </a:r>
            <a:r>
              <a:rPr lang="pl-PL" sz="2400" b="1" dirty="0" err="1" smtClean="0">
                <a:solidFill>
                  <a:srgbClr val="663300"/>
                </a:solidFill>
              </a:rPr>
              <a:t>antrymiażdżycowo</a:t>
            </a:r>
            <a:r>
              <a:rPr lang="pl-PL" sz="2400" b="1" dirty="0" smtClean="0">
                <a:solidFill>
                  <a:srgbClr val="663300"/>
                </a:solidFill>
              </a:rPr>
              <a:t>, bakteriobójczo.</a:t>
            </a:r>
            <a:endParaRPr lang="pl-PL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  <a:solidFill>
            <a:srgbClr val="7030A0"/>
          </a:solidFill>
        </p:spPr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FFFF00"/>
                </a:solidFill>
              </a:rPr>
              <a:t>GLUKOZYNOLANY: </a:t>
            </a:r>
            <a:endParaRPr lang="pl-PL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341438"/>
            <a:ext cx="8713788" cy="532765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>
                <a:effectLst/>
              </a:rPr>
              <a:t>to  związki o charakterze glikozydów, zawierające w swojej cząsteczce cukier glukozę, siarkę oraz łańcuch boczny (pochodna aminokwasowa)</a:t>
            </a:r>
          </a:p>
          <a:p>
            <a:pPr eaLnBrk="1" hangingPunct="1">
              <a:defRPr/>
            </a:pPr>
            <a:r>
              <a:rPr lang="pl-PL" sz="2400" b="1" dirty="0" smtClean="0">
                <a:effectLst/>
              </a:rPr>
              <a:t>znamy ponad 100 związków o charakterze </a:t>
            </a:r>
            <a:r>
              <a:rPr lang="pl-PL" sz="2400" b="1" dirty="0" err="1" smtClean="0">
                <a:effectLst/>
              </a:rPr>
              <a:t>glukozynolanów</a:t>
            </a:r>
            <a:r>
              <a:rPr lang="pl-PL" sz="2400" b="1" dirty="0" smtClean="0">
                <a:effectLst/>
              </a:rPr>
              <a:t>. Występują one w roślinach kapustnych w różnych ilościach od kilkunastu do 200-300 mg na 100 g </a:t>
            </a:r>
            <a:r>
              <a:rPr lang="pl-PL" sz="2400" b="1" dirty="0" err="1" smtClean="0">
                <a:effectLst/>
              </a:rPr>
              <a:t>św.m</a:t>
            </a:r>
            <a:r>
              <a:rPr lang="pl-PL" sz="2400" b="1" dirty="0" smtClean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FF0000"/>
                </a:solidFill>
                <a:effectLst/>
              </a:rPr>
              <a:t>Brokuł: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sulforafan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glukorafanina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synigryna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progoitryna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glukonapina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FF0000"/>
                </a:solidFill>
                <a:effectLst/>
              </a:rPr>
              <a:t>glukobrassycyna</a:t>
            </a:r>
            <a:r>
              <a:rPr lang="pl-PL" sz="2400" b="1" dirty="0" smtClean="0">
                <a:solidFill>
                  <a:srgbClr val="FF0000"/>
                </a:solidFill>
                <a:effectLst/>
              </a:rPr>
              <a:t>, 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rgbClr val="002060"/>
                </a:solidFill>
                <a:effectLst/>
              </a:rPr>
              <a:t>Kapusta głowiasta i jarmuż: </a:t>
            </a:r>
            <a:r>
              <a:rPr lang="pl-PL" sz="2400" b="1" dirty="0" err="1" smtClean="0">
                <a:solidFill>
                  <a:srgbClr val="002060"/>
                </a:solidFill>
                <a:effectLst/>
              </a:rPr>
              <a:t>synigryna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rgbClr val="002060"/>
                </a:solidFill>
                <a:effectLst/>
              </a:rPr>
              <a:t>glukoiberyna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 i </a:t>
            </a:r>
            <a:r>
              <a:rPr lang="pl-PL" sz="2400" b="1" dirty="0" err="1" smtClean="0">
                <a:solidFill>
                  <a:srgbClr val="002060"/>
                </a:solidFill>
                <a:effectLst/>
              </a:rPr>
              <a:t>glukobrassycyna</a:t>
            </a:r>
            <a:r>
              <a:rPr lang="pl-PL" sz="2400" b="1" dirty="0" smtClean="0">
                <a:solidFill>
                  <a:srgbClr val="002060"/>
                </a:solidFill>
                <a:effectLst/>
              </a:rPr>
              <a:t>, </a:t>
            </a:r>
          </a:p>
          <a:p>
            <a:pPr eaLnBrk="1" hangingPunct="1">
              <a:defRPr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Kapusta brukselska: </a:t>
            </a:r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synigryna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, </a:t>
            </a:r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progoitryna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i </a:t>
            </a:r>
            <a:r>
              <a:rPr lang="pl-PL" sz="2400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glukobrassycyna</a:t>
            </a: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. </a:t>
            </a:r>
          </a:p>
          <a:p>
            <a:pPr eaLnBrk="1" hangingPunct="1">
              <a:defRPr/>
            </a:pPr>
            <a:endParaRPr lang="pl-PL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pl-PL" b="1" dirty="0" smtClean="0">
              <a:solidFill>
                <a:srgbClr val="CC3300"/>
              </a:solidFill>
            </a:endParaRPr>
          </a:p>
          <a:p>
            <a:pPr eaLnBrk="1" hangingPunct="1"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ik:Starr 070730-7852 Brassica oleracea var. capita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074352" y="0"/>
            <a:ext cx="4069648" cy="24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00B050"/>
                </a:solidFill>
              </a:rPr>
              <a:t>Kapusta głowiasta biała</a:t>
            </a:r>
          </a:p>
        </p:txBody>
      </p:sp>
      <p:sp>
        <p:nvSpPr>
          <p:cNvPr id="61444" name="Symbol zastępczy zawartości 2"/>
          <p:cNvSpPr>
            <a:spLocks noGrp="1"/>
          </p:cNvSpPr>
          <p:nvPr>
            <p:ph idx="1"/>
          </p:nvPr>
        </p:nvSpPr>
        <p:spPr>
          <a:xfrm>
            <a:off x="0" y="1844824"/>
            <a:ext cx="8964488" cy="50131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2800" dirty="0" smtClean="0">
                <a:effectLst/>
              </a:rPr>
              <a:t>jest warzywem uprawianym u </a:t>
            </a:r>
          </a:p>
          <a:p>
            <a:pPr eaLnBrk="1" hangingPunct="1">
              <a:buNone/>
              <a:defRPr/>
            </a:pPr>
            <a:r>
              <a:rPr lang="pl-PL" sz="2800" dirty="0" smtClean="0"/>
              <a:t>n</a:t>
            </a:r>
            <a:r>
              <a:rPr lang="pl-PL" sz="2800" dirty="0" smtClean="0">
                <a:effectLst/>
              </a:rPr>
              <a:t>as najczęściej, stanowi  ~1/3 wszystkich upraw,</a:t>
            </a:r>
          </a:p>
          <a:p>
            <a:pPr eaLnBrk="1" hangingPunct="1">
              <a:defRPr/>
            </a:pPr>
            <a:r>
              <a:rPr lang="pl-PL" sz="2800" dirty="0" smtClean="0">
                <a:effectLst/>
              </a:rPr>
              <a:t>spożywana przez cały rok, jako produkt świeży lub kiszony,</a:t>
            </a:r>
          </a:p>
          <a:p>
            <a:pPr eaLnBrk="1" hangingPunct="1">
              <a:defRPr/>
            </a:pPr>
            <a:r>
              <a:rPr lang="pl-PL" sz="2800" dirty="0" smtClean="0">
                <a:effectLst/>
              </a:rPr>
              <a:t>zawiera wielkie bogactwo soli mineralnych (gł. potasu (228 mg%), wapnia (67 mg%),</a:t>
            </a:r>
          </a:p>
          <a:p>
            <a:pPr eaLnBrk="1" hangingPunct="1">
              <a:defRPr/>
            </a:pPr>
            <a:r>
              <a:rPr lang="pl-PL" sz="2800" dirty="0" smtClean="0">
                <a:effectLst/>
              </a:rPr>
              <a:t>zawiera prawie wszystkie witaminy (najwięcej  </a:t>
            </a:r>
            <a:r>
              <a:rPr lang="pl-PL" sz="2800" dirty="0" err="1" smtClean="0">
                <a:effectLst/>
              </a:rPr>
              <a:t>wit</a:t>
            </a:r>
            <a:r>
              <a:rPr lang="pl-PL" sz="2800" dirty="0" smtClean="0">
                <a:effectLst/>
              </a:rPr>
              <a:t>. C </a:t>
            </a:r>
            <a:r>
              <a:rPr lang="pl-PL" sz="2400" dirty="0" smtClean="0">
                <a:effectLst/>
              </a:rPr>
              <a:t>(48 mg%, kiszona 16 mg%) </a:t>
            </a:r>
            <a:r>
              <a:rPr lang="pl-PL" sz="2800" dirty="0" smtClean="0">
                <a:effectLst/>
              </a:rPr>
              <a:t>i </a:t>
            </a:r>
            <a:r>
              <a:rPr lang="el-GR" sz="2800" dirty="0" smtClean="0">
                <a:effectLst/>
              </a:rPr>
              <a:t>β</a:t>
            </a:r>
            <a:r>
              <a:rPr lang="pl-PL" sz="2800" dirty="0" smtClean="0">
                <a:effectLst/>
              </a:rPr>
              <a:t>-karotenu </a:t>
            </a:r>
            <a:r>
              <a:rPr lang="pl-PL" sz="2400" dirty="0" smtClean="0">
                <a:effectLst/>
              </a:rPr>
              <a:t>(52 µg/100 g)</a:t>
            </a:r>
            <a:r>
              <a:rPr lang="pl-PL" sz="2800" dirty="0" smtClean="0">
                <a:effectLst/>
              </a:rPr>
              <a:t>,</a:t>
            </a:r>
          </a:p>
          <a:p>
            <a:pPr eaLnBrk="1" hangingPunct="1">
              <a:defRPr/>
            </a:pPr>
            <a:r>
              <a:rPr lang="pl-PL" sz="2800" dirty="0" smtClean="0">
                <a:effectLst/>
              </a:rPr>
              <a:t>Zawiera kwasy organiczne (gł. cytrynowy i jabłkowy), olejki eteryczne z udziałem siarki i błonnik pokarmowy.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ytuł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402138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6600" dirty="0" smtClean="0">
                <a:solidFill>
                  <a:srgbClr val="00B050"/>
                </a:solidFill>
              </a:rPr>
              <a:t>BROKUŁ</a:t>
            </a:r>
            <a:endParaRPr lang="pl-PL" sz="6600" dirty="0" smtClean="0">
              <a:solidFill>
                <a:srgbClr val="7B98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2276475"/>
            <a:ext cx="7799388" cy="439261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smtClean="0">
                <a:solidFill>
                  <a:schemeClr val="bg2">
                    <a:lumMod val="10000"/>
                  </a:schemeClr>
                </a:solidFill>
                <a:effectLst/>
              </a:rPr>
              <a:t>Spożywanie brokułów zmniejsza ryzyko zachorowania na raka, łagodzi powikłania cukrzycowe, chroni przed chorobami serca i układu krążenia oraz wzmacnia układ odpornościowy.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dirty="0" err="1" smtClean="0">
                <a:solidFill>
                  <a:srgbClr val="FF0000"/>
                </a:solidFill>
                <a:effectLst/>
              </a:rPr>
              <a:t>Sulforafan</a:t>
            </a:r>
            <a:r>
              <a:rPr lang="pl-PL" dirty="0" smtClean="0">
                <a:solidFill>
                  <a:srgbClr val="FFFF00"/>
                </a:solidFill>
                <a:effectLst/>
              </a:rPr>
              <a:t> 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effectLst/>
              </a:rPr>
              <a:t>zawarty w brokule oprócz działania </a:t>
            </a:r>
            <a:r>
              <a:rPr lang="pl-PL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antynowotworowego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wykazuje zabójcze działanie na bakterie </a:t>
            </a:r>
            <a:r>
              <a:rPr lang="pl-PL" i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Helicobacter</a:t>
            </a:r>
            <a:r>
              <a:rPr lang="pl-PL" i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pl-PL" i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pylori</a:t>
            </a:r>
            <a:r>
              <a:rPr lang="pl-PL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(odpowiedzialne za powstawanie wrzodów i raka żołądka) oraz chroni drogi oddechowe przed działaniem wolnych rodników.</a:t>
            </a:r>
            <a:endParaRPr lang="pl-PL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16388" name="Picture 6" descr="http://www.northfish.pl/uploaded/image/docs/136/1297855367_oferta_salatki_brokuly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5888"/>
            <a:ext cx="37004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2" y="260648"/>
            <a:ext cx="7246888" cy="72008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600" b="1" dirty="0" smtClean="0">
                <a:solidFill>
                  <a:srgbClr val="FF3300"/>
                </a:solidFill>
              </a:rPr>
              <a:t/>
            </a:r>
            <a:br>
              <a:rPr lang="pl-PL" sz="3600" b="1" dirty="0" smtClean="0">
                <a:solidFill>
                  <a:srgbClr val="FF3300"/>
                </a:solidFill>
              </a:rPr>
            </a:br>
            <a:r>
              <a:rPr lang="pl-PL" sz="5300" b="1" dirty="0" smtClean="0">
                <a:solidFill>
                  <a:srgbClr val="FF3300"/>
                </a:solidFill>
              </a:rPr>
              <a:t>Warzywa cebulowe</a:t>
            </a:r>
            <a:r>
              <a:rPr lang="pl-PL" sz="3600" b="1" dirty="0" smtClean="0">
                <a:solidFill>
                  <a:srgbClr val="FF3300"/>
                </a:solidFill>
              </a:rPr>
              <a:t/>
            </a:r>
            <a:br>
              <a:rPr lang="pl-PL" sz="3600" b="1" dirty="0" smtClean="0">
                <a:solidFill>
                  <a:srgbClr val="FF3300"/>
                </a:solidFill>
              </a:rPr>
            </a:br>
            <a:endParaRPr lang="pl-PL" sz="3600" b="1" dirty="0" smtClean="0">
              <a:solidFill>
                <a:srgbClr val="FF33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dirty="0" smtClean="0">
                <a:solidFill>
                  <a:srgbClr val="006600"/>
                </a:solidFill>
              </a:rPr>
              <a:t>dużo węglowodanów, </a:t>
            </a:r>
          </a:p>
          <a:p>
            <a:pPr eaLnBrk="1" hangingPunct="1">
              <a:defRPr/>
            </a:pPr>
            <a:r>
              <a:rPr lang="pl-PL" sz="2800" b="1" dirty="0" smtClean="0">
                <a:solidFill>
                  <a:srgbClr val="FF3300"/>
                </a:solidFill>
              </a:rPr>
              <a:t>duża zawartość olejków eterycznych</a:t>
            </a:r>
          </a:p>
          <a:p>
            <a:pPr eaLnBrk="1" hangingPunct="1">
              <a:defRPr/>
            </a:pPr>
            <a:r>
              <a:rPr lang="pl-PL" sz="2800" b="1" dirty="0" smtClean="0">
                <a:solidFill>
                  <a:schemeClr val="tx2"/>
                </a:solidFill>
              </a:rPr>
              <a:t>właściwości lecznicze</a:t>
            </a:r>
          </a:p>
          <a:p>
            <a:pPr eaLnBrk="1" hangingPunct="1">
              <a:defRPr/>
            </a:pPr>
            <a:r>
              <a:rPr lang="pl-PL" sz="2800" b="1" dirty="0" smtClean="0">
                <a:solidFill>
                  <a:srgbClr val="663300"/>
                </a:solidFill>
              </a:rPr>
              <a:t>nadmiar niewskazany przy chorobach nerek, wątroby, żołądka, serca,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b="1" dirty="0" smtClean="0">
                <a:solidFill>
                  <a:schemeClr val="tx2"/>
                </a:solidFill>
              </a:rPr>
              <a:t>                                          </a:t>
            </a:r>
            <a:endParaRPr lang="pl-PL" sz="3600" b="1" dirty="0" smtClean="0">
              <a:solidFill>
                <a:srgbClr val="CC3300"/>
              </a:solidFill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076700"/>
            <a:ext cx="200501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419475" y="4076700"/>
          <a:ext cx="2543175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Fotografia Photo Editor" r:id="rId4" imgW="4296375" imgH="2971429" progId="">
                  <p:embed/>
                </p:oleObj>
              </mc:Choice>
              <mc:Fallback>
                <p:oleObj name="Fotografia Photo Editor" r:id="rId4" imgW="4296375" imgH="297142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076700"/>
                        <a:ext cx="2543175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076700"/>
            <a:ext cx="22256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Skład chemiczny czosnku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291512" cy="5573514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dirty="0" err="1" smtClean="0">
                <a:solidFill>
                  <a:srgbClr val="FF0000"/>
                </a:solidFill>
              </a:rPr>
              <a:t>Allina</a:t>
            </a:r>
            <a:r>
              <a:rPr lang="pl-PL" sz="2400" dirty="0" smtClean="0">
                <a:solidFill>
                  <a:schemeClr val="hlink"/>
                </a:solidFill>
              </a:rPr>
              <a:t> </a:t>
            </a:r>
            <a:r>
              <a:rPr lang="pl-PL" sz="1800" dirty="0" smtClean="0">
                <a:solidFill>
                  <a:schemeClr val="hlink"/>
                </a:solidFill>
              </a:rPr>
              <a:t>(pochodna aminokwasu cysteiny) – </a:t>
            </a:r>
            <a:r>
              <a:rPr lang="pl-PL" sz="2400" dirty="0" smtClean="0">
                <a:solidFill>
                  <a:schemeClr val="hlink"/>
                </a:solidFill>
              </a:rPr>
              <a:t>biologicznie nieaktywna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dirty="0" err="1" smtClean="0">
                <a:solidFill>
                  <a:srgbClr val="FF0000"/>
                </a:solidFill>
              </a:rPr>
              <a:t>Allicyna</a:t>
            </a:r>
            <a:r>
              <a:rPr lang="pl-PL" dirty="0" smtClean="0">
                <a:solidFill>
                  <a:schemeClr val="hlink"/>
                </a:solidFill>
              </a:rPr>
              <a:t> – </a:t>
            </a:r>
            <a:r>
              <a:rPr lang="pl-PL" sz="2400" dirty="0" smtClean="0">
                <a:solidFill>
                  <a:schemeClr val="hlink"/>
                </a:solidFill>
              </a:rPr>
              <a:t>hamuje agregację płytek krwi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hlink"/>
                </a:solidFill>
              </a:rPr>
              <a:t>		       - obniża stężenie lipidów i cholesterolu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dirty="0" smtClean="0">
                <a:solidFill>
                  <a:schemeClr val="hlink"/>
                </a:solidFill>
              </a:rPr>
              <a:t>		       - działa przeciwbakteryjnie i przeciwgrzybicznie</a:t>
            </a:r>
            <a:endParaRPr lang="pl-PL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dirty="0" err="1" smtClean="0">
                <a:solidFill>
                  <a:srgbClr val="FF0000"/>
                </a:solidFill>
              </a:rPr>
              <a:t>Ajoen</a:t>
            </a:r>
            <a:r>
              <a:rPr lang="pl-PL" dirty="0" smtClean="0">
                <a:solidFill>
                  <a:schemeClr val="hlink"/>
                </a:solidFill>
              </a:rPr>
              <a:t> – </a:t>
            </a:r>
            <a:r>
              <a:rPr lang="pl-PL" sz="2400" b="1" dirty="0" smtClean="0">
                <a:solidFill>
                  <a:schemeClr val="hlink"/>
                </a:solidFill>
              </a:rPr>
              <a:t>czynnik hamowania agregacji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chemeClr val="hlink"/>
                </a:solidFill>
              </a:rPr>
              <a:t>		      płytek krwi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pl-PL" sz="2400" dirty="0" smtClean="0">
              <a:solidFill>
                <a:schemeClr val="hlink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899592" y="1556792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87624" y="1772816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b="1" dirty="0">
                <a:solidFill>
                  <a:srgbClr val="FF0000"/>
                </a:solidFill>
              </a:rPr>
              <a:t>enzym </a:t>
            </a:r>
            <a:r>
              <a:rPr lang="pl-PL" sz="2000" b="1" dirty="0" err="1">
                <a:solidFill>
                  <a:srgbClr val="FF0000"/>
                </a:solidFill>
              </a:rPr>
              <a:t>allinaza</a:t>
            </a:r>
            <a:endParaRPr lang="pl-PL" sz="2000" b="1" dirty="0">
              <a:solidFill>
                <a:srgbClr val="FF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71600" y="3212976"/>
            <a:ext cx="0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1187624" y="4149080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err="1">
                <a:solidFill>
                  <a:srgbClr val="000000"/>
                </a:solidFill>
              </a:rPr>
              <a:t>samokondensacja</a:t>
            </a:r>
            <a:endParaRPr lang="pl-PL" dirty="0">
              <a:solidFill>
                <a:srgbClr val="000000"/>
              </a:solidFill>
            </a:endParaRPr>
          </a:p>
        </p:txBody>
      </p:sp>
      <p:pic>
        <p:nvPicPr>
          <p:cNvPr id="8" name="Picture 4" descr="http://www.niam.pl/rimages/crop/470/150/files/images/ARTICLE/BACKUP/ARTICLE_787_35201274043943474547998199275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53136"/>
            <a:ext cx="2829381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7813"/>
            <a:ext cx="5122912" cy="77492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pl-PL" sz="3600" dirty="0" smtClean="0">
                <a:solidFill>
                  <a:schemeClr val="bg2">
                    <a:lumMod val="75000"/>
                  </a:schemeClr>
                </a:solidFill>
              </a:rPr>
              <a:t>Działanie i zastosowanie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588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268413"/>
            <a:ext cx="5759450" cy="483076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Czosnek działa bakteriobójczo, żółciopędnie, przeciwmiażdżycowo, obniża ciśnienie krwi i poziom cholesterolu.</a:t>
            </a:r>
          </a:p>
          <a:p>
            <a:pPr eaLnBrk="1" hangingPunct="1"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Stosowany jest w zakażeniach górnych dróg oddechowych, przewodu pokarmowego, w miażdżycy, przy bólach reumatycznych i pasożytach jelitowych. </a:t>
            </a:r>
          </a:p>
          <a:p>
            <a:pPr eaLnBrk="1" hangingPunct="1"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Zewnętrznie stosowany jest jako środek gojący i odkażający na rany, oparzenia i owrzodzenia.</a:t>
            </a:r>
          </a:p>
          <a:p>
            <a:pPr eaLnBrk="1" hangingPunct="1"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Czosnek używany jest również jako przyprawa</a:t>
            </a:r>
            <a:r>
              <a:rPr lang="pl-PL" sz="28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 </a:t>
            </a:r>
          </a:p>
        </p:txBody>
      </p:sp>
      <p:pic>
        <p:nvPicPr>
          <p:cNvPr id="19460" name="Picture 6" descr="http://t0.gstatic.com/images?q=tbn:ANd9GcT0N7xYfXwfq3GTZukyWVhqJrxT1GjD473MSYA6hR_NkzohA5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333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http://ciemiernikczerwonawy.files.wordpress.com/2010/05/czosnek_niedzwiedzi_cm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276475"/>
            <a:ext cx="3446462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0" descr="http://t3.gstatic.com/images?q=tbn:ANd9GcSTYNlkSygwF0Qqq9SAZo9DKvGyqW3XNMHWbJt6I7xHszgMDiW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4652963"/>
            <a:ext cx="1631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691680" y="5949280"/>
            <a:ext cx="4076536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u="sng" dirty="0" smtClean="0">
                <a:solidFill>
                  <a:srgbClr val="FF0000"/>
                </a:solidFill>
              </a:rPr>
              <a:t>Maksymalna dawka: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10 g surowego czosnku na dzień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C000"/>
                </a:solidFill>
              </a:rPr>
              <a:t>Cebula zwyczajna</a:t>
            </a:r>
          </a:p>
        </p:txBody>
      </p:sp>
      <p:sp>
        <p:nvSpPr>
          <p:cNvPr id="63492" name="Symbol zastępczy zawartości 2"/>
          <p:cNvSpPr>
            <a:spLocks noGrp="1"/>
          </p:cNvSpPr>
          <p:nvPr>
            <p:ph idx="1"/>
          </p:nvPr>
        </p:nvSpPr>
        <p:spPr>
          <a:xfrm>
            <a:off x="301625" y="1527175"/>
            <a:ext cx="4775200" cy="45720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Łuski cebuli są bogate we flawonoidy, głównie </a:t>
            </a:r>
            <a:r>
              <a:rPr lang="pl-PL" sz="2800" dirty="0" smtClean="0">
                <a:solidFill>
                  <a:srgbClr val="FF0000"/>
                </a:solidFill>
                <a:effectLst/>
              </a:rPr>
              <a:t>kwercetynę</a:t>
            </a: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. </a:t>
            </a:r>
          </a:p>
          <a:p>
            <a:pPr eaLnBrk="1" hangingPunct="1">
              <a:buFontTx/>
              <a:buChar char="-"/>
              <a:defRPr/>
            </a:pP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Główną substancją czynną jest </a:t>
            </a:r>
            <a:r>
              <a:rPr lang="pl-PL" sz="2400" dirty="0" smtClean="0">
                <a:solidFill>
                  <a:srgbClr val="FF0000"/>
                </a:solidFill>
                <a:effectLst/>
              </a:rPr>
              <a:t>olejek eteryczny </a:t>
            </a:r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zawierający związki siarki </a:t>
            </a:r>
          </a:p>
        </p:txBody>
      </p:sp>
      <p:pic>
        <p:nvPicPr>
          <p:cNvPr id="20484" name="Picture 6" descr="http://www.fosfan.pl/_img/images/ceb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8377" y="1412776"/>
            <a:ext cx="3357262" cy="22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http://t0.gstatic.com/images?q=tbn:ANd9GcQ7aMf-JK1hB3OPwaGfXx19XIdN65NqYwSDRWU5AGmjo4w9sXmCN2EmQ6Y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270351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2.gstatic.com/images?q=tbn:oGjKFh9_RN0w3M:http://www.ogrodnik.net.pl/sklep/images/cebu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995" y="5004044"/>
            <a:ext cx="3349005" cy="185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5400" b="1" dirty="0" smtClean="0">
                <a:solidFill>
                  <a:srgbClr val="FFC000"/>
                </a:solidFill>
              </a:rPr>
              <a:t>Działanie i zastosowanie</a:t>
            </a:r>
          </a:p>
        </p:txBody>
      </p:sp>
      <p:sp>
        <p:nvSpPr>
          <p:cNvPr id="64516" name="Symbol zastępczy zawartości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926161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pl-PL" sz="2800" b="1" u="sng" dirty="0" smtClean="0">
                <a:solidFill>
                  <a:srgbClr val="FF0000"/>
                </a:solidFill>
                <a:effectLst/>
              </a:rPr>
              <a:t>W lecznictwie</a:t>
            </a:r>
            <a:r>
              <a:rPr lang="pl-PL" sz="2800" b="1" dirty="0" smtClean="0">
                <a:solidFill>
                  <a:srgbClr val="FF0000"/>
                </a:solidFill>
                <a:effectLst/>
              </a:rPr>
              <a:t>: 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jako środek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antyinfekcyjny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, antyseptyczny, przeciwmiażdżycowy, </a:t>
            </a:r>
            <a:r>
              <a:rPr lang="pl-PL" sz="2800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przeciwsklerotyczny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, przeciwszkorbutowy, przeciwzakrzepowy, obniżający ciśnienie tętnicze i poziom cukru we krwi. </a:t>
            </a:r>
          </a:p>
          <a:p>
            <a:pPr eaLnBrk="1" hangingPunct="1">
              <a:defRPr/>
            </a:pPr>
            <a:r>
              <a:rPr lang="pl-PL" sz="2800" b="1" dirty="0" smtClean="0">
                <a:solidFill>
                  <a:srgbClr val="FF0000"/>
                </a:solidFill>
                <a:effectLst/>
              </a:rPr>
              <a:t>Sok ze świeżej cebuli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: w chorobach układu oddechowego,</a:t>
            </a:r>
          </a:p>
          <a:p>
            <a:pPr eaLnBrk="1" hangingPunct="1">
              <a:defRPr/>
            </a:pPr>
            <a:r>
              <a:rPr lang="pl-PL" sz="2800" b="1" dirty="0" smtClean="0">
                <a:solidFill>
                  <a:srgbClr val="FF0000"/>
                </a:solidFill>
                <a:effectLst/>
              </a:rPr>
              <a:t>Wyciągi: </a:t>
            </a:r>
            <a:r>
              <a:rPr lang="pl-PL" sz="28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wchodzą w skład maści powodujących prawidłowe zabliźnianie oparzeń i trudno gojących się ran.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pl-PL" sz="2400" dirty="0" smtClean="0">
                <a:effectLst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8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4000" b="1" dirty="0" smtClean="0">
                <a:solidFill>
                  <a:srgbClr val="CC0000"/>
                </a:solidFill>
              </a:rPr>
              <a:t>Warzywa psiankowate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sz="20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CC0000"/>
                </a:solidFill>
              </a:rPr>
              <a:t>mają działanie odkwaszające</a:t>
            </a:r>
          </a:p>
          <a:p>
            <a:pPr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bogate źródło witamin, soli mineralnych oraz NSN</a:t>
            </a:r>
          </a:p>
          <a:p>
            <a:pPr>
              <a:lnSpc>
                <a:spcPct val="90000"/>
              </a:lnSpc>
              <a:defRPr/>
            </a:pPr>
            <a:r>
              <a:rPr lang="pl-PL" sz="2800" b="1" dirty="0" smtClean="0">
                <a:solidFill>
                  <a:srgbClr val="006600"/>
                </a:solidFill>
              </a:rPr>
              <a:t>bogate w alkaloidy o działaniu trującym, stymulującym, halucynogennym, zanikające w miarę dojrzewania owoców</a:t>
            </a:r>
          </a:p>
          <a:p>
            <a:pPr>
              <a:lnSpc>
                <a:spcPct val="90000"/>
              </a:lnSpc>
              <a:defRPr/>
            </a:pPr>
            <a:endParaRPr lang="pl-PL" sz="28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2400" b="1" dirty="0" smtClean="0">
              <a:solidFill>
                <a:srgbClr val="CC3300"/>
              </a:solidFill>
            </a:endParaRPr>
          </a:p>
        </p:txBody>
      </p:sp>
      <p:pic>
        <p:nvPicPr>
          <p:cNvPr id="21508" name="Picture 7" descr="Ziemniaki - wartości odżywcze i odmi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4005263"/>
            <a:ext cx="24304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Viele bunte Toma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05263"/>
            <a:ext cx="309721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Obraz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005263"/>
            <a:ext cx="273685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642350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/>
              <a:t>bogate źródło witamin, </a:t>
            </a:r>
            <a:endParaRPr lang="pl-PL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>
                <a:solidFill>
                  <a:srgbClr val="663300"/>
                </a:solidFill>
              </a:rPr>
              <a:t>obfite i różnorodne źródło soli mineralnych (0,5-2,5%)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>
                <a:solidFill>
                  <a:srgbClr val="006600"/>
                </a:solidFill>
              </a:rPr>
              <a:t>bogate źródło chlorofili, karotenoidów, ksantofili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>
                <a:solidFill>
                  <a:srgbClr val="002060"/>
                </a:solidFill>
              </a:rPr>
              <a:t>produkty odkwaszające, przewaga soli zasadowych (wyjątek: rośliny strączkowe)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>
                <a:solidFill>
                  <a:srgbClr val="CC0000"/>
                </a:solidFill>
              </a:rPr>
              <a:t>możliwość wykorzystania w stanie świeżym i przetworzonym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2800" b="1" dirty="0" smtClean="0">
                <a:solidFill>
                  <a:srgbClr val="660066"/>
                </a:solidFill>
              </a:rPr>
              <a:t>źródło wielu substancji o działaniu leczniczym czyli NSN (</a:t>
            </a:r>
            <a:r>
              <a:rPr lang="pl-PL" sz="2800" b="1" dirty="0" err="1" smtClean="0">
                <a:solidFill>
                  <a:srgbClr val="660066"/>
                </a:solidFill>
              </a:rPr>
              <a:t>nieodżywcze</a:t>
            </a:r>
            <a:r>
              <a:rPr lang="pl-PL" sz="2800" b="1" dirty="0" smtClean="0">
                <a:solidFill>
                  <a:srgbClr val="660066"/>
                </a:solidFill>
              </a:rPr>
              <a:t> substancje naturalne)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t2.gstatic.com/images?q=tbn:FTKGAWWgV1-gzM:http://ascgarden.pl/images/pomidor1%2520(2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2408" y="4725144"/>
            <a:ext cx="3215842" cy="19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ytuł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3744416" cy="85010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0000"/>
                </a:solidFill>
              </a:rPr>
              <a:t>Pomidor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625" y="1527175"/>
            <a:ext cx="8590855" cy="5142185"/>
          </a:xfrm>
          <a:solidFill>
            <a:srgbClr val="FFCC00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>
                <a:solidFill>
                  <a:srgbClr val="FFFF00"/>
                </a:solidFill>
              </a:rPr>
              <a:t>	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Owoce pomidora są źródłem witamin (głównie C, kwasu foliowego), zawierają enzymy, aminokwasy i cukry (głównie w postaci glukozy i fruktozy). Poza tym występują w nich znaczne ilości karotenoidów (</a:t>
            </a:r>
            <a:r>
              <a:rPr lang="pl-PL" b="1" u="sng" dirty="0" smtClean="0">
                <a:solidFill>
                  <a:srgbClr val="FF0000"/>
                </a:solidFill>
              </a:rPr>
              <a:t>likopen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neolikopen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pro likopen, karoteny, </a:t>
            </a:r>
            <a:r>
              <a:rPr lang="pl-PL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likofil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oraz sole mineralne (</a:t>
            </a:r>
            <a:r>
              <a:rPr lang="pl-PL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potas</a:t>
            </a:r>
            <a:r>
              <a:rPr lang="pl-PL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sód, fosfor, magnez, wapń, żelazo, miedź)</a:t>
            </a:r>
            <a:endParaRPr lang="pl-PL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2.gstatic.com/images?q=tbn:FTKGAWWgV1-gzM:http://ascgarden.pl/images/pomidor1%2520(2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49080"/>
            <a:ext cx="36724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ytuł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52728" cy="1143000"/>
          </a:xfrm>
          <a:solidFill>
            <a:srgbClr val="FFCC00"/>
          </a:solidFill>
        </p:spPr>
        <p:txBody>
          <a:bodyPr/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0000"/>
                </a:solidFill>
              </a:rPr>
              <a:t>Działanie i zastosowanie</a:t>
            </a:r>
          </a:p>
        </p:txBody>
      </p:sp>
      <p:sp>
        <p:nvSpPr>
          <p:cNvPr id="58372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700807"/>
            <a:ext cx="8678167" cy="2304257"/>
          </a:xfrm>
        </p:spPr>
        <p:txBody>
          <a:bodyPr/>
          <a:lstStyle/>
          <a:p>
            <a:pPr eaLnBrk="1" hangingPunct="1">
              <a:defRPr/>
            </a:pPr>
            <a:r>
              <a:rPr lang="pl-PL" sz="2600" dirty="0" smtClean="0">
                <a:solidFill>
                  <a:srgbClr val="FF0000"/>
                </a:solidFill>
              </a:rPr>
              <a:t>Pomidory znalazły zastosowanie przy leczeniu otyłości, zaparć, cukrzycy, przy chorobach nerek i serca. </a:t>
            </a:r>
          </a:p>
          <a:p>
            <a:pPr eaLnBrk="1" hangingPunct="1">
              <a:buNone/>
              <a:defRPr/>
            </a:pPr>
            <a:endParaRPr lang="pl-PL" sz="2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pl-PL" sz="2600" dirty="0" smtClean="0">
                <a:solidFill>
                  <a:srgbClr val="FF0000"/>
                </a:solidFill>
              </a:rPr>
              <a:t>Substancje pektynowe zawarte w owocach obniżają poziom cholesterolu we krwi.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dirty="0" smtClean="0">
                <a:solidFill>
                  <a:srgbClr val="FF0000"/>
                </a:solidFill>
              </a:rPr>
              <a:t>Działanie likopenu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pl-PL" sz="2400" b="1" dirty="0" smtClean="0"/>
              <a:t>posiada silne </a:t>
            </a:r>
            <a:r>
              <a:rPr lang="pl-PL" sz="2400" b="1" dirty="0" smtClean="0">
                <a:solidFill>
                  <a:srgbClr val="FFFF00"/>
                </a:solidFill>
              </a:rPr>
              <a:t>właściwości </a:t>
            </a:r>
            <a:r>
              <a:rPr lang="pl-PL" sz="2400" b="1" dirty="0" err="1" smtClean="0">
                <a:solidFill>
                  <a:srgbClr val="FFFF00"/>
                </a:solidFill>
              </a:rPr>
              <a:t>przeciwutleniające</a:t>
            </a:r>
            <a:r>
              <a:rPr lang="pl-PL" sz="2400" b="1" dirty="0" smtClean="0"/>
              <a:t>. Neutralizuje wolne rodniki, które jako bardzo aktywne cząsteczki tlenu gromadzą się w przewodzie pokarmowym, gdzie mogą uszkadzać zdrowe komórki i przekształcać je w komórki rakowe. Likopen przeciwdziała powstawaniu nowotworów układu pokarmowego i prostaty.</a:t>
            </a:r>
          </a:p>
          <a:p>
            <a:pPr eaLnBrk="1" hangingPunct="1">
              <a:defRPr/>
            </a:pPr>
            <a:r>
              <a:rPr lang="pl-PL" sz="2400" b="1" dirty="0" smtClean="0"/>
              <a:t>Likopen także </a:t>
            </a:r>
            <a:r>
              <a:rPr lang="pl-PL" sz="2400" b="1" dirty="0" smtClean="0">
                <a:solidFill>
                  <a:srgbClr val="FFFF00"/>
                </a:solidFill>
              </a:rPr>
              <a:t>zapobiega utlenianiu </a:t>
            </a:r>
            <a:r>
              <a:rPr lang="pl-PL" sz="2400" b="1" dirty="0" err="1" smtClean="0">
                <a:solidFill>
                  <a:srgbClr val="FFFF00"/>
                </a:solidFill>
              </a:rPr>
              <a:t>LDL-cholesterolu</a:t>
            </a:r>
            <a:r>
              <a:rPr lang="pl-PL" sz="2400" b="1" dirty="0" smtClean="0">
                <a:solidFill>
                  <a:srgbClr val="FFFF00"/>
                </a:solidFill>
              </a:rPr>
              <a:t> </a:t>
            </a:r>
            <a:r>
              <a:rPr lang="pl-PL" sz="2400" b="1" dirty="0" smtClean="0"/>
              <a:t>powstrzymując tym samym rozwój miażdżycy, która jest początkiem kłopotów z sercem i układem krążenia. </a:t>
            </a:r>
          </a:p>
          <a:p>
            <a:pPr eaLnBrk="1" hangingPunct="1">
              <a:defRPr/>
            </a:pPr>
            <a:r>
              <a:rPr lang="pl-PL" sz="2400" b="1" dirty="0" smtClean="0"/>
              <a:t>Likopen </a:t>
            </a:r>
            <a:r>
              <a:rPr lang="pl-PL" sz="2400" b="1" dirty="0" smtClean="0">
                <a:solidFill>
                  <a:srgbClr val="FFFF00"/>
                </a:solidFill>
              </a:rPr>
              <a:t>wspomaga również działanie układu odpornościowego i hormonalnego</a:t>
            </a:r>
            <a:r>
              <a:rPr lang="pl-PL" sz="2400" b="1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>
                <a:solidFill>
                  <a:srgbClr val="FF0000"/>
                </a:solidFill>
              </a:rPr>
              <a:t>Zawartość likopenu w owocach pomidora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  <a:solidFill>
            <a:srgbClr val="FFFF99"/>
          </a:solidFill>
        </p:spPr>
        <p:txBody>
          <a:bodyPr/>
          <a:lstStyle/>
          <a:p>
            <a:pPr eaLnBrk="1" hangingPunct="1">
              <a:defRPr/>
            </a:pPr>
            <a:r>
              <a:rPr lang="pl-PL" sz="2400" dirty="0" smtClean="0"/>
              <a:t>najwięcej tego drogocennego barwnika znajduje się                   w pełni wybarwionych, czerwonych owocach pomidora od 3,1 do 7,7 mg na 100 g</a:t>
            </a:r>
          </a:p>
          <a:p>
            <a:pPr eaLnBrk="1" hangingPunct="1">
              <a:defRPr/>
            </a:pPr>
            <a:r>
              <a:rPr lang="pl-PL" sz="2400" dirty="0" smtClean="0"/>
              <a:t>poddawanie pomidorów obróbce cieplnej oraz ich przetwarzanie zwiększa przyswajalność likopenu przez organizm człowieka. Pod wpływem procesów termicznych, zwłaszcza w obecności tłuszczu, dochodzi do uwolnienia likopenu zawartego w komórkach i skórce pomidorów.</a:t>
            </a:r>
          </a:p>
        </p:txBody>
      </p:sp>
      <p:pic>
        <p:nvPicPr>
          <p:cNvPr id="4" name="Picture 5" descr="Przecier pomidor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2657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tomatoes: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41800"/>
            <a:ext cx="42576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ctrTitle" idx="4294967295"/>
          </p:nvPr>
        </p:nvSpPr>
        <p:spPr>
          <a:xfrm>
            <a:off x="395536" y="260350"/>
            <a:ext cx="7456239" cy="1223963"/>
          </a:xfrm>
          <a:noFill/>
        </p:spPr>
        <p:txBody>
          <a:bodyPr anchor="b"/>
          <a:lstStyle/>
          <a:p>
            <a:pPr eaLnBrk="1" hangingPunct="1"/>
            <a:r>
              <a:rPr lang="pl-PL" sz="2400" dirty="0" smtClean="0">
                <a:solidFill>
                  <a:srgbClr val="FF0000"/>
                </a:solidFill>
                <a:effectLst/>
              </a:rPr>
              <a:t>Zawartość likopenu w świeżych pomidorach oraz handlowych produktach </a:t>
            </a:r>
            <a:r>
              <a:rPr lang="en-US" sz="2400" dirty="0" err="1" smtClean="0">
                <a:solidFill>
                  <a:srgbClr val="FF0000"/>
                </a:solidFill>
                <a:effectLst/>
              </a:rPr>
              <a:t>pomidorowych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 w USA</a:t>
            </a:r>
            <a:r>
              <a:rPr lang="pl-PL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pl-PL" sz="2400" dirty="0" smtClean="0">
                <a:solidFill>
                  <a:srgbClr val="FF0000"/>
                </a:solidFill>
                <a:effectLst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</a:rPr>
              <a:t> </a:t>
            </a:r>
            <a:r>
              <a:rPr lang="pl-PL" sz="2400" dirty="0" smtClean="0">
                <a:solidFill>
                  <a:srgbClr val="FF0000"/>
                </a:solidFill>
                <a:effectLst/>
              </a:rPr>
              <a:t>[</a:t>
            </a:r>
            <a:r>
              <a:rPr lang="en-US" sz="2400" dirty="0" err="1" smtClean="0">
                <a:solidFill>
                  <a:srgbClr val="FF0000"/>
                </a:solidFill>
                <a:effectLst/>
              </a:rPr>
              <a:t>wg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 USS-NCC </a:t>
            </a:r>
            <a:r>
              <a:rPr lang="en-US" sz="2400" dirty="0" err="1" smtClean="0">
                <a:solidFill>
                  <a:srgbClr val="FF0000"/>
                </a:solidFill>
                <a:effectLst/>
              </a:rPr>
              <a:t>Carotenoid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 Database for US Foods,</a:t>
            </a:r>
            <a:r>
              <a:rPr lang="pl-PL" sz="2400" dirty="0" smtClean="0">
                <a:solidFill>
                  <a:srgbClr val="FF0000"/>
                </a:solidFill>
                <a:effectLst/>
              </a:rPr>
              <a:t> 1998 r.]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84213" y="1628775"/>
          <a:ext cx="7704137" cy="4510088"/>
        </p:xfrm>
        <a:graphic>
          <a:graphicData uri="http://schemas.openxmlformats.org/drawingml/2006/table">
            <a:tbl>
              <a:tblPr/>
              <a:tblGrid>
                <a:gridCol w="4067175"/>
                <a:gridCol w="36369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Badany produkt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161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Zawartość likopenu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[mg/100 g produktu]</a:t>
                      </a:r>
                      <a:endParaRPr kumimoji="0" 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3161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Pomidory świeże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Pomidory gotowane i konserwowane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Sok pomidorowy, konserwowy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3161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Keczup pomidorowy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3161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Skondensowana zupa pomidorowa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 pomidorowy, konserwowy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AE9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Koncentrat pomidorowy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457200" algn="l"/>
                          <a:tab pos="685800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3161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D3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>
                <a:solidFill>
                  <a:srgbClr val="C00000"/>
                </a:solidFill>
              </a:rPr>
              <a:t>PAPRYKA ROCZNA </a:t>
            </a:r>
            <a:r>
              <a:rPr lang="pl-PL" sz="3200" i="1" dirty="0" smtClean="0">
                <a:solidFill>
                  <a:srgbClr val="C00000"/>
                </a:solidFill>
              </a:rPr>
              <a:t/>
            </a:r>
            <a:br>
              <a:rPr lang="pl-PL" sz="3200" i="1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jest ważnym elementem naszej diety, gdyż ma szerokie zastosowanie.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spożywana w stanie surowym (samodzielnie lub w sałatkach),</a:t>
            </a:r>
          </a:p>
          <a:p>
            <a:r>
              <a:rPr lang="pl-PL" sz="24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po ugotowaniu (np. w połączeniu z innymi warzywami), </a:t>
            </a:r>
          </a:p>
          <a:p>
            <a:r>
              <a:rPr lang="pl-PL" sz="24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zapiekana (np. faszerowana).</a:t>
            </a:r>
          </a:p>
          <a:p>
            <a:r>
              <a:rPr lang="pl-PL" sz="24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powszechnie stosowany surowiec do produkcji przetworów. </a:t>
            </a:r>
            <a:r>
              <a:rPr lang="pl-PL" sz="2400" dirty="0" smtClean="0">
                <a:solidFill>
                  <a:srgbClr val="000308"/>
                </a:solidFill>
                <a:effectLst/>
              </a:rPr>
              <a:t>Jest ona jednym z nielicznych warzyw, które w postaci konserwowej zachowują 50-80% witamin</a:t>
            </a:r>
            <a:r>
              <a:rPr lang="pl-PL" sz="2400" dirty="0" smtClean="0">
                <a:solidFill>
                  <a:srgbClr val="000308"/>
                </a:solidFill>
              </a:rPr>
              <a:t> </a:t>
            </a:r>
            <a:endParaRPr lang="pl-PL" sz="2400" dirty="0" smtClean="0">
              <a:solidFill>
                <a:srgbClr val="000308"/>
              </a:solidFill>
              <a:effectLst/>
            </a:endParaRPr>
          </a:p>
          <a:p>
            <a:endParaRPr lang="pl-PL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  <p:pic>
        <p:nvPicPr>
          <p:cNvPr id="80898" name="Picture 2" descr="http://1.bp.blogspot.com/-3Rwd7VOOnbQ/UQfuLcxqxzI/AAAAAAAAANM/jODpYfOADNQ/s400/495_papryki_2006-02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2444506" cy="1633960"/>
          </a:xfrm>
          <a:prstGeom prst="rect">
            <a:avLst/>
          </a:prstGeom>
          <a:noFill/>
        </p:spPr>
      </p:pic>
      <p:pic>
        <p:nvPicPr>
          <p:cNvPr id="80900" name="Picture 4" descr="http://t1.gstatic.com/images?q=tbn:ANd9GcRiYBjPy1nXicjz2j0-v3WeWHhi-SNcl_qhlICn43DjqjrMEls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41168"/>
            <a:ext cx="2619375" cy="1743076"/>
          </a:xfrm>
          <a:prstGeom prst="rect">
            <a:avLst/>
          </a:prstGeom>
          <a:noFill/>
        </p:spPr>
      </p:pic>
      <p:sp>
        <p:nvSpPr>
          <p:cNvPr id="80902" name="AutoShape 6" descr="data:image/jpeg;base64,/9j/4AAQSkZJRgABAQAAAQABAAD/2wCEAAkGBhQSEBUUExMVFBUUFxQVFBQXFxQXGBcUFRQVFBcVFxQXHCYeFxkkGhQUHy8gIycpLCwsFR4xNTAqNSYrLCkBCQoKDgwOGg8PGiwkHyQpLC8sLCwpLCwsLCwsLCwsLCwpLCwpKSwsLCwsLCwpLCwsLCwsLCwsLCwsLCwpLCwsKf/AABEIAMIBAwMBIgACEQEDEQH/xAAbAAACAwEBAQAAAAAAAAAAAAADBAACBQEGB//EAEYQAAEDAgMEBgYGCQMDBQAAAAEAAhEDIQQSMQVBUXETYYGRobEGIpLB0fAyQlJi0uEHFBZDU3KCovEzRLIkNMIXI1Rjg//EABoBAAIDAQEAAAAAAAAAAAAAAAIDAAEEBQb/xAAuEQACAgEEAAQGAgEFAAAAAAAAAQIRAwQSITETIkFRBRQyUmGhgZHRFXGxweH/2gAMAwEAAhEDEQA/ANtnpFQ4n2Uan6V0B9r2VlUNkMXa2wAdF5r5lne8JG0z0zw43u7gmh6fYb7+kfRHxXkRsbLq2fnqTDdns5eCL5pop4Ez19D9IOGtapb7o+KaZ+kTDR9Gr7LfxLxLdnN4jwTFP0fLhLaZd1hpPkE2GsyeiFS0uP1PXn9JGGH1avst/Eq/+peG+zV9lv4l5X9jKjv3Tx2R5q49A6sz0Z/t/EnrU6h+j/oW9PgXr+z1B/SThvsVfZb+JUP6S8Pup1j2N/EsFvoXXH7s97PxK59E6w/cE/1M+Kjz6n7X/X/hXgYPf9mwf0nUf4NX+34qzP0htcJbha7gd4bI7wkdi+i7g8mpQiwylwBAM6i8HtXrG4MzL2Bxtfl1WAT8TzzVt1/AjIsMHSV/yYLvS2o76OCr935JZ+3Kx/2dfuPwXp34EHRoH9PwCE7AO+75eaueGb7b/RcMsV0v+Tyj9s1v/h1/Yf8AhStXb9Qa4WsObXj/AMV7J2BduHi1UOEqjce8pL08vd/0OWdfj+zw59I3fwXdtvMLjtrvP7sDm78l7foKvB/9yDiMC52tLNzY13mEuWnl6P8AQazr2/Z4o7Vd9lvYSfIKDaL9YA5yvUVNiz/twOQy/wDEhI4/0cBbPrNcD9EwRHOZlIlgyroas0PUxBtN24A8pKh2k/gPH3KhpPpuLSy/Pce5Bc4tP2eMrK5STofwMjaTxuHz2rjtqP4BD6Zx4FDvuEdeoQ75F0gh2nUP1QgvxdTXK357ERjnHS/YoG1OE9hHmpvkSkZu09rVG05ByDNTDnNAkML2h0SInLO5cr1i3OHY6pNNuZ2UUYOXpM4b6hv/ANPiI1/d8bvYnC525XUwQdxEi19EqNhUo/0QP6fyWnFnjFeZWJyY5SfldCmPrVWPAbi3vbkrOc4uoNDXMHqZ3ZDlaSytJg/RbpcpjFU3Btsa4xUpsMmhYOqMDjAbq1j5nTsRf2dpH9wzd9UKfsvS/gNnkE75nH9orwcn3CuFovdTa6piK9F5DS5hfQdAJcIDuibJAyE23kbkkK1QsfGIq9LOI6KmOiIeyi3M1xIZYuJbad5gWla7fRNm7Ds9keK7+xzTM0aXcEfzGP7SvCn9xlbO2rUdSaTncSNeN1xehpejz2gBuVoGgBsFxY27ZqXCNEsG8dyM08D3rIBrDWoe4fBWHSz/AKluQWYZRsg9Q8FYtB+qfD3LDyu31gO4XUy//ePb/NSij1eydnMe5wgTaCRpebL1dPCExmg/PYvluB9OaWAqZKuaoHkHO1zXZNxzZnab7da+hYH0ywtRoPShvU8FviRHiu7pJQhjVtI5eqhkcrStGw2kB9UdwRAEnR21Qf8ARr0ncqjD4Sm2vB0IPJdFNPowNNdnYUyrqiso5lHBcLRwVlFCA3MHDxKXqUXfVcR2z7k4oqastOjPqVajY+txmbjnAhNYaqHtDoiZ4biR7kptPatGmwl9WmwAGS57R5lfNMXt1xaamHxrgHPflpt6QBoDi2ZnLcgnTf2lE8qx8s14NNLUOlx/DPrWUcApkHAdy+L/ALT40f7qoe73hR3pfjQP+4f4LO9fD2f6Oj/oef3X7/wfZzSHAdwSmMAANgF8UxPpfjDIOKqjTQxrfULL2hjcRVpuBq1ahJAhz3uMEi0E7wT3K/m1JcIzz+GzxfVJHtds7SZ07oqAkaxBg3tzjzSp20dz2nmHfBZfo3s2pSo5TTZJJNzBjkGlahY/+HT7z+FcPNKMsjZvxxcYpFRtuNYPL/Cg2/xb3KNpn7NPvd8FcsdwYPaSbQdMg200/VKudrt+9u3fkhZHcWey74qZH/ab7B/EpuRNrCv2sD9r2Qodp2s15O6wHvQ8h+2Oxo+Kvl++e5vwU3Im0h2g86Md3qjsXV3Mt1lHbS4ud3M+C7+rj7Tv7R7le4HaCdiKrhcRyBVA+pxjsKOMO2dX+0fcp0Q4u9t/xU3/AJJtF87v4g7lxENMcT7TviopvC2DFXZjD+7YOwd+iozY7I+g32R8E+6pGpVG1wToT3qnJhJCzdmU5s1vshEGAaPqt7gj9MFV1VBuZDyHph6NPrOa5gGUQ12gIBIE9aZxNMsAjOI10iBpbcvStbnPULnTXQJnamFacHUJAkMMHfMWvzT3Kc4xj7AKcYS5R4KrWY6c8k8p7f8AKAGgXFuTQEFrJKN0a0Qx16s7uPSQrlDbNo1pbkqOH9ZA8F770Qbiq7HkvEREOdUmSLEEO+HNfORSTuFrOZ9EubukEjyWzFlcHb5Eaj4XDJGocP8A2sb25jMXTrPb+s12kG4bWrgCL2HSGNyyn+kGNA/7vEH/APar8UxXolxkm/E380i+iRM7+rxSnmmnwwn8PxbVcVY5hNs4sMJdXrkzfNWrO7g59tRoEvX2pWe05qznR6xDnSNY3k79y5hi5odAkWzGJiZAuZjVCxBOY6XG4AX4WFtSh8WUnyzh6vTeBPrgLTwhqua07yeRgSBEa6J+ps7ojkG4e9LbOxRbcXgtqt/mpg5gObC7wXo9qva6HC+cAz2Ejz8knK2btFlfEfZmC5pS9SobpqoUjVclw5O++hWowuzclfZNYsqn7wEfzNuO+AO0pllOB58igMpZSZ3H8j4StMZdo5Ouw3DcvQ9iyoHCReb9ihdzSmwq2eiBvaS3uuPAp/KuXJU2jAugMrhKNlCmRDZYuXLko3RqZFLLBSiNVhTXcqlkI0ogK6AFeAiABFUcOxMZe1VeoQWzKInd3qIbCDkHeAut4yo6q37QRWNBvI7iiKspkvoT2LmRHAHFCxdQNY48AVCg7Htp0XVHkBoMuPVBOm+wK81tj05p4jDinRa9suh+cCcouIyk6nyU9K8DUqUKVTM3IG+u2b5nFpEDfp5ry2Gwoaea6UYR2/kLS6aWXJufSY1TCYB07L+9CY1Fa29kZ6hINTAnfCvWdEQe6yqxiZp4UuElQF0uxQ4kodSrIgo9ellPUgPdPJUFwwbarhZpIngSBbSYXKuIqBrwXZukIc6YMlpnU31VwFSoy8bpjvS2ubRg1en8SLKYR0afVhw/lOq9hsLZza+DJJIdSe6meQ9Zvg4DsXkKTC3I46HM3xAjzXoPRvaHRiswuID2tIv9amS09pzeCdCm6kecw7lKl3YDaGBDZ9YLLbRvMp3aNZrjrKTzJNL0PVwtrk6RryVKjfFcrOdNvv7pvFlOkuwHh8VdcWKm91waNL0aqwHjXQ+YWyXnhHNef2KSHGDFj/yWwGHe73LFmXnbOLOO10MZyg1cW4GAAVUt+8faXYaN470qgbCBx6goah4+SE6oOK7M/wCCpROSzqp6vnsRKbihhEp1QoUGL43obsTJsu5QetBqNg75RoEv0bjrbtVKmFG8nvKs16vmUbLEzhW/MqJkqKrCC9E3d5hUfTgWGvAlNNw53C/YPcq5XfJ/MKFCtB8G5jqix8VfaWIBpaxJAmOvhKN0PHzSW2aYyWjVWuWXHlowsVvAJIm3ZoYSdPXknqjbntSlSjwst0XR38SpKi4RqDBN7JZruNkZiYauzRwNMEgFe/8ARr0dpOpPLrkyOQuvneHqAe5bWzfSJ9JhbNneSfp5RjK5HK+IYM2WFYnRl7cp5argNxN1m06aax2IzOJSbnpUuWdHGmoJMIXerCHVb5NPuVcys42/p96ENorVpkyxtznJaOcH3eC7Rq+seZHYWgoGO04Ewe4fFVpVhM7pH/AK/wAnCz4FDURkumPuwkyZndoEJjcpBNwCLHSBuVhieGiDUrKnydiMeC9asMxIEAlxy8J3SlmVJfKs07zpae/d2Kzq2aq5975jeJjriyGqAlwObH+mORK2S+OHgsjYIkz93zha7qaxZfqOFmdzYJ9UndKqWk8EX9Xnf7lHUSEAsE0EcCp053jzU6Tkul5UIQ4n5j4q4rcEKEWlHGFKRQcOcd5CKzN1LrDw0V2tVlWDeDwCX6MzJT7aaA/VUy0CB+bqIpo8IhRCEHGHPG3M/Fcdhvm/vTnRDn2j3rhb1D55BWDYqyierwSW1qByi413LXDT19yQ2xoNe5FHsKD8yMDFt9Y8yq4qiJlmYtESSNCeMWF5V8UfWdzPmqNrkW3EgubudlMgFal2d/GnSaFw1BLMriZifnRaOJyGCwFpMlzdwvYN6o4pSvSkJiY+7VlGY6NxITJxjXARaNxskBJItzTtLDg6jd7kxC9zs49qC4olRhbp43Qi/iFQ5M4F17rdg81VrN6vUHuUZGBxjp7AAkaUlpA1zD58E5inapXBi/MjyciXRkyxTocoUXdGT1geBXMicxADaDY+k5znEfdENA78xWW7GKPnoOMq7DudAhBoPku/ld7kBzy7ci0CGNdOpEd8qVwLyyclSNjZZjfEN+Cbqbaptsakng2CfCQO1eZq4kkRcDgPfxQQEv5dSdyMXym522eoZtkONmnmXR4NV3bTI3DxXm6LTrdXLyVfy8Bi0SZ6Fm1o+qO/3Qjs2kx2+OY9915huHVzTcOKB6aL6LegXoz1rcpH+EVjQd0LyVDGPYZBtwK3dn7SbUGkOGo94WeeFw5MWbTzx8+hpDDDcYRqdI/aPcl2u645kKfrIH1kvkyDPRHeZ8EFzOIPirMxduPIFRz5ufnuQuy0Uyj5lRd7lEIYw19TiO8hQVXTqPaCM1jo1DRyCH+rn7Xz2KWCU6QjcO/8kntKo52UdfFaJZA3Htckce0epbeLyTv60cO0Hj+pGBiCQ4g6yfNDcUTaf03Efad5pdj5WtHewvgYC7lVWIrURpAsaMxTQIEXTWz69Nhl7W65g/LmdmAgMjgZnsT4xTWtaaQaRmLgHNlwOWCDui5iOCpNmSeZqW3b/gwsRBHWkXarQc1oeOkzBs+tlAzb9Jtqs6qb203ckSNCfoULVw0XuByu0y2sVYo2DrZX9RgHxVSbStAz6FxStJ1koWDcBV5X8Cm8UIHUZIWfhz6/ejjbTsB+iNCs6ewJHEU7yO73pl7roL3KIubRMLQdUs0SQJPBo4k7ghnDjeZMkR1ANIPeSOxNkubSDPoteczuLokAnqF4HM71MNTBBPWAtCSSEpyfLEnU7qMaE5isPl9yWZTUHxVnZldDYVxTXS1QclRGFO1MbnbBA5xdZrqsGEcaIScMhaqCWukahFpsshVrKdgyimqNzCbVY+GkBp3ToeS0GwN68d0ZgFeh2NiekZDiZb4jcVjy4tqtHD1Gm8Nbl0a9I8F0qrKAjUruQcSO5ZGYy2T5uuKDLx8lFRdj4rjlzVjWEJB1R86gzuA08VYNdx8PzVEoYNSdx7ikNoC7eY80yWO+0R3fmkccILbk6eaKH1IOH1IwsY+HHmfNJOqXkdvUnMW0SeazalPguhFWd2KdcGjRfKZYVkYesWG+nH4rSpVQd6GSodGVjjfApjDMLG5iDlkgHcXRMTxhK5TlzTvUfjnCm5oP0gAZAMQd3Aniii6F5IuX0hMWAQSsasE0ashLVFBqjSBsNlca8vgVZ+Ce1jHuENqZshkXymDZUn6SgLaa4Ji8TmYwfZEeJJ81lVXEEQYKdNwQlqRGe/BMiZ8q4pDFCvm6nDUe8dSGfpDmEWpgbZgYOo+CC54kcQZ5wCSpHl8FeZLzBa9fMVKVeIHWgypT1CaOrgYr1i43V6TUuTdOYWqBY6Khseg1CmCu4mmEzsvDl7w0XmyJtrZzqTocIPBSnRHOO7bfJgVWesE4R6qBVpyQBEkgCdJJi/Ut7A+jRc4SSR2gGCQYi5FtbJWTIoLkyanWYtLzkffRj54CpRp5z1LYxmwTULqzcjKYJHRixdFg1o3E2vzS7dj1o/0zHUqx5FkXlA0vxDFqlcXVe4HGvBgAQGiFTYVaKrp0LfeEfFbGrMbmexzW8SlNn1uiqtcOR5GyOabi0M1EVPE9vJ6bpJ0aT2Fd6N25g7SPigux5PHvVHYw/JXO2s4FhjTf9lnefgupT9bPALimxks9GKA4u8l0OaEsGzx7UQUm73DvSqLCiu35hZ22HAuZzb5psml9sdiy9o1GZhB0ie+UcE7TCxtbkYGKq3PWUGFyu71pVWuXQiegxS4phhTQiS027k1SIhBqN1UHNWgrMcQIJiRIHESrisL3SeKcCGiL+5M4HChw6wkykox3MyrK12dp1BcIVQotWhFwNNSgVnK4TUlaHwnaCjGDoshYC7NIqSZAi7ANIJuly/VCD4KgdY80ygeF0M1qQa2md7gZ7z8Eph8NL3dQlEqVSQ0cFKL4e4/dA80YEvz7lntPFJV6HrB06EGOPV26Jtz5Q2m8n6vnuVQbsXPzcA3Miy4zVdcZVtAnD+lRxmqOxVoMlMPw8b1TGx4NLYeLNOq141BnuWr6W7dGIfmgAwF5ug4tMkWXa+IBVqTSoXLDGWRZGuUqFsQ6xX0nB0JwjDJDnMYZ3j1ZjxXzjDYc1ajWjeYX1DE4oMaxp0gAdllyfiElxE8t8fzQlKONdq7MHCuDawDgSGh0DfOvaYlaOBxtBpPTOcItlG77s8BornZYxGm7U8O4X39xXkfSHPQq5DBzDMCJuNPNHoNye6jL8JxqeVwbq0eq9Ktv0H4XoqWsgzfuuvm9epAPhzTFTHEjVZ+IMrqym5u2esx4IafG4xf55PR06kta69wD3hcPzoqUGeoOoAKFYGjz77Lxz8FFTOOK6qoo0c3WrZwEsMQu9KlkGem6knjXS5o6x5q4qJTEVJe2OIRRXJcXtdma/VDlXmVRzE9M70Z2k0MscukoDHq5ers0xyJkpsBN0XDMId6s9Z6kAFdbXcwzqOrclSi3aEyjybVenIjqWHWtZPt2gHNSWIPDVJwRcOGHwlwLNaSYCO+hbtT+ztnCJdcm/wCScq0GgAARqrlqVupAxdmRSwtpKBTpFzzAmw961q4ELOwOKptqltSYdAkE2uLxv32TYSbTYOpkscLYPoD8kIJtI6/ctqttPCMkFlRx9a5dAN/VIAvpxC847GNdVeWyGkyAbmPnzTcO6TbaMeLVY5TUUHcuFy7quwtFnTYfDm6bdWnVJMRWFCMR9F9CsVRFGox5YHRIDwCDyleJ2wwdK6IiT9HTsVsM6Wnfbis/EVJKY53FL2M2LB4eWeS/qH9h14dcw31vdEdpAXqcQ0vZAfYOhxdBAGmYRfh3rw2GHgtShtl7GPbqHgDXQgi/WFzc+mc5bkcDXfBsmXI82J9vo0B6S1sG97G5KvOQLGxtOvNeV2pi31qrqjyZcSYkw2Ys0bhYc4utqtgTUaajAXRd++J38lkVaS14o7IpHV0fw/Fpo+8vVmc9xG9Hw1IkgkHqHvRqbGi5ErUw+GAvMlFOdITrcs4+VFmg5VzKYjcju03oXZ4rLuOXRXJyUVsnUFFLJQcNarWSwC6gCD2+Sk6z/wD3GjrA75COEhjx6w+eufBHCrJQm6sWlXGIBUri5JGt++6oymCUzg04804KvQLnC4QtRno3WytI0dpdW/ZqtebZdbrP4+P7kP8AmH7CmFwYdTe/M0ZPql0OPIb0AFcfhoMHctnaWwaVLB0qgeelqSS2dGyYJ69FohByTafAC1+x1JdmM6mDfevQ7E2ZTewOguI+lwEXuvNNzGwTr216AIMtDxcbiOxZ80dy2p0x09RGS8vB6atlzepAjgkK1MrHw+1HN1uju2m52ghZFppQZphmxRXDO4uqBbedBxKEcT+rZqTsOK5cMznS31XOBbAm9olamzcM0EOdd28ndyWVindJVqP4uIHJsDzB71qxTt16IyarP43lXR1+2iaQY3BhpDAwOLmi+XKXW1mxg7wsOngnAudkZJBABdoTvsNbLaqU5CVFEiVrjNLow+HXInRqAidDvHXwRQpWwt5Bg794PMITnFuotxFwmpp9HUw6pVUxliIEvSqgiRBHEIoeodOMk1wOUcTlB5Qkq1RRz1fDUfrO7AoW/wAFqDYHiiNqQZKr0iXq1JKsjpI9XsjHjDVZ+kxzCCOLXt0PL3Lz+NqAkxxJUOJ9UDgISVY9au+KF7Um5err9AqhkiN69ExthyCx9nYTM6ToFt9Gs+V3wcPWZFKdL0KuhCzhHcxDhJMaK51FfKoqILsJ4IiC1yI0q2gkXLAlMZTlNk8kCo+6key0OUBTq5RWsRaZgEcQ7dusexAo7Hd07qQEuGbeIIaJmT1JdmIjrRqT5c3KC06ZsxHUeSHa0NXJuso4joiMjszHDKPWJNptuiLrPqVMQ4TD4cQ2b3PLXwVn46uCCKzjwmHbo8kVm3sSDd1J49X1XNjMGggTHPwSVij3wVz+DGx1Do3kOIPWNDyO9Dfi5gFa+M2pVfUpvqU6ThT0ZfK4xBJnqjuTVH0heI/6SiYJJuBM6TbdbuT06Vf9guL7o83TqwZFitjamJNemxwpkMaMuaXRm7dNEpjnuqBo6JjC0uJcDd2YzfktHY+KdRHqlpzS057tbNpF9Y3wlzSbT9Q3BpWYYpDknsPsx0Zpt12mI0Gp1CZ2m4Varn+q2YENHARM9iXxRLiJmAAALwAABp2KNuXFhqEqsbx+0aQpZGMHSRBIMhvbvPUsakCAB8UbJwXQyyPHFQjSIlyCPNDLUwaSoaSYmWwPRKjsMmuiU6NEpUVtszHbOvLTlPVoeY0K6A8atnrHwK0ehVmtR+K/UZjc8f0szhV+6e4q7nnhCegcFYFV4v4Na1WT1oynVTuBPzxK7h8MdXTJ3DQd4utMiVwU+Xip4vAjLlnPt8CTsIfteSPhcEz60k+CYNNcy/N0Lm2Jk5NVbH6bI0V8qBhnmITAlKMjVHC1Cc1GgrnQE8fnsQtooFkUROgPz/lRVuXuQymlEYVFE1lh2hCqi6iiFdhIWbqrEqKIxkejRwAlh5+5OUvw+SiiU+wH2AImo3s8im6TRAtucooqIzNxGjeXvRsGPVf/ACriig30A0lKgUUQ+poX0gGaoo0UUTRJRVXFFZTIqOUUVhIKAoQuqKmGioXCuKKBFCUXDtGYWUURASNBzBl0CuxgjQKKJMxTOM1TdFg4BRRKYkPCtUHrdiiiFFAwVFFE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0904" name="AutoShape 8" descr="data:image/jpeg;base64,/9j/4AAQSkZJRgABAQAAAQABAAD/2wCEAAkGBhQSEBUUExMVFBUUFxQVFBQXFxQXGBcUFRQVFBcVFxQXHCYeFxkkGhQUHy8gIycpLCwsFR4xNTAqNSYrLCkBCQoKDgwOGg8PGiwkHyQpLC8sLCwpLCwsLCwsLCwsLCwpLCwpKSwsLCwsLCwpLCwsLCwsLCwsLCwsLCwpLCwsKf/AABEIAMIBAwMBIgACEQEDEQH/xAAbAAACAwEBAQAAAAAAAAAAAAADBAACBQEGB//EAEYQAAEDAgMEBgYGCQMDBQAAAAEAAhEDIQQSMQVBUXETYYGRobEGIpLB0fAyQlJi0uEHFBZDU3KCovEzRLIkNMIXI1Rjg//EABoBAAIDAQEAAAAAAAAAAAAAAAIDAAEEBQb/xAAuEQACAgEEAAQGAgEFAAAAAAAAAQIRAwQSITETIkFRBRQyUmGhgZHRFXGxweH/2gAMAwEAAhEDEQA/ANtnpFQ4n2Uan6V0B9r2VlUNkMXa2wAdF5r5lne8JG0z0zw43u7gmh6fYb7+kfRHxXkRsbLq2fnqTDdns5eCL5pop4Ez19D9IOGtapb7o+KaZ+kTDR9Gr7LfxLxLdnN4jwTFP0fLhLaZd1hpPkE2GsyeiFS0uP1PXn9JGGH1avst/Eq/+peG+zV9lv4l5X9jKjv3Tx2R5q49A6sz0Z/t/EnrU6h+j/oW9PgXr+z1B/SThvsVfZb+JUP6S8Pup1j2N/EsFvoXXH7s97PxK59E6w/cE/1M+Kjz6n7X/X/hXgYPf9mwf0nUf4NX+34qzP0htcJbha7gd4bI7wkdi+i7g8mpQiwylwBAM6i8HtXrG4MzL2Bxtfl1WAT8TzzVt1/AjIsMHSV/yYLvS2o76OCr935JZ+3Kx/2dfuPwXp34EHRoH9PwCE7AO+75eaueGb7b/RcMsV0v+Tyj9s1v/h1/Yf8AhStXb9Qa4WsObXj/AMV7J2BduHi1UOEqjce8pL08vd/0OWdfj+zw59I3fwXdtvMLjtrvP7sDm78l7foKvB/9yDiMC52tLNzY13mEuWnl6P8AQazr2/Z4o7Vd9lvYSfIKDaL9YA5yvUVNiz/twOQy/wDEhI4/0cBbPrNcD9EwRHOZlIlgyroas0PUxBtN24A8pKh2k/gPH3KhpPpuLSy/Pce5Bc4tP2eMrK5STofwMjaTxuHz2rjtqP4BD6Zx4FDvuEdeoQ75F0gh2nUP1QgvxdTXK357ERjnHS/YoG1OE9hHmpvkSkZu09rVG05ByDNTDnNAkML2h0SInLO5cr1i3OHY6pNNuZ2UUYOXpM4b6hv/ANPiI1/d8bvYnC525XUwQdxEi19EqNhUo/0QP6fyWnFnjFeZWJyY5SfldCmPrVWPAbi3vbkrOc4uoNDXMHqZ3ZDlaSytJg/RbpcpjFU3Btsa4xUpsMmhYOqMDjAbq1j5nTsRf2dpH9wzd9UKfsvS/gNnkE75nH9orwcn3CuFovdTa6piK9F5DS5hfQdAJcIDuibJAyE23kbkkK1QsfGIq9LOI6KmOiIeyi3M1xIZYuJbad5gWla7fRNm7Ds9keK7+xzTM0aXcEfzGP7SvCn9xlbO2rUdSaTncSNeN1xehpejz2gBuVoGgBsFxY27ZqXCNEsG8dyM08D3rIBrDWoe4fBWHSz/AKluQWYZRsg9Q8FYtB+qfD3LDyu31gO4XUy//ePb/NSij1eydnMe5wgTaCRpebL1dPCExmg/PYvluB9OaWAqZKuaoHkHO1zXZNxzZnab7da+hYH0ywtRoPShvU8FviRHiu7pJQhjVtI5eqhkcrStGw2kB9UdwRAEnR21Qf8ARr0ncqjD4Sm2vB0IPJdFNPowNNdnYUyrqiso5lHBcLRwVlFCA3MHDxKXqUXfVcR2z7k4oqastOjPqVajY+txmbjnAhNYaqHtDoiZ4biR7kptPatGmwl9WmwAGS57R5lfNMXt1xaamHxrgHPflpt6QBoDi2ZnLcgnTf2lE8qx8s14NNLUOlx/DPrWUcApkHAdy+L/ALT40f7qoe73hR3pfjQP+4f4LO9fD2f6Oj/oef3X7/wfZzSHAdwSmMAANgF8UxPpfjDIOKqjTQxrfULL2hjcRVpuBq1ahJAhz3uMEi0E7wT3K/m1JcIzz+GzxfVJHtds7SZ07oqAkaxBg3tzjzSp20dz2nmHfBZfo3s2pSo5TTZJJNzBjkGlahY/+HT7z+FcPNKMsjZvxxcYpFRtuNYPL/Cg2/xb3KNpn7NPvd8FcsdwYPaSbQdMg200/VKudrt+9u3fkhZHcWey74qZH/ab7B/EpuRNrCv2sD9r2Qodp2s15O6wHvQ8h+2Oxo+Kvl++e5vwU3Im0h2g86Md3qjsXV3Mt1lHbS4ud3M+C7+rj7Tv7R7le4HaCdiKrhcRyBVA+pxjsKOMO2dX+0fcp0Q4u9t/xU3/AJJtF87v4g7lxENMcT7TviopvC2DFXZjD+7YOwd+iozY7I+g32R8E+6pGpVG1wToT3qnJhJCzdmU5s1vshEGAaPqt7gj9MFV1VBuZDyHph6NPrOa5gGUQ12gIBIE9aZxNMsAjOI10iBpbcvStbnPULnTXQJnamFacHUJAkMMHfMWvzT3Kc4xj7AKcYS5R4KrWY6c8k8p7f8AKAGgXFuTQEFrJKN0a0Qx16s7uPSQrlDbNo1pbkqOH9ZA8F770Qbiq7HkvEREOdUmSLEEO+HNfORSTuFrOZ9EubukEjyWzFlcHb5Eaj4XDJGocP8A2sb25jMXTrPb+s12kG4bWrgCL2HSGNyyn+kGNA/7vEH/APar8UxXolxkm/E380i+iRM7+rxSnmmnwwn8PxbVcVY5hNs4sMJdXrkzfNWrO7g59tRoEvX2pWe05qznR6xDnSNY3k79y5hi5odAkWzGJiZAuZjVCxBOY6XG4AX4WFtSh8WUnyzh6vTeBPrgLTwhqua07yeRgSBEa6J+ps7ojkG4e9LbOxRbcXgtqt/mpg5gObC7wXo9qva6HC+cAz2Ejz8knK2btFlfEfZmC5pS9SobpqoUjVclw5O++hWowuzclfZNYsqn7wEfzNuO+AO0pllOB58igMpZSZ3H8j4StMZdo5Ouw3DcvQ9iyoHCReb9ihdzSmwq2eiBvaS3uuPAp/KuXJU2jAugMrhKNlCmRDZYuXLko3RqZFLLBSiNVhTXcqlkI0ogK6AFeAiABFUcOxMZe1VeoQWzKInd3qIbCDkHeAut4yo6q37QRWNBvI7iiKspkvoT2LmRHAHFCxdQNY48AVCg7Htp0XVHkBoMuPVBOm+wK81tj05p4jDinRa9suh+cCcouIyk6nyU9K8DUqUKVTM3IG+u2b5nFpEDfp5ry2Gwoaea6UYR2/kLS6aWXJufSY1TCYB07L+9CY1Fa29kZ6hINTAnfCvWdEQe6yqxiZp4UuElQF0uxQ4kodSrIgo9ellPUgPdPJUFwwbarhZpIngSBbSYXKuIqBrwXZukIc6YMlpnU31VwFSoy8bpjvS2ubRg1en8SLKYR0afVhw/lOq9hsLZza+DJJIdSe6meQ9Zvg4DsXkKTC3I46HM3xAjzXoPRvaHRiswuID2tIv9amS09pzeCdCm6kecw7lKl3YDaGBDZ9YLLbRvMp3aNZrjrKTzJNL0PVwtrk6RryVKjfFcrOdNvv7pvFlOkuwHh8VdcWKm91waNL0aqwHjXQ+YWyXnhHNef2KSHGDFj/yWwGHe73LFmXnbOLOO10MZyg1cW4GAAVUt+8faXYaN470qgbCBx6goah4+SE6oOK7M/wCCpROSzqp6vnsRKbihhEp1QoUGL43obsTJsu5QetBqNg75RoEv0bjrbtVKmFG8nvKs16vmUbLEzhW/MqJkqKrCC9E3d5hUfTgWGvAlNNw53C/YPcq5XfJ/MKFCtB8G5jqix8VfaWIBpaxJAmOvhKN0PHzSW2aYyWjVWuWXHlowsVvAJIm3ZoYSdPXknqjbntSlSjwst0XR38SpKi4RqDBN7JZruNkZiYauzRwNMEgFe/8ARr0dpOpPLrkyOQuvneHqAe5bWzfSJ9JhbNneSfp5RjK5HK+IYM2WFYnRl7cp5argNxN1m06aax2IzOJSbnpUuWdHGmoJMIXerCHVb5NPuVcys42/p96ENorVpkyxtznJaOcH3eC7Rq+seZHYWgoGO04Ewe4fFVpVhM7pH/AK/wAnCz4FDURkumPuwkyZndoEJjcpBNwCLHSBuVhieGiDUrKnydiMeC9asMxIEAlxy8J3SlmVJfKs07zpae/d2Kzq2aq5975jeJjriyGqAlwObH+mORK2S+OHgsjYIkz93zha7qaxZfqOFmdzYJ9UndKqWk8EX9Xnf7lHUSEAsE0EcCp053jzU6Tkul5UIQ4n5j4q4rcEKEWlHGFKRQcOcd5CKzN1LrDw0V2tVlWDeDwCX6MzJT7aaA/VUy0CB+bqIpo8IhRCEHGHPG3M/Fcdhvm/vTnRDn2j3rhb1D55BWDYqyierwSW1qByi413LXDT19yQ2xoNe5FHsKD8yMDFt9Y8yq4qiJlmYtESSNCeMWF5V8UfWdzPmqNrkW3EgubudlMgFal2d/GnSaFw1BLMriZifnRaOJyGCwFpMlzdwvYN6o4pSvSkJiY+7VlGY6NxITJxjXARaNxskBJItzTtLDg6jd7kxC9zs49qC4olRhbp43Qi/iFQ5M4F17rdg81VrN6vUHuUZGBxjp7AAkaUlpA1zD58E5inapXBi/MjyciXRkyxTocoUXdGT1geBXMicxADaDY+k5znEfdENA78xWW7GKPnoOMq7DudAhBoPku/ld7kBzy7ci0CGNdOpEd8qVwLyyclSNjZZjfEN+Cbqbaptsakng2CfCQO1eZq4kkRcDgPfxQQEv5dSdyMXym522eoZtkONmnmXR4NV3bTI3DxXm6LTrdXLyVfy8Bi0SZ6Fm1o+qO/3Qjs2kx2+OY9915huHVzTcOKB6aL6LegXoz1rcpH+EVjQd0LyVDGPYZBtwK3dn7SbUGkOGo94WeeFw5MWbTzx8+hpDDDcYRqdI/aPcl2u645kKfrIH1kvkyDPRHeZ8EFzOIPirMxduPIFRz5ufnuQuy0Uyj5lRd7lEIYw19TiO8hQVXTqPaCM1jo1DRyCH+rn7Xz2KWCU6QjcO/8kntKo52UdfFaJZA3Htckce0epbeLyTv60cO0Hj+pGBiCQ4g6yfNDcUTaf03Efad5pdj5WtHewvgYC7lVWIrURpAsaMxTQIEXTWz69Nhl7W65g/LmdmAgMjgZnsT4xTWtaaQaRmLgHNlwOWCDui5iOCpNmSeZqW3b/gwsRBHWkXarQc1oeOkzBs+tlAzb9Jtqs6qb203ckSNCfoULVw0XuByu0y2sVYo2DrZX9RgHxVSbStAz6FxStJ1koWDcBV5X8Cm8UIHUZIWfhz6/ejjbTsB+iNCs6ewJHEU7yO73pl7roL3KIubRMLQdUs0SQJPBo4k7ghnDjeZMkR1ANIPeSOxNkubSDPoteczuLokAnqF4HM71MNTBBPWAtCSSEpyfLEnU7qMaE5isPl9yWZTUHxVnZldDYVxTXS1QclRGFO1MbnbBA5xdZrqsGEcaIScMhaqCWukahFpsshVrKdgyimqNzCbVY+GkBp3ToeS0GwN68d0ZgFeh2NiekZDiZb4jcVjy4tqtHD1Gm8Nbl0a9I8F0qrKAjUruQcSO5ZGYy2T5uuKDLx8lFRdj4rjlzVjWEJB1R86gzuA08VYNdx8PzVEoYNSdx7ikNoC7eY80yWO+0R3fmkccILbk6eaKH1IOH1IwsY+HHmfNJOqXkdvUnMW0SeazalPguhFWd2KdcGjRfKZYVkYesWG+nH4rSpVQd6GSodGVjjfApjDMLG5iDlkgHcXRMTxhK5TlzTvUfjnCm5oP0gAZAMQd3Aniii6F5IuX0hMWAQSsasE0ashLVFBqjSBsNlca8vgVZ+Ce1jHuENqZshkXymDZUn6SgLaa4Ji8TmYwfZEeJJ81lVXEEQYKdNwQlqRGe/BMiZ8q4pDFCvm6nDUe8dSGfpDmEWpgbZgYOo+CC54kcQZ5wCSpHl8FeZLzBa9fMVKVeIHWgypT1CaOrgYr1i43V6TUuTdOYWqBY6Khseg1CmCu4mmEzsvDl7w0XmyJtrZzqTocIPBSnRHOO7bfJgVWesE4R6qBVpyQBEkgCdJJi/Ut7A+jRc4SSR2gGCQYi5FtbJWTIoLkyanWYtLzkffRj54CpRp5z1LYxmwTULqzcjKYJHRixdFg1o3E2vzS7dj1o/0zHUqx5FkXlA0vxDFqlcXVe4HGvBgAQGiFTYVaKrp0LfeEfFbGrMbmexzW8SlNn1uiqtcOR5GyOabi0M1EVPE9vJ6bpJ0aT2Fd6N25g7SPigux5PHvVHYw/JXO2s4FhjTf9lnefgupT9bPALimxks9GKA4u8l0OaEsGzx7UQUm73DvSqLCiu35hZ22HAuZzb5psml9sdiy9o1GZhB0ie+UcE7TCxtbkYGKq3PWUGFyu71pVWuXQiegxS4phhTQiS027k1SIhBqN1UHNWgrMcQIJiRIHESrisL3SeKcCGiL+5M4HChw6wkykox3MyrK12dp1BcIVQotWhFwNNSgVnK4TUlaHwnaCjGDoshYC7NIqSZAi7ANIJuly/VCD4KgdY80ygeF0M1qQa2md7gZ7z8Eph8NL3dQlEqVSQ0cFKL4e4/dA80YEvz7lntPFJV6HrB06EGOPV26Jtz5Q2m8n6vnuVQbsXPzcA3Miy4zVdcZVtAnD+lRxmqOxVoMlMPw8b1TGx4NLYeLNOq141BnuWr6W7dGIfmgAwF5ug4tMkWXa+IBVqTSoXLDGWRZGuUqFsQ6xX0nB0JwjDJDnMYZ3j1ZjxXzjDYc1ajWjeYX1DE4oMaxp0gAdllyfiElxE8t8fzQlKONdq7MHCuDawDgSGh0DfOvaYlaOBxtBpPTOcItlG77s8BornZYxGm7U8O4X39xXkfSHPQq5DBzDMCJuNPNHoNye6jL8JxqeVwbq0eq9Ktv0H4XoqWsgzfuuvm9epAPhzTFTHEjVZ+IMrqym5u2esx4IafG4xf55PR06kta69wD3hcPzoqUGeoOoAKFYGjz77Lxz8FFTOOK6qoo0c3WrZwEsMQu9KlkGem6knjXS5o6x5q4qJTEVJe2OIRRXJcXtdma/VDlXmVRzE9M70Z2k0MscukoDHq5ers0xyJkpsBN0XDMId6s9Z6kAFdbXcwzqOrclSi3aEyjybVenIjqWHWtZPt2gHNSWIPDVJwRcOGHwlwLNaSYCO+hbtT+ztnCJdcm/wCScq0GgAARqrlqVupAxdmRSwtpKBTpFzzAmw961q4ELOwOKptqltSYdAkE2uLxv32TYSbTYOpkscLYPoD8kIJtI6/ctqttPCMkFlRx9a5dAN/VIAvpxC847GNdVeWyGkyAbmPnzTcO6TbaMeLVY5TUUHcuFy7quwtFnTYfDm6bdWnVJMRWFCMR9F9CsVRFGox5YHRIDwCDyleJ2wwdK6IiT9HTsVsM6Wnfbis/EVJKY53FL2M2LB4eWeS/qH9h14dcw31vdEdpAXqcQ0vZAfYOhxdBAGmYRfh3rw2GHgtShtl7GPbqHgDXQgi/WFzc+mc5bkcDXfBsmXI82J9vo0B6S1sG97G5KvOQLGxtOvNeV2pi31qrqjyZcSYkw2Ys0bhYc4utqtgTUaajAXRd++J38lkVaS14o7IpHV0fw/Fpo+8vVmc9xG9Hw1IkgkHqHvRqbGi5ErUw+GAvMlFOdITrcs4+VFmg5VzKYjcju03oXZ4rLuOXRXJyUVsnUFFLJQcNarWSwC6gCD2+Sk6z/wD3GjrA75COEhjx6w+eufBHCrJQm6sWlXGIBUri5JGt++6oymCUzg04804KvQLnC4QtRno3WytI0dpdW/ZqtebZdbrP4+P7kP8AmH7CmFwYdTe/M0ZPql0OPIb0AFcfhoMHctnaWwaVLB0qgeelqSS2dGyYJ69FohByTafAC1+x1JdmM6mDfevQ7E2ZTewOguI+lwEXuvNNzGwTr216AIMtDxcbiOxZ80dy2p0x09RGS8vB6atlzepAjgkK1MrHw+1HN1uju2m52ghZFppQZphmxRXDO4uqBbedBxKEcT+rZqTsOK5cMznS31XOBbAm9olamzcM0EOdd28ndyWVindJVqP4uIHJsDzB71qxTt16IyarP43lXR1+2iaQY3BhpDAwOLmi+XKXW1mxg7wsOngnAudkZJBABdoTvsNbLaqU5CVFEiVrjNLow+HXInRqAidDvHXwRQpWwt5Bg794PMITnFuotxFwmpp9HUw6pVUxliIEvSqgiRBHEIoeodOMk1wOUcTlB5Qkq1RRz1fDUfrO7AoW/wAFqDYHiiNqQZKr0iXq1JKsjpI9XsjHjDVZ+kxzCCOLXt0PL3Lz+NqAkxxJUOJ9UDgISVY9au+KF7Um5err9AqhkiN69ExthyCx9nYTM6ToFt9Gs+V3wcPWZFKdL0KuhCzhHcxDhJMaK51FfKoqILsJ4IiC1yI0q2gkXLAlMZTlNk8kCo+6key0OUBTq5RWsRaZgEcQ7dusexAo7Hd07qQEuGbeIIaJmT1JdmIjrRqT5c3KC06ZsxHUeSHa0NXJuso4joiMjszHDKPWJNptuiLrPqVMQ4TD4cQ2b3PLXwVn46uCCKzjwmHbo8kVm3sSDd1J49X1XNjMGggTHPwSVij3wVz+DGx1Do3kOIPWNDyO9Dfi5gFa+M2pVfUpvqU6ThT0ZfK4xBJnqjuTVH0heI/6SiYJJuBM6TbdbuT06Vf9guL7o83TqwZFitjamJNemxwpkMaMuaXRm7dNEpjnuqBo6JjC0uJcDd2YzfktHY+KdRHqlpzS057tbNpF9Y3wlzSbT9Q3BpWYYpDknsPsx0Zpt12mI0Gp1CZ2m4Varn+q2YENHARM9iXxRLiJmAAALwAABp2KNuXFhqEqsbx+0aQpZGMHSRBIMhvbvPUsakCAB8UbJwXQyyPHFQjSIlyCPNDLUwaSoaSYmWwPRKjsMmuiU6NEpUVtszHbOvLTlPVoeY0K6A8atnrHwK0ehVmtR+K/UZjc8f0szhV+6e4q7nnhCegcFYFV4v4Na1WT1oynVTuBPzxK7h8MdXTJ3DQd4utMiVwU+Xip4vAjLlnPt8CTsIfteSPhcEz60k+CYNNcy/N0Lm2Jk5NVbH6bI0V8qBhnmITAlKMjVHC1Cc1GgrnQE8fnsQtooFkUROgPz/lRVuXuQymlEYVFE1lh2hCqi6iiFdhIWbqrEqKIxkejRwAlh5+5OUvw+SiiU+wH2AImo3s8im6TRAtucooqIzNxGjeXvRsGPVf/ACriig30A0lKgUUQ+poX0gGaoo0UUTRJRVXFFZTIqOUUVhIKAoQuqKmGioXCuKKBFCUXDtGYWUURASNBzBl0CuxgjQKKJMxTOM1TdFg4BRRKYkPCtUHrdiiiFFAwVFFE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0906" name="AutoShape 10" descr="data:image/jpeg;base64,/9j/4AAQSkZJRgABAQAAAQABAAD/2wCEAAkGBhQSEBUUExMVFBUUFxQVFBQXFxQXGBcUFRQVFBcVFxQXHCYeFxkkGhQUHy8gIycpLCwsFR4xNTAqNSYrLCkBCQoKDgwOGg8PGiwkHyQpLC8sLCwpLCwsLCwsLCwsLCwpLCwpKSwsLCwsLCwpLCwsLCwsLCwsLCwsLCwpLCwsKf/AABEIAMIBAwMBIgACEQEDEQH/xAAbAAACAwEBAQAAAAAAAAAAAAADBAACBQEGB//EAEYQAAEDAgMEBgYGCQMDBQAAAAEAAhEDIQQSMQVBUXETYYGRobEGIpLB0fAyQlJi0uEHFBZDU3KCovEzRLIkNMIXI1Rjg//EABoBAAIDAQEAAAAAAAAAAAAAAAIDAAEEBQb/xAAuEQACAgEEAAQGAgEFAAAAAAAAAQIRAwQSITETIkFRBRQyUmGhgZHRFXGxweH/2gAMAwEAAhEDEQA/ANtnpFQ4n2Uan6V0B9r2VlUNkMXa2wAdF5r5lne8JG0z0zw43u7gmh6fYb7+kfRHxXkRsbLq2fnqTDdns5eCL5pop4Ez19D9IOGtapb7o+KaZ+kTDR9Gr7LfxLxLdnN4jwTFP0fLhLaZd1hpPkE2GsyeiFS0uP1PXn9JGGH1avst/Eq/+peG+zV9lv4l5X9jKjv3Tx2R5q49A6sz0Z/t/EnrU6h+j/oW9PgXr+z1B/SThvsVfZb+JUP6S8Pup1j2N/EsFvoXXH7s97PxK59E6w/cE/1M+Kjz6n7X/X/hXgYPf9mwf0nUf4NX+34qzP0htcJbha7gd4bI7wkdi+i7g8mpQiwylwBAM6i8HtXrG4MzL2Bxtfl1WAT8TzzVt1/AjIsMHSV/yYLvS2o76OCr935JZ+3Kx/2dfuPwXp34EHRoH9PwCE7AO+75eaueGb7b/RcMsV0v+Tyj9s1v/h1/Yf8AhStXb9Qa4WsObXj/AMV7J2BduHi1UOEqjce8pL08vd/0OWdfj+zw59I3fwXdtvMLjtrvP7sDm78l7foKvB/9yDiMC52tLNzY13mEuWnl6P8AQazr2/Z4o7Vd9lvYSfIKDaL9YA5yvUVNiz/twOQy/wDEhI4/0cBbPrNcD9EwRHOZlIlgyroas0PUxBtN24A8pKh2k/gPH3KhpPpuLSy/Pce5Bc4tP2eMrK5STofwMjaTxuHz2rjtqP4BD6Zx4FDvuEdeoQ75F0gh2nUP1QgvxdTXK357ERjnHS/YoG1OE9hHmpvkSkZu09rVG05ByDNTDnNAkML2h0SInLO5cr1i3OHY6pNNuZ2UUYOXpM4b6hv/ANPiI1/d8bvYnC525XUwQdxEi19EqNhUo/0QP6fyWnFnjFeZWJyY5SfldCmPrVWPAbi3vbkrOc4uoNDXMHqZ3ZDlaSytJg/RbpcpjFU3Btsa4xUpsMmhYOqMDjAbq1j5nTsRf2dpH9wzd9UKfsvS/gNnkE75nH9orwcn3CuFovdTa6piK9F5DS5hfQdAJcIDuibJAyE23kbkkK1QsfGIq9LOI6KmOiIeyi3M1xIZYuJbad5gWla7fRNm7Ds9keK7+xzTM0aXcEfzGP7SvCn9xlbO2rUdSaTncSNeN1xehpejz2gBuVoGgBsFxY27ZqXCNEsG8dyM08D3rIBrDWoe4fBWHSz/AKluQWYZRsg9Q8FYtB+qfD3LDyu31gO4XUy//ePb/NSij1eydnMe5wgTaCRpebL1dPCExmg/PYvluB9OaWAqZKuaoHkHO1zXZNxzZnab7da+hYH0ywtRoPShvU8FviRHiu7pJQhjVtI5eqhkcrStGw2kB9UdwRAEnR21Qf8ARr0ncqjD4Sm2vB0IPJdFNPowNNdnYUyrqiso5lHBcLRwVlFCA3MHDxKXqUXfVcR2z7k4oqastOjPqVajY+txmbjnAhNYaqHtDoiZ4biR7kptPatGmwl9WmwAGS57R5lfNMXt1xaamHxrgHPflpt6QBoDi2ZnLcgnTf2lE8qx8s14NNLUOlx/DPrWUcApkHAdy+L/ALT40f7qoe73hR3pfjQP+4f4LO9fD2f6Oj/oef3X7/wfZzSHAdwSmMAANgF8UxPpfjDIOKqjTQxrfULL2hjcRVpuBq1ahJAhz3uMEi0E7wT3K/m1JcIzz+GzxfVJHtds7SZ07oqAkaxBg3tzjzSp20dz2nmHfBZfo3s2pSo5TTZJJNzBjkGlahY/+HT7z+FcPNKMsjZvxxcYpFRtuNYPL/Cg2/xb3KNpn7NPvd8FcsdwYPaSbQdMg200/VKudrt+9u3fkhZHcWey74qZH/ab7B/EpuRNrCv2sD9r2Qodp2s15O6wHvQ8h+2Oxo+Kvl++e5vwU3Im0h2g86Md3qjsXV3Mt1lHbS4ud3M+C7+rj7Tv7R7le4HaCdiKrhcRyBVA+pxjsKOMO2dX+0fcp0Q4u9t/xU3/AJJtF87v4g7lxENMcT7TviopvC2DFXZjD+7YOwd+iozY7I+g32R8E+6pGpVG1wToT3qnJhJCzdmU5s1vshEGAaPqt7gj9MFV1VBuZDyHph6NPrOa5gGUQ12gIBIE9aZxNMsAjOI10iBpbcvStbnPULnTXQJnamFacHUJAkMMHfMWvzT3Kc4xj7AKcYS5R4KrWY6c8k8p7f8AKAGgXFuTQEFrJKN0a0Qx16s7uPSQrlDbNo1pbkqOH9ZA8F770Qbiq7HkvEREOdUmSLEEO+HNfORSTuFrOZ9EubukEjyWzFlcHb5Eaj4XDJGocP8A2sb25jMXTrPb+s12kG4bWrgCL2HSGNyyn+kGNA/7vEH/APar8UxXolxkm/E380i+iRM7+rxSnmmnwwn8PxbVcVY5hNs4sMJdXrkzfNWrO7g59tRoEvX2pWe05qznR6xDnSNY3k79y5hi5odAkWzGJiZAuZjVCxBOY6XG4AX4WFtSh8WUnyzh6vTeBPrgLTwhqua07yeRgSBEa6J+ps7ojkG4e9LbOxRbcXgtqt/mpg5gObC7wXo9qva6HC+cAz2Ejz8knK2btFlfEfZmC5pS9SobpqoUjVclw5O++hWowuzclfZNYsqn7wEfzNuO+AO0pllOB58igMpZSZ3H8j4StMZdo5Ouw3DcvQ9iyoHCReb9ihdzSmwq2eiBvaS3uuPAp/KuXJU2jAugMrhKNlCmRDZYuXLko3RqZFLLBSiNVhTXcqlkI0ogK6AFeAiABFUcOxMZe1VeoQWzKInd3qIbCDkHeAut4yo6q37QRWNBvI7iiKspkvoT2LmRHAHFCxdQNY48AVCg7Htp0XVHkBoMuPVBOm+wK81tj05p4jDinRa9suh+cCcouIyk6nyU9K8DUqUKVTM3IG+u2b5nFpEDfp5ry2Gwoaea6UYR2/kLS6aWXJufSY1TCYB07L+9CY1Fa29kZ6hINTAnfCvWdEQe6yqxiZp4UuElQF0uxQ4kodSrIgo9ellPUgPdPJUFwwbarhZpIngSBbSYXKuIqBrwXZukIc6YMlpnU31VwFSoy8bpjvS2ubRg1en8SLKYR0afVhw/lOq9hsLZza+DJJIdSe6meQ9Zvg4DsXkKTC3I46HM3xAjzXoPRvaHRiswuID2tIv9amS09pzeCdCm6kecw7lKl3YDaGBDZ9YLLbRvMp3aNZrjrKTzJNL0PVwtrk6RryVKjfFcrOdNvv7pvFlOkuwHh8VdcWKm91waNL0aqwHjXQ+YWyXnhHNef2KSHGDFj/yWwGHe73LFmXnbOLOO10MZyg1cW4GAAVUt+8faXYaN470qgbCBx6goah4+SE6oOK7M/wCCpROSzqp6vnsRKbihhEp1QoUGL43obsTJsu5QetBqNg75RoEv0bjrbtVKmFG8nvKs16vmUbLEzhW/MqJkqKrCC9E3d5hUfTgWGvAlNNw53C/YPcq5XfJ/MKFCtB8G5jqix8VfaWIBpaxJAmOvhKN0PHzSW2aYyWjVWuWXHlowsVvAJIm3ZoYSdPXknqjbntSlSjwst0XR38SpKi4RqDBN7JZruNkZiYauzRwNMEgFe/8ARr0dpOpPLrkyOQuvneHqAe5bWzfSJ9JhbNneSfp5RjK5HK+IYM2WFYnRl7cp5argNxN1m06aax2IzOJSbnpUuWdHGmoJMIXerCHVb5NPuVcys42/p96ENorVpkyxtznJaOcH3eC7Rq+seZHYWgoGO04Ewe4fFVpVhM7pH/AK/wAnCz4FDURkumPuwkyZndoEJjcpBNwCLHSBuVhieGiDUrKnydiMeC9asMxIEAlxy8J3SlmVJfKs07zpae/d2Kzq2aq5975jeJjriyGqAlwObH+mORK2S+OHgsjYIkz93zha7qaxZfqOFmdzYJ9UndKqWk8EX9Xnf7lHUSEAsE0EcCp053jzU6Tkul5UIQ4n5j4q4rcEKEWlHGFKRQcOcd5CKzN1LrDw0V2tVlWDeDwCX6MzJT7aaA/VUy0CB+bqIpo8IhRCEHGHPG3M/Fcdhvm/vTnRDn2j3rhb1D55BWDYqyierwSW1qByi413LXDT19yQ2xoNe5FHsKD8yMDFt9Y8yq4qiJlmYtESSNCeMWF5V8UfWdzPmqNrkW3EgubudlMgFal2d/GnSaFw1BLMriZifnRaOJyGCwFpMlzdwvYN6o4pSvSkJiY+7VlGY6NxITJxjXARaNxskBJItzTtLDg6jd7kxC9zs49qC4olRhbp43Qi/iFQ5M4F17rdg81VrN6vUHuUZGBxjp7AAkaUlpA1zD58E5inapXBi/MjyciXRkyxTocoUXdGT1geBXMicxADaDY+k5znEfdENA78xWW7GKPnoOMq7DudAhBoPku/ld7kBzy7ci0CGNdOpEd8qVwLyyclSNjZZjfEN+Cbqbaptsakng2CfCQO1eZq4kkRcDgPfxQQEv5dSdyMXym522eoZtkONmnmXR4NV3bTI3DxXm6LTrdXLyVfy8Bi0SZ6Fm1o+qO/3Qjs2kx2+OY9915huHVzTcOKB6aL6LegXoz1rcpH+EVjQd0LyVDGPYZBtwK3dn7SbUGkOGo94WeeFw5MWbTzx8+hpDDDcYRqdI/aPcl2u645kKfrIH1kvkyDPRHeZ8EFzOIPirMxduPIFRz5ufnuQuy0Uyj5lRd7lEIYw19TiO8hQVXTqPaCM1jo1DRyCH+rn7Xz2KWCU6QjcO/8kntKo52UdfFaJZA3Htckce0epbeLyTv60cO0Hj+pGBiCQ4g6yfNDcUTaf03Efad5pdj5WtHewvgYC7lVWIrURpAsaMxTQIEXTWz69Nhl7W65g/LmdmAgMjgZnsT4xTWtaaQaRmLgHNlwOWCDui5iOCpNmSeZqW3b/gwsRBHWkXarQc1oeOkzBs+tlAzb9Jtqs6qb203ckSNCfoULVw0XuByu0y2sVYo2DrZX9RgHxVSbStAz6FxStJ1koWDcBV5X8Cm8UIHUZIWfhz6/ejjbTsB+iNCs6ewJHEU7yO73pl7roL3KIubRMLQdUs0SQJPBo4k7ghnDjeZMkR1ANIPeSOxNkubSDPoteczuLokAnqF4HM71MNTBBPWAtCSSEpyfLEnU7qMaE5isPl9yWZTUHxVnZldDYVxTXS1QclRGFO1MbnbBA5xdZrqsGEcaIScMhaqCWukahFpsshVrKdgyimqNzCbVY+GkBp3ToeS0GwN68d0ZgFeh2NiekZDiZb4jcVjy4tqtHD1Gm8Nbl0a9I8F0qrKAjUruQcSO5ZGYy2T5uuKDLx8lFRdj4rjlzVjWEJB1R86gzuA08VYNdx8PzVEoYNSdx7ikNoC7eY80yWO+0R3fmkccILbk6eaKH1IOH1IwsY+HHmfNJOqXkdvUnMW0SeazalPguhFWd2KdcGjRfKZYVkYesWG+nH4rSpVQd6GSodGVjjfApjDMLG5iDlkgHcXRMTxhK5TlzTvUfjnCm5oP0gAZAMQd3Aniii6F5IuX0hMWAQSsasE0ashLVFBqjSBsNlca8vgVZ+Ce1jHuENqZshkXymDZUn6SgLaa4Ji8TmYwfZEeJJ81lVXEEQYKdNwQlqRGe/BMiZ8q4pDFCvm6nDUe8dSGfpDmEWpgbZgYOo+CC54kcQZ5wCSpHl8FeZLzBa9fMVKVeIHWgypT1CaOrgYr1i43V6TUuTdOYWqBY6Khseg1CmCu4mmEzsvDl7w0XmyJtrZzqTocIPBSnRHOO7bfJgVWesE4R6qBVpyQBEkgCdJJi/Ut7A+jRc4SSR2gGCQYi5FtbJWTIoLkyanWYtLzkffRj54CpRp5z1LYxmwTULqzcjKYJHRixdFg1o3E2vzS7dj1o/0zHUqx5FkXlA0vxDFqlcXVe4HGvBgAQGiFTYVaKrp0LfeEfFbGrMbmexzW8SlNn1uiqtcOR5GyOabi0M1EVPE9vJ6bpJ0aT2Fd6N25g7SPigux5PHvVHYw/JXO2s4FhjTf9lnefgupT9bPALimxks9GKA4u8l0OaEsGzx7UQUm73DvSqLCiu35hZ22HAuZzb5psml9sdiy9o1GZhB0ie+UcE7TCxtbkYGKq3PWUGFyu71pVWuXQiegxS4phhTQiS027k1SIhBqN1UHNWgrMcQIJiRIHESrisL3SeKcCGiL+5M4HChw6wkykox3MyrK12dp1BcIVQotWhFwNNSgVnK4TUlaHwnaCjGDoshYC7NIqSZAi7ANIJuly/VCD4KgdY80ygeF0M1qQa2md7gZ7z8Eph8NL3dQlEqVSQ0cFKL4e4/dA80YEvz7lntPFJV6HrB06EGOPV26Jtz5Q2m8n6vnuVQbsXPzcA3Miy4zVdcZVtAnD+lRxmqOxVoMlMPw8b1TGx4NLYeLNOq141BnuWr6W7dGIfmgAwF5ug4tMkWXa+IBVqTSoXLDGWRZGuUqFsQ6xX0nB0JwjDJDnMYZ3j1ZjxXzjDYc1ajWjeYX1DE4oMaxp0gAdllyfiElxE8t8fzQlKONdq7MHCuDawDgSGh0DfOvaYlaOBxtBpPTOcItlG77s8BornZYxGm7U8O4X39xXkfSHPQq5DBzDMCJuNPNHoNye6jL8JxqeVwbq0eq9Ktv0H4XoqWsgzfuuvm9epAPhzTFTHEjVZ+IMrqym5u2esx4IafG4xf55PR06kta69wD3hcPzoqUGeoOoAKFYGjz77Lxz8FFTOOK6qoo0c3WrZwEsMQu9KlkGem6knjXS5o6x5q4qJTEVJe2OIRRXJcXtdma/VDlXmVRzE9M70Z2k0MscukoDHq5ers0xyJkpsBN0XDMId6s9Z6kAFdbXcwzqOrclSi3aEyjybVenIjqWHWtZPt2gHNSWIPDVJwRcOGHwlwLNaSYCO+hbtT+ztnCJdcm/wCScq0GgAARqrlqVupAxdmRSwtpKBTpFzzAmw961q4ELOwOKptqltSYdAkE2uLxv32TYSbTYOpkscLYPoD8kIJtI6/ctqttPCMkFlRx9a5dAN/VIAvpxC847GNdVeWyGkyAbmPnzTcO6TbaMeLVY5TUUHcuFy7quwtFnTYfDm6bdWnVJMRWFCMR9F9CsVRFGox5YHRIDwCDyleJ2wwdK6IiT9HTsVsM6Wnfbis/EVJKY53FL2M2LB4eWeS/qH9h14dcw31vdEdpAXqcQ0vZAfYOhxdBAGmYRfh3rw2GHgtShtl7GPbqHgDXQgi/WFzc+mc5bkcDXfBsmXI82J9vo0B6S1sG97G5KvOQLGxtOvNeV2pi31qrqjyZcSYkw2Ys0bhYc4utqtgTUaajAXRd++J38lkVaS14o7IpHV0fw/Fpo+8vVmc9xG9Hw1IkgkHqHvRqbGi5ErUw+GAvMlFOdITrcs4+VFmg5VzKYjcju03oXZ4rLuOXRXJyUVsnUFFLJQcNarWSwC6gCD2+Sk6z/wD3GjrA75COEhjx6w+eufBHCrJQm6sWlXGIBUri5JGt++6oymCUzg04804KvQLnC4QtRno3WytI0dpdW/ZqtebZdbrP4+P7kP8AmH7CmFwYdTe/M0ZPql0OPIb0AFcfhoMHctnaWwaVLB0qgeelqSS2dGyYJ69FohByTafAC1+x1JdmM6mDfevQ7E2ZTewOguI+lwEXuvNNzGwTr216AIMtDxcbiOxZ80dy2p0x09RGS8vB6atlzepAjgkK1MrHw+1HN1uju2m52ghZFppQZphmxRXDO4uqBbedBxKEcT+rZqTsOK5cMznS31XOBbAm9olamzcM0EOdd28ndyWVindJVqP4uIHJsDzB71qxTt16IyarP43lXR1+2iaQY3BhpDAwOLmi+XKXW1mxg7wsOngnAudkZJBABdoTvsNbLaqU5CVFEiVrjNLow+HXInRqAidDvHXwRQpWwt5Bg794PMITnFuotxFwmpp9HUw6pVUxliIEvSqgiRBHEIoeodOMk1wOUcTlB5Qkq1RRz1fDUfrO7AoW/wAFqDYHiiNqQZKr0iXq1JKsjpI9XsjHjDVZ+kxzCCOLXt0PL3Lz+NqAkxxJUOJ9UDgISVY9au+KF7Um5err9AqhkiN69ExthyCx9nYTM6ToFt9Gs+V3wcPWZFKdL0KuhCzhHcxDhJMaK51FfKoqILsJ4IiC1yI0q2gkXLAlMZTlNk8kCo+6key0OUBTq5RWsRaZgEcQ7dusexAo7Hd07qQEuGbeIIaJmT1JdmIjrRqT5c3KC06ZsxHUeSHa0NXJuso4joiMjszHDKPWJNptuiLrPqVMQ4TD4cQ2b3PLXwVn46uCCKzjwmHbo8kVm3sSDd1J49X1XNjMGggTHPwSVij3wVz+DGx1Do3kOIPWNDyO9Dfi5gFa+M2pVfUpvqU6ThT0ZfK4xBJnqjuTVH0heI/6SiYJJuBM6TbdbuT06Vf9guL7o83TqwZFitjamJNemxwpkMaMuaXRm7dNEpjnuqBo6JjC0uJcDd2YzfktHY+KdRHqlpzS057tbNpF9Y3wlzSbT9Q3BpWYYpDknsPsx0Zpt12mI0Gp1CZ2m4Varn+q2YENHARM9iXxRLiJmAAALwAABp2KNuXFhqEqsbx+0aQpZGMHSRBIMhvbvPUsakCAB8UbJwXQyyPHFQjSIlyCPNDLUwaSoaSYmWwPRKjsMmuiU6NEpUVtszHbOvLTlPVoeY0K6A8atnrHwK0ehVmtR+K/UZjc8f0szhV+6e4q7nnhCegcFYFV4v4Na1WT1oynVTuBPzxK7h8MdXTJ3DQd4utMiVwU+Xip4vAjLlnPt8CTsIfteSPhcEz60k+CYNNcy/N0Lm2Jk5NVbH6bI0V8qBhnmITAlKMjVHC1Cc1GgrnQE8fnsQtooFkUROgPz/lRVuXuQymlEYVFE1lh2hCqi6iiFdhIWbqrEqKIxkejRwAlh5+5OUvw+SiiU+wH2AImo3s8im6TRAtucooqIzNxGjeXvRsGPVf/ACriig30A0lKgUUQ+poX0gGaoo0UUTRJRVXFFZTIqOUUVhIKAoQuqKmGioXCuKKBFCUXDtGYWUURASNBzBl0CuxgjQKKJMxTOM1TdFg4BRRKYkPCtUHrdiiiFFAwVFFE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0908" name="AutoShape 12" descr="data:image/jpeg;base64,/9j/4AAQSkZJRgABAQAAAQABAAD/2wCEAAkGBhQSEBUUExMVFBUUFxQVFBQXFxQXGBcUFRQVFBcVFxQXHCYeFxkkGhQUHy8gIycpLCwsFR4xNTAqNSYrLCkBCQoKDgwOGg8PGiwkHyQpLC8sLCwpLCwsLCwsLCwsLCwpLCwpKSwsLCwsLCwpLCwsLCwsLCwsLCwsLCwpLCwsKf/AABEIAMIBAwMBIgACEQEDEQH/xAAbAAACAwEBAQAAAAAAAAAAAAADBAACBQEGB//EAEYQAAEDAgMEBgYGCQMDBQAAAAEAAhEDIQQSMQVBUXETYYGRobEGIpLB0fAyQlJi0uEHFBZDU3KCovEzRLIkNMIXI1Rjg//EABoBAAIDAQEAAAAAAAAAAAAAAAIDAAEEBQb/xAAuEQACAgEEAAQGAgEFAAAAAAAAAQIRAwQSITETIkFRBRQyUmGhgZHRFXGxweH/2gAMAwEAAhEDEQA/ANtnpFQ4n2Uan6V0B9r2VlUNkMXa2wAdF5r5lne8JG0z0zw43u7gmh6fYb7+kfRHxXkRsbLq2fnqTDdns5eCL5pop4Ez19D9IOGtapb7o+KaZ+kTDR9Gr7LfxLxLdnN4jwTFP0fLhLaZd1hpPkE2GsyeiFS0uP1PXn9JGGH1avst/Eq/+peG+zV9lv4l5X9jKjv3Tx2R5q49A6sz0Z/t/EnrU6h+j/oW9PgXr+z1B/SThvsVfZb+JUP6S8Pup1j2N/EsFvoXXH7s97PxK59E6w/cE/1M+Kjz6n7X/X/hXgYPf9mwf0nUf4NX+34qzP0htcJbha7gd4bI7wkdi+i7g8mpQiwylwBAM6i8HtXrG4MzL2Bxtfl1WAT8TzzVt1/AjIsMHSV/yYLvS2o76OCr935JZ+3Kx/2dfuPwXp34EHRoH9PwCE7AO+75eaueGb7b/RcMsV0v+Tyj9s1v/h1/Yf8AhStXb9Qa4WsObXj/AMV7J2BduHi1UOEqjce8pL08vd/0OWdfj+zw59I3fwXdtvMLjtrvP7sDm78l7foKvB/9yDiMC52tLNzY13mEuWnl6P8AQazr2/Z4o7Vd9lvYSfIKDaL9YA5yvUVNiz/twOQy/wDEhI4/0cBbPrNcD9EwRHOZlIlgyroas0PUxBtN24A8pKh2k/gPH3KhpPpuLSy/Pce5Bc4tP2eMrK5STofwMjaTxuHz2rjtqP4BD6Zx4FDvuEdeoQ75F0gh2nUP1QgvxdTXK357ERjnHS/YoG1OE9hHmpvkSkZu09rVG05ByDNTDnNAkML2h0SInLO5cr1i3OHY6pNNuZ2UUYOXpM4b6hv/ANPiI1/d8bvYnC525XUwQdxEi19EqNhUo/0QP6fyWnFnjFeZWJyY5SfldCmPrVWPAbi3vbkrOc4uoNDXMHqZ3ZDlaSytJg/RbpcpjFU3Btsa4xUpsMmhYOqMDjAbq1j5nTsRf2dpH9wzd9UKfsvS/gNnkE75nH9orwcn3CuFovdTa6piK9F5DS5hfQdAJcIDuibJAyE23kbkkK1QsfGIq9LOI6KmOiIeyi3M1xIZYuJbad5gWla7fRNm7Ds9keK7+xzTM0aXcEfzGP7SvCn9xlbO2rUdSaTncSNeN1xehpejz2gBuVoGgBsFxY27ZqXCNEsG8dyM08D3rIBrDWoe4fBWHSz/AKluQWYZRsg9Q8FYtB+qfD3LDyu31gO4XUy//ePb/NSij1eydnMe5wgTaCRpebL1dPCExmg/PYvluB9OaWAqZKuaoHkHO1zXZNxzZnab7da+hYH0ywtRoPShvU8FviRHiu7pJQhjVtI5eqhkcrStGw2kB9UdwRAEnR21Qf8ARr0ncqjD4Sm2vB0IPJdFNPowNNdnYUyrqiso5lHBcLRwVlFCA3MHDxKXqUXfVcR2z7k4oqastOjPqVajY+txmbjnAhNYaqHtDoiZ4biR7kptPatGmwl9WmwAGS57R5lfNMXt1xaamHxrgHPflpt6QBoDi2ZnLcgnTf2lE8qx8s14NNLUOlx/DPrWUcApkHAdy+L/ALT40f7qoe73hR3pfjQP+4f4LO9fD2f6Oj/oef3X7/wfZzSHAdwSmMAANgF8UxPpfjDIOKqjTQxrfULL2hjcRVpuBq1ahJAhz3uMEi0E7wT3K/m1JcIzz+GzxfVJHtds7SZ07oqAkaxBg3tzjzSp20dz2nmHfBZfo3s2pSo5TTZJJNzBjkGlahY/+HT7z+FcPNKMsjZvxxcYpFRtuNYPL/Cg2/xb3KNpn7NPvd8FcsdwYPaSbQdMg200/VKudrt+9u3fkhZHcWey74qZH/ab7B/EpuRNrCv2sD9r2Qodp2s15O6wHvQ8h+2Oxo+Kvl++e5vwU3Im0h2g86Md3qjsXV3Mt1lHbS4ud3M+C7+rj7Tv7R7le4HaCdiKrhcRyBVA+pxjsKOMO2dX+0fcp0Q4u9t/xU3/AJJtF87v4g7lxENMcT7TviopvC2DFXZjD+7YOwd+iozY7I+g32R8E+6pGpVG1wToT3qnJhJCzdmU5s1vshEGAaPqt7gj9MFV1VBuZDyHph6NPrOa5gGUQ12gIBIE9aZxNMsAjOI10iBpbcvStbnPULnTXQJnamFacHUJAkMMHfMWvzT3Kc4xj7AKcYS5R4KrWY6c8k8p7f8AKAGgXFuTQEFrJKN0a0Qx16s7uPSQrlDbNo1pbkqOH9ZA8F770Qbiq7HkvEREOdUmSLEEO+HNfORSTuFrOZ9EubukEjyWzFlcHb5Eaj4XDJGocP8A2sb25jMXTrPb+s12kG4bWrgCL2HSGNyyn+kGNA/7vEH/APar8UxXolxkm/E380i+iRM7+rxSnmmnwwn8PxbVcVY5hNs4sMJdXrkzfNWrO7g59tRoEvX2pWe05qznR6xDnSNY3k79y5hi5odAkWzGJiZAuZjVCxBOY6XG4AX4WFtSh8WUnyzh6vTeBPrgLTwhqua07yeRgSBEa6J+ps7ojkG4e9LbOxRbcXgtqt/mpg5gObC7wXo9qva6HC+cAz2Ejz8knK2btFlfEfZmC5pS9SobpqoUjVclw5O++hWowuzclfZNYsqn7wEfzNuO+AO0pllOB58igMpZSZ3H8j4StMZdo5Ouw3DcvQ9iyoHCReb9ihdzSmwq2eiBvaS3uuPAp/KuXJU2jAugMrhKNlCmRDZYuXLko3RqZFLLBSiNVhTXcqlkI0ogK6AFeAiABFUcOxMZe1VeoQWzKInd3qIbCDkHeAut4yo6q37QRWNBvI7iiKspkvoT2LmRHAHFCxdQNY48AVCg7Htp0XVHkBoMuPVBOm+wK81tj05p4jDinRa9suh+cCcouIyk6nyU9K8DUqUKVTM3IG+u2b5nFpEDfp5ry2Gwoaea6UYR2/kLS6aWXJufSY1TCYB07L+9CY1Fa29kZ6hINTAnfCvWdEQe6yqxiZp4UuElQF0uxQ4kodSrIgo9ellPUgPdPJUFwwbarhZpIngSBbSYXKuIqBrwXZukIc6YMlpnU31VwFSoy8bpjvS2ubRg1en8SLKYR0afVhw/lOq9hsLZza+DJJIdSe6meQ9Zvg4DsXkKTC3I46HM3xAjzXoPRvaHRiswuID2tIv9amS09pzeCdCm6kecw7lKl3YDaGBDZ9YLLbRvMp3aNZrjrKTzJNL0PVwtrk6RryVKjfFcrOdNvv7pvFlOkuwHh8VdcWKm91waNL0aqwHjXQ+YWyXnhHNef2KSHGDFj/yWwGHe73LFmXnbOLOO10MZyg1cW4GAAVUt+8faXYaN470qgbCBx6goah4+SE6oOK7M/wCCpROSzqp6vnsRKbihhEp1QoUGL43obsTJsu5QetBqNg75RoEv0bjrbtVKmFG8nvKs16vmUbLEzhW/MqJkqKrCC9E3d5hUfTgWGvAlNNw53C/YPcq5XfJ/MKFCtB8G5jqix8VfaWIBpaxJAmOvhKN0PHzSW2aYyWjVWuWXHlowsVvAJIm3ZoYSdPXknqjbntSlSjwst0XR38SpKi4RqDBN7JZruNkZiYauzRwNMEgFe/8ARr0dpOpPLrkyOQuvneHqAe5bWzfSJ9JhbNneSfp5RjK5HK+IYM2WFYnRl7cp5argNxN1m06aax2IzOJSbnpUuWdHGmoJMIXerCHVb5NPuVcys42/p96ENorVpkyxtznJaOcH3eC7Rq+seZHYWgoGO04Ewe4fFVpVhM7pH/AK/wAnCz4FDURkumPuwkyZndoEJjcpBNwCLHSBuVhieGiDUrKnydiMeC9asMxIEAlxy8J3SlmVJfKs07zpae/d2Kzq2aq5975jeJjriyGqAlwObH+mORK2S+OHgsjYIkz93zha7qaxZfqOFmdzYJ9UndKqWk8EX9Xnf7lHUSEAsE0EcCp053jzU6Tkul5UIQ4n5j4q4rcEKEWlHGFKRQcOcd5CKzN1LrDw0V2tVlWDeDwCX6MzJT7aaA/VUy0CB+bqIpo8IhRCEHGHPG3M/Fcdhvm/vTnRDn2j3rhb1D55BWDYqyierwSW1qByi413LXDT19yQ2xoNe5FHsKD8yMDFt9Y8yq4qiJlmYtESSNCeMWF5V8UfWdzPmqNrkW3EgubudlMgFal2d/GnSaFw1BLMriZifnRaOJyGCwFpMlzdwvYN6o4pSvSkJiY+7VlGY6NxITJxjXARaNxskBJItzTtLDg6jd7kxC9zs49qC4olRhbp43Qi/iFQ5M4F17rdg81VrN6vUHuUZGBxjp7AAkaUlpA1zD58E5inapXBi/MjyciXRkyxTocoUXdGT1geBXMicxADaDY+k5znEfdENA78xWW7GKPnoOMq7DudAhBoPku/ld7kBzy7ci0CGNdOpEd8qVwLyyclSNjZZjfEN+Cbqbaptsakng2CfCQO1eZq4kkRcDgPfxQQEv5dSdyMXym522eoZtkONmnmXR4NV3bTI3DxXm6LTrdXLyVfy8Bi0SZ6Fm1o+qO/3Qjs2kx2+OY9915huHVzTcOKB6aL6LegXoz1rcpH+EVjQd0LyVDGPYZBtwK3dn7SbUGkOGo94WeeFw5MWbTzx8+hpDDDcYRqdI/aPcl2u645kKfrIH1kvkyDPRHeZ8EFzOIPirMxduPIFRz5ufnuQuy0Uyj5lRd7lEIYw19TiO8hQVXTqPaCM1jo1DRyCH+rn7Xz2KWCU6QjcO/8kntKo52UdfFaJZA3Htckce0epbeLyTv60cO0Hj+pGBiCQ4g6yfNDcUTaf03Efad5pdj5WtHewvgYC7lVWIrURpAsaMxTQIEXTWz69Nhl7W65g/LmdmAgMjgZnsT4xTWtaaQaRmLgHNlwOWCDui5iOCpNmSeZqW3b/gwsRBHWkXarQc1oeOkzBs+tlAzb9Jtqs6qb203ckSNCfoULVw0XuByu0y2sVYo2DrZX9RgHxVSbStAz6FxStJ1koWDcBV5X8Cm8UIHUZIWfhz6/ejjbTsB+iNCs6ewJHEU7yO73pl7roL3KIubRMLQdUs0SQJPBo4k7ghnDjeZMkR1ANIPeSOxNkubSDPoteczuLokAnqF4HM71MNTBBPWAtCSSEpyfLEnU7qMaE5isPl9yWZTUHxVnZldDYVxTXS1QclRGFO1MbnbBA5xdZrqsGEcaIScMhaqCWukahFpsshVrKdgyimqNzCbVY+GkBp3ToeS0GwN68d0ZgFeh2NiekZDiZb4jcVjy4tqtHD1Gm8Nbl0a9I8F0qrKAjUruQcSO5ZGYy2T5uuKDLx8lFRdj4rjlzVjWEJB1R86gzuA08VYNdx8PzVEoYNSdx7ikNoC7eY80yWO+0R3fmkccILbk6eaKH1IOH1IwsY+HHmfNJOqXkdvUnMW0SeazalPguhFWd2KdcGjRfKZYVkYesWG+nH4rSpVQd6GSodGVjjfApjDMLG5iDlkgHcXRMTxhK5TlzTvUfjnCm5oP0gAZAMQd3Aniii6F5IuX0hMWAQSsasE0ashLVFBqjSBsNlca8vgVZ+Ce1jHuENqZshkXymDZUn6SgLaa4Ji8TmYwfZEeJJ81lVXEEQYKdNwQlqRGe/BMiZ8q4pDFCvm6nDUe8dSGfpDmEWpgbZgYOo+CC54kcQZ5wCSpHl8FeZLzBa9fMVKVeIHWgypT1CaOrgYr1i43V6TUuTdOYWqBY6Khseg1CmCu4mmEzsvDl7w0XmyJtrZzqTocIPBSnRHOO7bfJgVWesE4R6qBVpyQBEkgCdJJi/Ut7A+jRc4SSR2gGCQYi5FtbJWTIoLkyanWYtLzkffRj54CpRp5z1LYxmwTULqzcjKYJHRixdFg1o3E2vzS7dj1o/0zHUqx5FkXlA0vxDFqlcXVe4HGvBgAQGiFTYVaKrp0LfeEfFbGrMbmexzW8SlNn1uiqtcOR5GyOabi0M1EVPE9vJ6bpJ0aT2Fd6N25g7SPigux5PHvVHYw/JXO2s4FhjTf9lnefgupT9bPALimxks9GKA4u8l0OaEsGzx7UQUm73DvSqLCiu35hZ22HAuZzb5psml9sdiy9o1GZhB0ie+UcE7TCxtbkYGKq3PWUGFyu71pVWuXQiegxS4phhTQiS027k1SIhBqN1UHNWgrMcQIJiRIHESrisL3SeKcCGiL+5M4HChw6wkykox3MyrK12dp1BcIVQotWhFwNNSgVnK4TUlaHwnaCjGDoshYC7NIqSZAi7ANIJuly/VCD4KgdY80ygeF0M1qQa2md7gZ7z8Eph8NL3dQlEqVSQ0cFKL4e4/dA80YEvz7lntPFJV6HrB06EGOPV26Jtz5Q2m8n6vnuVQbsXPzcA3Miy4zVdcZVtAnD+lRxmqOxVoMlMPw8b1TGx4NLYeLNOq141BnuWr6W7dGIfmgAwF5ug4tMkWXa+IBVqTSoXLDGWRZGuUqFsQ6xX0nB0JwjDJDnMYZ3j1ZjxXzjDYc1ajWjeYX1DE4oMaxp0gAdllyfiElxE8t8fzQlKONdq7MHCuDawDgSGh0DfOvaYlaOBxtBpPTOcItlG77s8BornZYxGm7U8O4X39xXkfSHPQq5DBzDMCJuNPNHoNye6jL8JxqeVwbq0eq9Ktv0H4XoqWsgzfuuvm9epAPhzTFTHEjVZ+IMrqym5u2esx4IafG4xf55PR06kta69wD3hcPzoqUGeoOoAKFYGjz77Lxz8FFTOOK6qoo0c3WrZwEsMQu9KlkGem6knjXS5o6x5q4qJTEVJe2OIRRXJcXtdma/VDlXmVRzE9M70Z2k0MscukoDHq5ers0xyJkpsBN0XDMId6s9Z6kAFdbXcwzqOrclSi3aEyjybVenIjqWHWtZPt2gHNSWIPDVJwRcOGHwlwLNaSYCO+hbtT+ztnCJdcm/wCScq0GgAARqrlqVupAxdmRSwtpKBTpFzzAmw961q4ELOwOKptqltSYdAkE2uLxv32TYSbTYOpkscLYPoD8kIJtI6/ctqttPCMkFlRx9a5dAN/VIAvpxC847GNdVeWyGkyAbmPnzTcO6TbaMeLVY5TUUHcuFy7quwtFnTYfDm6bdWnVJMRWFCMR9F9CsVRFGox5YHRIDwCDyleJ2wwdK6IiT9HTsVsM6Wnfbis/EVJKY53FL2M2LB4eWeS/qH9h14dcw31vdEdpAXqcQ0vZAfYOhxdBAGmYRfh3rw2GHgtShtl7GPbqHgDXQgi/WFzc+mc5bkcDXfBsmXI82J9vo0B6S1sG97G5KvOQLGxtOvNeV2pi31qrqjyZcSYkw2Ys0bhYc4utqtgTUaajAXRd++J38lkVaS14o7IpHV0fw/Fpo+8vVmc9xG9Hw1IkgkHqHvRqbGi5ErUw+GAvMlFOdITrcs4+VFmg5VzKYjcju03oXZ4rLuOXRXJyUVsnUFFLJQcNarWSwC6gCD2+Sk6z/wD3GjrA75COEhjx6w+eufBHCrJQm6sWlXGIBUri5JGt++6oymCUzg04804KvQLnC4QtRno3WytI0dpdW/ZqtebZdbrP4+P7kP8AmH7CmFwYdTe/M0ZPql0OPIb0AFcfhoMHctnaWwaVLB0qgeelqSS2dGyYJ69FohByTafAC1+x1JdmM6mDfevQ7E2ZTewOguI+lwEXuvNNzGwTr216AIMtDxcbiOxZ80dy2p0x09RGS8vB6atlzepAjgkK1MrHw+1HN1uju2m52ghZFppQZphmxRXDO4uqBbedBxKEcT+rZqTsOK5cMznS31XOBbAm9olamzcM0EOdd28ndyWVindJVqP4uIHJsDzB71qxTt16IyarP43lXR1+2iaQY3BhpDAwOLmi+XKXW1mxg7wsOngnAudkZJBABdoTvsNbLaqU5CVFEiVrjNLow+HXInRqAidDvHXwRQpWwt5Bg794PMITnFuotxFwmpp9HUw6pVUxliIEvSqgiRBHEIoeodOMk1wOUcTlB5Qkq1RRz1fDUfrO7AoW/wAFqDYHiiNqQZKr0iXq1JKsjpI9XsjHjDVZ+kxzCCOLXt0PL3Lz+NqAkxxJUOJ9UDgISVY9au+KF7Um5err9AqhkiN69ExthyCx9nYTM6ToFt9Gs+V3wcPWZFKdL0KuhCzhHcxDhJMaK51FfKoqILsJ4IiC1yI0q2gkXLAlMZTlNk8kCo+6key0OUBTq5RWsRaZgEcQ7dusexAo7Hd07qQEuGbeIIaJmT1JdmIjrRqT5c3KC06ZsxHUeSHa0NXJuso4joiMjszHDKPWJNptuiLrPqVMQ4TD4cQ2b3PLXwVn46uCCKzjwmHbo8kVm3sSDd1J49X1XNjMGggTHPwSVij3wVz+DGx1Do3kOIPWNDyO9Dfi5gFa+M2pVfUpvqU6ThT0ZfK4xBJnqjuTVH0heI/6SiYJJuBM6TbdbuT06Vf9guL7o83TqwZFitjamJNemxwpkMaMuaXRm7dNEpjnuqBo6JjC0uJcDd2YzfktHY+KdRHqlpzS057tbNpF9Y3wlzSbT9Q3BpWYYpDknsPsx0Zpt12mI0Gp1CZ2m4Varn+q2YENHARM9iXxRLiJmAAALwAABp2KNuXFhqEqsbx+0aQpZGMHSRBIMhvbvPUsakCAB8UbJwXQyyPHFQjSIlyCPNDLUwaSoaSYmWwPRKjsMmuiU6NEpUVtszHbOvLTlPVoeY0K6A8atnrHwK0ehVmtR+K/UZjc8f0szhV+6e4q7nnhCegcFYFV4v4Na1WT1oynVTuBPzxK7h8MdXTJ3DQd4utMiVwU+Xip4vAjLlnPt8CTsIfteSPhcEz60k+CYNNcy/N0Lm2Jk5NVbH6bI0V8qBhnmITAlKMjVHC1Cc1GgrnQE8fnsQtooFkUROgPz/lRVuXuQymlEYVFE1lh2hCqi6iiFdhIWbqrEqKIxkejRwAlh5+5OUvw+SiiU+wH2AImo3s8im6TRAtucooqIzNxGjeXvRsGPVf/ACriig30A0lKgUUQ+poX0gGaoo0UUTRJRVXFFZTIqOUUVhIKAoQuqKmGioXCuKKBFCUXDtGYWUURASNBzBl0CuxgjQKKJMxTOM1TdFg4BRRKYkPCtUHrdiiiFFAwVFFE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0910" name="Picture 14" descr="http://mniami.pl/images/Przepisy/2121_cd15b40bc46e82f145f64cf20f12a555/med_78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013176"/>
            <a:ext cx="2543099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4834880" cy="113982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/>
              </a:rPr>
              <a:t>Papryka czerwona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45024"/>
            <a:ext cx="8219256" cy="280831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pl-PL" sz="2800" dirty="0" smtClean="0">
                <a:solidFill>
                  <a:srgbClr val="FF0000"/>
                </a:solidFill>
                <a:effectLst/>
              </a:rPr>
              <a:t>zawiera najwięcej </a:t>
            </a:r>
            <a:r>
              <a:rPr lang="pl-PL" sz="2800" dirty="0" err="1" smtClean="0">
                <a:solidFill>
                  <a:srgbClr val="FF0000"/>
                </a:solidFill>
                <a:effectLst/>
              </a:rPr>
              <a:t>β-karotenu</a:t>
            </a:r>
            <a:r>
              <a:rPr lang="pl-PL" sz="2800" dirty="0" smtClean="0">
                <a:solidFill>
                  <a:srgbClr val="FF0000"/>
                </a:solidFill>
              </a:rPr>
              <a:t>, w</a:t>
            </a:r>
            <a:r>
              <a:rPr lang="pl-PL" sz="2800" dirty="0" smtClean="0">
                <a:solidFill>
                  <a:srgbClr val="FF0000"/>
                </a:solidFill>
                <a:effectLst/>
              </a:rPr>
              <a:t>itaminy C oraz rutyny, która wzmacnia kruche naczynia krwionośne.</a:t>
            </a:r>
          </a:p>
          <a:p>
            <a:pPr>
              <a:buNone/>
            </a:pPr>
            <a:endParaRPr lang="pl-PL" sz="2000" dirty="0"/>
          </a:p>
        </p:txBody>
      </p:sp>
      <p:pic>
        <p:nvPicPr>
          <p:cNvPr id="3074" name="Picture 2" descr="http://wygodny-market.pl/upload/images/products/big/Papryka_swieza_czerwona_1kg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826224" y="-473968"/>
            <a:ext cx="2843808" cy="379174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23528" y="1412776"/>
            <a:ext cx="5544616" cy="1872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sz="2800" dirty="0" smtClean="0">
                <a:solidFill>
                  <a:srgbClr val="FF0000"/>
                </a:solidFill>
              </a:rPr>
              <a:t> jest najbogatsza pod względem wartości odżywczej, a także charakteryzuje się najwyższą wartością energetyczną.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delikatesyemis.pl/files/zdjecia_produktow/TACJF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456384" cy="285293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4963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Papryka pomarańczowa i żółta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Mają zbliżony skład. </a:t>
            </a:r>
          </a:p>
          <a:p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Bogate są przede wszystkim w luteinę oraz zeaksantynę, które odpowiadają za prawidłowe widzenie.</a:t>
            </a:r>
          </a:p>
        </p:txBody>
      </p:sp>
      <p:pic>
        <p:nvPicPr>
          <p:cNvPr id="2054" name="Picture 6" descr="http://4.bp.blogspot.com/-3zLXwhRlt1k/UEn8rjRsGaI/AAAAAAAAAhA/QVGnZ9U4rHk/s1600/Papryka+Pomaranczo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4070163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122912" cy="1639019"/>
          </a:xfrm>
        </p:spPr>
        <p:txBody>
          <a:bodyPr/>
          <a:lstStyle/>
          <a:p>
            <a:r>
              <a:rPr lang="pl-PL" dirty="0" smtClean="0">
                <a:solidFill>
                  <a:srgbClr val="4B731F"/>
                </a:solidFill>
              </a:rPr>
              <a:t>Papryka zielona </a:t>
            </a:r>
            <a:endParaRPr lang="pl-PL" dirty="0">
              <a:solidFill>
                <a:srgbClr val="4B731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3777283"/>
          </a:xfrm>
        </p:spPr>
        <p:txBody>
          <a:bodyPr/>
          <a:lstStyle/>
          <a:p>
            <a:r>
              <a:rPr lang="pl-PL" dirty="0" smtClean="0">
                <a:solidFill>
                  <a:srgbClr val="4B731F"/>
                </a:solidFill>
                <a:effectLst/>
              </a:rPr>
              <a:t>wyróżnia się wysoką zawartością kwasu foliowego, dlatego polecana jest szczególnie kobietom w ciąży.</a:t>
            </a:r>
          </a:p>
          <a:p>
            <a:r>
              <a:rPr lang="pl-PL" dirty="0" smtClean="0">
                <a:solidFill>
                  <a:srgbClr val="4B731F"/>
                </a:solidFill>
                <a:effectLst/>
              </a:rPr>
              <a:t>zawiera także znaczne ilości witaminy E, która posiada właściwości </a:t>
            </a:r>
            <a:r>
              <a:rPr lang="pl-PL" dirty="0" err="1" smtClean="0">
                <a:solidFill>
                  <a:srgbClr val="4B731F"/>
                </a:solidFill>
                <a:effectLst/>
              </a:rPr>
              <a:t>przeciwutleniające</a:t>
            </a:r>
            <a:r>
              <a:rPr lang="pl-PL" dirty="0" smtClean="0">
                <a:solidFill>
                  <a:srgbClr val="4B731F"/>
                </a:solidFill>
                <a:effectLst/>
              </a:rPr>
              <a:t>. </a:t>
            </a:r>
          </a:p>
          <a:p>
            <a:r>
              <a:rPr lang="pl-PL" dirty="0" smtClean="0">
                <a:solidFill>
                  <a:srgbClr val="4B731F"/>
                </a:solidFill>
                <a:effectLst/>
              </a:rPr>
              <a:t>jest najmniej kaloryczna.</a:t>
            </a:r>
          </a:p>
          <a:p>
            <a:endParaRPr lang="pl-PL" dirty="0"/>
          </a:p>
        </p:txBody>
      </p:sp>
      <p:pic>
        <p:nvPicPr>
          <p:cNvPr id="1026" name="Picture 2" descr="http://t1.gstatic.com/images?q=tbn:ANd9GcRQXXXGaOxvnCLiODPdz_vdOF-19mwR1P6qIXY-5KpC8w_2kI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22001" y="-381848"/>
            <a:ext cx="2279343" cy="304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143000"/>
          </a:xfrm>
        </p:spPr>
        <p:txBody>
          <a:bodyPr/>
          <a:lstStyle/>
          <a:p>
            <a:r>
              <a:rPr lang="pl-PL" dirty="0" err="1" smtClean="0"/>
              <a:t>Kapsaicyna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/>
          <a:lstStyle/>
          <a:p>
            <a:r>
              <a:rPr lang="pl-PL" dirty="0" smtClean="0">
                <a:solidFill>
                  <a:srgbClr val="000308"/>
                </a:solidFill>
                <a:effectLst/>
              </a:rPr>
              <a:t>owoce papryki ostrej: 0,3 – 0,5% (do 1%) suchej masy. Dzięki temu posiadają one ostry, pikantny smak i zapach.</a:t>
            </a:r>
          </a:p>
          <a:p>
            <a:r>
              <a:rPr lang="pl-PL" dirty="0" smtClean="0">
                <a:solidFill>
                  <a:srgbClr val="000308"/>
                </a:solidFill>
                <a:effectLst/>
              </a:rPr>
              <a:t>owoce papryki słodkiej zawierają tylko nieznaczne jej ilości (do 0,01%).</a:t>
            </a:r>
          </a:p>
        </p:txBody>
      </p:sp>
      <p:pic>
        <p:nvPicPr>
          <p:cNvPr id="4" name="Picture 2" descr="http://t3.gstatic.com/images?q=tbn:DmNPzSVNNAZR5M:http://www.bank-zdjec.com/foto_galeria/495_papryki_2006-0290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" contrast="-1000"/>
          </a:blip>
          <a:srcRect/>
          <a:stretch>
            <a:fillRect/>
          </a:stretch>
        </p:blipFill>
        <p:spPr bwMode="auto">
          <a:xfrm>
            <a:off x="5724128" y="0"/>
            <a:ext cx="341987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91680" y="188640"/>
            <a:ext cx="5616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600" dirty="0">
                <a:solidFill>
                  <a:srgbClr val="002060"/>
                </a:solidFill>
                <a:latin typeface="Calibri" pitchFamily="34" charset="0"/>
              </a:rPr>
              <a:t>Zawartość wody w owocach </a:t>
            </a:r>
            <a:endParaRPr lang="en-US" altLang="pl-PL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8283" name="Group 91"/>
          <p:cNvGraphicFramePr>
            <a:graphicFrameLocks noGrp="1"/>
          </p:cNvGraphicFramePr>
          <p:nvPr/>
        </p:nvGraphicFramePr>
        <p:xfrm>
          <a:off x="323528" y="1628800"/>
          <a:ext cx="8568631" cy="4211886"/>
        </p:xfrm>
        <a:graphic>
          <a:graphicData uri="http://schemas.openxmlformats.org/drawingml/2006/table">
            <a:tbl>
              <a:tblPr/>
              <a:tblGrid>
                <a:gridCol w="1620465"/>
                <a:gridCol w="1691581"/>
                <a:gridCol w="1388553"/>
                <a:gridCol w="2129651"/>
                <a:gridCol w="1738381"/>
              </a:tblGrid>
              <a:tr h="79045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Gatunek</a:t>
                      </a:r>
                      <a:endParaRPr kumimoji="0" lang="en-US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Woda (%)</a:t>
                      </a:r>
                      <a:endParaRPr kumimoji="0" lang="en-US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Gatunek</a:t>
                      </a:r>
                      <a:endParaRPr kumimoji="0" lang="en-US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Woda (%)</a:t>
                      </a:r>
                      <a:endParaRPr kumimoji="0" lang="en-US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174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Truskawki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90,9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Jabłka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85,6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04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Brzoskwinia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88,9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Porzeczki kolor.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83,9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0475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Jeżyna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88,2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Gruszki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83,7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Agrest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87,9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Czereśnie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82,3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Śliwki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87,2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Porzeczki czarne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82,0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Żurawina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87,1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Winogrona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80,5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Morele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86,3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Bez czarny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79,8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Wiśnie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86,1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Orzechy laskowe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6570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Maliny 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85,8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Orzechy włoskie</a:t>
                      </a:r>
                      <a:endParaRPr kumimoji="0" lang="en-US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4,1</a:t>
                      </a:r>
                      <a:endParaRPr kumimoji="0" lang="en-US" alt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27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9701F0-66D9-4184-B482-69779F077F65}" type="slidenum">
              <a:rPr lang="pl-PL" smtClean="0"/>
              <a:pPr/>
              <a:t>4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Kapsaicyna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308"/>
                </a:solidFill>
                <a:effectLst/>
              </a:rPr>
              <a:t>Zawarta w żywności w niewielkich ilościach korzystnie wpływa na pracę przewodu pokarmowego (drażni błony śluzowe i pobudza wydzielanie soku trawiennego oraz stymuluje perystaltykę żołądka i jelit). </a:t>
            </a:r>
          </a:p>
          <a:p>
            <a:r>
              <a:rPr lang="pl-PL" dirty="0" smtClean="0">
                <a:solidFill>
                  <a:srgbClr val="000308"/>
                </a:solidFill>
                <a:effectLst/>
              </a:rPr>
              <a:t>Działa również rozgrzewająco, co wynika z bezpośredniej interakcji </a:t>
            </a:r>
            <a:r>
              <a:rPr lang="pl-PL" dirty="0" err="1" smtClean="0">
                <a:solidFill>
                  <a:srgbClr val="000308"/>
                </a:solidFill>
                <a:effectLst/>
              </a:rPr>
              <a:t>kapsaicyny</a:t>
            </a:r>
            <a:r>
              <a:rPr lang="pl-PL" dirty="0" smtClean="0">
                <a:solidFill>
                  <a:srgbClr val="000308"/>
                </a:solidFill>
                <a:effectLst/>
              </a:rPr>
              <a:t> z neuronami układu nerwowego.</a:t>
            </a:r>
            <a:endParaRPr lang="pl-PL" dirty="0">
              <a:solidFill>
                <a:srgbClr val="000308"/>
              </a:solidFill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PaF4nTvzKBBX3M:http://www.mojeorico.pl/public/upload//produkty/orico/BAK-BAK-007-03_Pasta_kanapkowa_ala_paprykarz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802536" y="5362377"/>
            <a:ext cx="2341464" cy="149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  <a:effectLst/>
              </a:rPr>
              <a:t>Działanie i zastosowanie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302823" cy="489696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Wyciąg z papryki znalazł zastosowanie w walce z komórkami nowotworowymi i jako lek pobudzający wydzielanie soku żołądkowego oraz poprawiający perystaltykę jelit.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Drażniące właściwości </a:t>
            </a:r>
            <a:r>
              <a:rPr lang="pl-PL" sz="2800" dirty="0" err="1" smtClean="0">
                <a:solidFill>
                  <a:schemeClr val="accent5">
                    <a:lumMod val="10000"/>
                  </a:schemeClr>
                </a:solidFill>
                <a:effectLst/>
              </a:rPr>
              <a:t>kapsaicyny</a:t>
            </a:r>
            <a:r>
              <a:rPr lang="pl-PL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wykorzystano w maściach, mazidłach, nalewkach i plastrach rozgrzewających stosowanych przy bólach reumatycznych, mięśniowych oraz nerwobólach.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l-PL" sz="2800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Ponadto barwniki karotenoidowe mogą być używane do barwienia produktów spożywczych </a:t>
            </a:r>
            <a:endParaRPr lang="pl-PL" sz="2800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Rośliny strączkowe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6600"/>
                </a:solidFill>
              </a:rPr>
              <a:t>duża liczba gatunków (około 200) i odmian botanicznych (różnorodność). W Polsce największe znaczenie mają:</a:t>
            </a: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rgbClr val="006600"/>
                </a:solidFill>
              </a:rPr>
              <a:t>Fasola</a:t>
            </a: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rgbClr val="006600"/>
                </a:solidFill>
              </a:rPr>
              <a:t>Groch</a:t>
            </a: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rgbClr val="006600"/>
                </a:solidFill>
              </a:rPr>
              <a:t>Bób</a:t>
            </a: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rgbClr val="006600"/>
                </a:solidFill>
              </a:rPr>
              <a:t>Soja</a:t>
            </a:r>
          </a:p>
          <a:p>
            <a:pPr eaLnBrk="1" hangingPunct="1">
              <a:buFontTx/>
              <a:buChar char="-"/>
            </a:pPr>
            <a:r>
              <a:rPr lang="pl-PL" b="1" dirty="0" smtClean="0">
                <a:solidFill>
                  <a:srgbClr val="006600"/>
                </a:solidFill>
              </a:rPr>
              <a:t>Soczewica</a:t>
            </a:r>
          </a:p>
          <a:p>
            <a:pPr eaLnBrk="1" hangingPunct="1">
              <a:buFontTx/>
              <a:buChar char="-"/>
            </a:pPr>
            <a:endParaRPr lang="pl-PL" b="1" dirty="0" smtClean="0">
              <a:solidFill>
                <a:srgbClr val="006600"/>
              </a:solidFill>
            </a:endParaRPr>
          </a:p>
          <a:p>
            <a:pPr eaLnBrk="1" hangingPunct="1"/>
            <a:endParaRPr lang="pl-PL" b="1" dirty="0" smtClean="0">
              <a:solidFill>
                <a:srgbClr val="006600"/>
              </a:solidFill>
            </a:endParaRPr>
          </a:p>
          <a:p>
            <a:pPr eaLnBrk="1" hangingPunct="1"/>
            <a:endParaRPr lang="pl-PL" dirty="0" smtClean="0"/>
          </a:p>
        </p:txBody>
      </p:sp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132138" y="3213100"/>
            <a:ext cx="547211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u="sng"/>
              <a:t>Spożycie roślin strączkowych: </a:t>
            </a:r>
          </a:p>
          <a:p>
            <a:pPr>
              <a:lnSpc>
                <a:spcPct val="150000"/>
              </a:lnSpc>
            </a:pPr>
            <a:r>
              <a:rPr lang="pl-PL" sz="2800"/>
              <a:t>- Polska 2-3 kg/os/rok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/>
              <a:t>Świat (gł. USA, Japonia, Indie,   	Chiny) 20 kg/os/rok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b="1">
                <a:solidFill>
                  <a:srgbClr val="C00000"/>
                </a:solidFill>
              </a:rPr>
              <a:t>Zalecenia: 4 kg/os/rok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5759450" cy="1206500"/>
          </a:xfrm>
        </p:spPr>
        <p:txBody>
          <a:bodyPr/>
          <a:lstStyle/>
          <a:p>
            <a:pPr eaLnBrk="1" hangingPunct="1"/>
            <a:r>
              <a:rPr lang="pl-PL" sz="4800" b="1" smtClean="0">
                <a:solidFill>
                  <a:srgbClr val="CC0000"/>
                </a:solidFill>
              </a:rPr>
              <a:t>Warzywa strączkowe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4900"/>
            <a:ext cx="6994525" cy="24812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000" b="1" smtClean="0">
              <a:solidFill>
                <a:srgbClr val="0066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l-PL" sz="240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pl-PL" sz="1800" b="1" smtClean="0">
              <a:solidFill>
                <a:srgbClr val="006600"/>
              </a:solidFill>
            </a:endParaRPr>
          </a:p>
        </p:txBody>
      </p:sp>
      <p:pic>
        <p:nvPicPr>
          <p:cNvPr id="24580" name="Picture 9" descr="http://t3.gstatic.com/images?q=tbn:t73HebuiZMeuoM:http://www.agroplant.info/sklep/images/fasola_sundance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997200"/>
            <a:ext cx="2305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Pea 'Douce Provence' &gt; Vegetable See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3333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Prostokąt 6"/>
          <p:cNvSpPr>
            <a:spLocks noChangeArrowheads="1"/>
          </p:cNvSpPr>
          <p:nvPr/>
        </p:nvSpPr>
        <p:spPr bwMode="auto">
          <a:xfrm>
            <a:off x="250825" y="1773238"/>
            <a:ext cx="5976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solidFill>
                  <a:srgbClr val="002060"/>
                </a:solidFill>
              </a:rPr>
              <a:t>Wartość odżywczą warzyw strączkowych </a:t>
            </a:r>
            <a:r>
              <a:rPr lang="pl-PL" sz="2800">
                <a:solidFill>
                  <a:schemeClr val="accent2"/>
                </a:solidFill>
              </a:rPr>
              <a:t>świeżych </a:t>
            </a:r>
            <a:r>
              <a:rPr lang="pl-PL" sz="2800">
                <a:solidFill>
                  <a:srgbClr val="002060"/>
                </a:solidFill>
              </a:rPr>
              <a:t>cechuje :</a:t>
            </a: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 średnia zawartość suchej masy i zasobność w węglowodany,</a:t>
            </a: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 niewielka ilość białka i tłuszczu,</a:t>
            </a: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 zasobność w składniki mineralne i witaminy.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 cstate="print"/>
          <a:srcRect t="16713" b="17769"/>
          <a:stretch>
            <a:fillRect/>
          </a:stretch>
        </p:blipFill>
        <p:spPr bwMode="auto">
          <a:xfrm>
            <a:off x="2916238" y="4516438"/>
            <a:ext cx="323850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01080829"/>
          <p:cNvPicPr>
            <a:picLocks noChangeAspect="1" noChangeArrowheads="1"/>
          </p:cNvPicPr>
          <p:nvPr/>
        </p:nvPicPr>
        <p:blipFill>
          <a:blip r:embed="rId2" cstate="print"/>
          <a:srcRect l="10162" t="12811" r="13008" b="5951"/>
          <a:stretch>
            <a:fillRect/>
          </a:stretch>
        </p:blipFill>
        <p:spPr bwMode="auto">
          <a:xfrm>
            <a:off x="4716463" y="2565400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Prostokąt 7"/>
          <p:cNvSpPr>
            <a:spLocks noChangeArrowheads="1"/>
          </p:cNvSpPr>
          <p:nvPr/>
        </p:nvSpPr>
        <p:spPr bwMode="auto">
          <a:xfrm>
            <a:off x="179388" y="333375"/>
            <a:ext cx="56880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>
                <a:solidFill>
                  <a:schemeClr val="accent2"/>
                </a:solidFill>
              </a:rPr>
              <a:t>Nasiona suche </a:t>
            </a:r>
            <a:r>
              <a:rPr lang="pl-PL" sz="2800">
                <a:solidFill>
                  <a:srgbClr val="002060"/>
                </a:solidFill>
              </a:rPr>
              <a:t>warzyw strączkowych charakteryzują się:</a:t>
            </a:r>
          </a:p>
          <a:p>
            <a:endParaRPr lang="pl-PL" sz="280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dużą zawartością suchej masy, a w niej odpowiednią koncentracją składników odżywczych: </a:t>
            </a: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 </a:t>
            </a:r>
            <a:r>
              <a:rPr lang="pl-PL" sz="2800">
                <a:solidFill>
                  <a:srgbClr val="FF0000"/>
                </a:solidFill>
              </a:rPr>
              <a:t>białka</a:t>
            </a:r>
            <a:r>
              <a:rPr lang="pl-PL" sz="2800">
                <a:solidFill>
                  <a:srgbClr val="002060"/>
                </a:solidFill>
              </a:rPr>
              <a:t> (</a:t>
            </a:r>
            <a:r>
              <a:rPr lang="pl-PL" sz="2800">
                <a:solidFill>
                  <a:srgbClr val="663300"/>
                </a:solidFill>
              </a:rPr>
              <a:t>o wysokiej wartości biologicznej)</a:t>
            </a:r>
          </a:p>
          <a:p>
            <a:pPr>
              <a:buFontTx/>
              <a:buChar char="-"/>
            </a:pPr>
            <a:r>
              <a:rPr lang="pl-PL" sz="2800">
                <a:solidFill>
                  <a:srgbClr val="663300"/>
                </a:solidFill>
              </a:rPr>
              <a:t> </a:t>
            </a:r>
            <a:r>
              <a:rPr lang="pl-PL" sz="2800">
                <a:solidFill>
                  <a:srgbClr val="006600"/>
                </a:solidFill>
              </a:rPr>
              <a:t>zawierają lizynę i tryptofan</a:t>
            </a:r>
            <a:r>
              <a:rPr lang="pl-PL" sz="280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endParaRPr lang="pl-PL" sz="280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pl-PL" sz="280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pl-PL" sz="2800">
                <a:solidFill>
                  <a:srgbClr val="002060"/>
                </a:solidFill>
              </a:rPr>
              <a:t>Aminokwasem ograniczającym są aminokwasy siarkowe (metionina i cysteina)</a:t>
            </a:r>
          </a:p>
        </p:txBody>
      </p:sp>
      <p:pic>
        <p:nvPicPr>
          <p:cNvPr id="25604" name="Picture 11" descr="http://t1.gstatic.com/images?q=tbn:YubJ4fY4qWn1VM:http://www.florpak.pl/pl/pix/25_so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708275"/>
            <a:ext cx="21955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http://t0.gstatic.com/images?q=tbn:ANd9GcTJNf1s0vX13DINXVj3BQVsMLBHDb6dx4RARcD2lax1Ka4-g5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88913"/>
            <a:ext cx="31575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 descr="http://2.bp.blogspot.com/-5VxI6xa6nHI/T4caze3pt5I/AAAAAAAAAMA/NfPBWzOvQdc/s1600/ciecierzy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0673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pl-PL" smtClean="0"/>
              <a:t>Zawartość białka w nasionach roślin strączkowych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8313" y="23495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Gatunek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Zawartość białka (</a:t>
                      </a:r>
                      <a:r>
                        <a:rPr lang="pl-PL" sz="2400" baseline="0" dirty="0" smtClean="0"/>
                        <a:t>mg%)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Fasola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17-32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Soczewica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25-28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Groch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20-34</a:t>
                      </a:r>
                      <a:endParaRPr lang="pl-P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Soja</a:t>
                      </a:r>
                      <a:endParaRPr lang="pl-PL" sz="2400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29-40</a:t>
                      </a:r>
                      <a:endParaRPr lang="pl-PL" sz="2400" dirty="0"/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Zboża</a:t>
                      </a:r>
                      <a:endParaRPr lang="pl-PL" sz="24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9-18</a:t>
                      </a:r>
                      <a:endParaRPr lang="pl-PL" sz="2400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Rośliny okopowe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 smtClean="0"/>
                        <a:t>1-2</a:t>
                      </a:r>
                      <a:endParaRPr lang="pl-PL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węglowodanów</a:t>
            </a:r>
            <a:r>
              <a:rPr lang="pl-PL" dirty="0" smtClean="0">
                <a:solidFill>
                  <a:srgbClr val="002060"/>
                </a:solidFill>
              </a:rPr>
              <a:t> (&gt;60%), przede wszystkim skrobia (z wyjątkiem soi)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002060"/>
                </a:solidFill>
              </a:rPr>
              <a:t> błonnika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FF0000"/>
                </a:solidFill>
              </a:rPr>
              <a:t>składników mineralnych </a:t>
            </a:r>
            <a:r>
              <a:rPr lang="pl-PL" dirty="0" smtClean="0">
                <a:solidFill>
                  <a:srgbClr val="002060"/>
                </a:solidFill>
              </a:rPr>
              <a:t>(</a:t>
            </a:r>
            <a:r>
              <a:rPr lang="pl-PL" dirty="0" smtClean="0">
                <a:solidFill>
                  <a:srgbClr val="006600"/>
                </a:solidFill>
              </a:rPr>
              <a:t>K, Ca, Mg, P, Fe, Cu, Zn, S)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FF0000"/>
                </a:solidFill>
              </a:rPr>
              <a:t>witamin</a:t>
            </a:r>
            <a:r>
              <a:rPr lang="pl-PL" dirty="0" smtClean="0">
                <a:solidFill>
                  <a:srgbClr val="002060"/>
                </a:solidFill>
              </a:rPr>
              <a:t> z grupy B</a:t>
            </a:r>
          </a:p>
          <a:p>
            <a:pPr>
              <a:buFontTx/>
              <a:buChar char="-"/>
            </a:pPr>
            <a:r>
              <a:rPr lang="pl-PL" dirty="0" smtClean="0">
                <a:solidFill>
                  <a:srgbClr val="FF0000"/>
                </a:solidFill>
              </a:rPr>
              <a:t>tłuszcz</a:t>
            </a:r>
            <a:r>
              <a:rPr lang="pl-PL" dirty="0" smtClean="0">
                <a:solidFill>
                  <a:srgbClr val="002060"/>
                </a:solidFill>
              </a:rPr>
              <a:t>: w nasionach soi &gt;20% </a:t>
            </a:r>
            <a:r>
              <a:rPr lang="pl-PL" dirty="0" err="1" smtClean="0">
                <a:solidFill>
                  <a:srgbClr val="002060"/>
                </a:solidFill>
              </a:rPr>
              <a:t>s.m</a:t>
            </a:r>
            <a:r>
              <a:rPr lang="pl-PL" dirty="0" smtClean="0">
                <a:solidFill>
                  <a:srgbClr val="002060"/>
                </a:solidFill>
              </a:rPr>
              <a:t>., w pozostałych strączkowych 1-2% </a:t>
            </a:r>
            <a:r>
              <a:rPr lang="pl-PL" dirty="0" err="1" smtClean="0">
                <a:solidFill>
                  <a:srgbClr val="002060"/>
                </a:solidFill>
              </a:rPr>
              <a:t>s.m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900113" y="333375"/>
            <a:ext cx="748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/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8497888" cy="64135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600">
                <a:latin typeface="Calibri" pitchFamily="34" charset="0"/>
              </a:rPr>
              <a:t>Związki fenolowe owoców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8569325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Rola w profilaktyce chorób układu krwionośnego i pokarmowego,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Wymiatanie wolnych rodników i agresywnych form tlenu, 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Wiązanie związków nitrozowych,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Właściwości </a:t>
            </a:r>
            <a:r>
              <a:rPr lang="pl-PL" altLang="pl-PL" sz="2000" dirty="0" err="1">
                <a:latin typeface="Calibri" pitchFamily="34" charset="0"/>
              </a:rPr>
              <a:t>antykancerogenne</a:t>
            </a:r>
            <a:r>
              <a:rPr lang="pl-PL" altLang="pl-PL" sz="2000" dirty="0">
                <a:latin typeface="Calibri" pitchFamily="34" charset="0"/>
              </a:rPr>
              <a:t> i przeciwzapalne,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Działanie przeciwhistaminowe i </a:t>
            </a:r>
            <a:r>
              <a:rPr lang="pl-PL" altLang="pl-PL" sz="2000" dirty="0" err="1">
                <a:latin typeface="Calibri" pitchFamily="34" charset="0"/>
              </a:rPr>
              <a:t>przeciwutleniające</a:t>
            </a:r>
            <a:r>
              <a:rPr lang="pl-PL" altLang="pl-PL" sz="2000" dirty="0">
                <a:latin typeface="Calibri" pitchFamily="34" charset="0"/>
              </a:rPr>
              <a:t>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Właściwości przeciwwirusowe,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Hamowanie powstawania guzów i ich rozwoju,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Wzmacnianie ścian naczyń krwionośnych,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Wspomaganie działania witaminy C,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 Zmniejszenie kancerogenności związków rakotwórczych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Hamowanie wiązania do DNA związków kancerogennych (np. benzopirenu, </a:t>
            </a:r>
            <a:r>
              <a:rPr lang="pl-PL" altLang="pl-PL" sz="2000" dirty="0" err="1">
                <a:latin typeface="Calibri" pitchFamily="34" charset="0"/>
              </a:rPr>
              <a:t>aflatoksyny</a:t>
            </a:r>
            <a:r>
              <a:rPr lang="pl-PL" altLang="pl-PL" sz="2000" dirty="0">
                <a:latin typeface="Calibri" pitchFamily="34" charset="0"/>
              </a:rPr>
              <a:t> B1),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pl-PL" altLang="pl-PL" sz="2000" dirty="0">
                <a:latin typeface="Calibri" pitchFamily="34" charset="0"/>
              </a:rPr>
              <a:t>Hamowanie oksydacji cholesterolu LDL (zapobieganie zmian miażdżycowych).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7704137" cy="64135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600">
                <a:latin typeface="Calibri" pitchFamily="34" charset="0"/>
              </a:rPr>
              <a:t>Związki fenolowe owoców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95288" y="2060575"/>
            <a:ext cx="81375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800">
                <a:latin typeface="Calibri" pitchFamily="34" charset="0"/>
              </a:rPr>
              <a:t>Ilość związków polifenolowych w diecie człowieka szacuje się na </a:t>
            </a:r>
            <a:r>
              <a:rPr lang="pl-PL" altLang="pl-PL" sz="2800" b="1">
                <a:solidFill>
                  <a:srgbClr val="FF3399"/>
                </a:solidFill>
                <a:latin typeface="Calibri" pitchFamily="34" charset="0"/>
              </a:rPr>
              <a:t>kilkadziesiąt mg do 1 g</a:t>
            </a:r>
            <a:r>
              <a:rPr lang="pl-PL" altLang="pl-PL" sz="2800">
                <a:latin typeface="Calibri" pitchFamily="34" charset="0"/>
              </a:rPr>
              <a:t> dziennie. </a:t>
            </a:r>
          </a:p>
          <a:p>
            <a:pPr>
              <a:spcBef>
                <a:spcPct val="50000"/>
              </a:spcBef>
            </a:pPr>
            <a:endParaRPr lang="pl-PL" altLang="pl-PL" sz="28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pl-PL" altLang="pl-PL" sz="2800">
                <a:latin typeface="Calibri" pitchFamily="34" charset="0"/>
              </a:rPr>
              <a:t>Brak szczegółowych zaleceń żywieniowych i optymalnych dawek substancji fenolowych w diecie.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8"/>
          <p:cNvSpPr txBox="1">
            <a:spLocks noChangeArrowheads="1"/>
          </p:cNvSpPr>
          <p:nvPr/>
        </p:nvSpPr>
        <p:spPr bwMode="auto">
          <a:xfrm>
            <a:off x="250825" y="260350"/>
            <a:ext cx="8569325" cy="946150"/>
          </a:xfrm>
          <a:prstGeom prst="rect">
            <a:avLst/>
          </a:prstGeom>
          <a:solidFill>
            <a:srgbClr val="B6BF3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800">
                <a:latin typeface="Calibri" pitchFamily="34" charset="0"/>
              </a:rPr>
              <a:t>Podział związków fenolowych występujących w owocach strefy umiarkowanej </a:t>
            </a:r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468313" y="1916113"/>
            <a:ext cx="4679950" cy="504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800" b="1">
                <a:latin typeface="Calibri" pitchFamily="34" charset="0"/>
              </a:rPr>
              <a:t>związki fenolowe w owocach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11188" y="2852738"/>
            <a:ext cx="2232025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400" b="1">
                <a:latin typeface="Calibri" pitchFamily="34" charset="0"/>
              </a:rPr>
              <a:t>kwasy fenolowe</a:t>
            </a:r>
          </a:p>
        </p:txBody>
      </p:sp>
      <p:sp>
        <p:nvSpPr>
          <p:cNvPr id="39941" name="Rectangle 16"/>
          <p:cNvSpPr>
            <a:spLocks noChangeArrowheads="1"/>
          </p:cNvSpPr>
          <p:nvPr/>
        </p:nvSpPr>
        <p:spPr bwMode="auto">
          <a:xfrm>
            <a:off x="2987675" y="2852738"/>
            <a:ext cx="1944688" cy="503237"/>
          </a:xfrm>
          <a:prstGeom prst="rect">
            <a:avLst/>
          </a:prstGeom>
          <a:noFill/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400" b="1">
                <a:latin typeface="Calibri" pitchFamily="34" charset="0"/>
              </a:rPr>
              <a:t>flawonoidy</a:t>
            </a:r>
          </a:p>
        </p:txBody>
      </p:sp>
      <p:sp>
        <p:nvSpPr>
          <p:cNvPr id="39942" name="Rectangle 17"/>
          <p:cNvSpPr>
            <a:spLocks noChangeArrowheads="1"/>
          </p:cNvSpPr>
          <p:nvPr/>
        </p:nvSpPr>
        <p:spPr bwMode="auto">
          <a:xfrm>
            <a:off x="323850" y="3716338"/>
            <a:ext cx="2376488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000" b="1">
                <a:latin typeface="Calibri" pitchFamily="34" charset="0"/>
              </a:rPr>
              <a:t>kwasy </a:t>
            </a:r>
          </a:p>
          <a:p>
            <a:r>
              <a:rPr lang="pl-PL" altLang="pl-PL" sz="2000" b="1">
                <a:latin typeface="Calibri" pitchFamily="34" charset="0"/>
              </a:rPr>
              <a:t>hydroksybenzoesowe</a:t>
            </a:r>
          </a:p>
        </p:txBody>
      </p:sp>
      <p:sp>
        <p:nvSpPr>
          <p:cNvPr id="39943" name="Rectangle 18"/>
          <p:cNvSpPr>
            <a:spLocks noChangeArrowheads="1"/>
          </p:cNvSpPr>
          <p:nvPr/>
        </p:nvSpPr>
        <p:spPr bwMode="auto">
          <a:xfrm>
            <a:off x="2916238" y="3716338"/>
            <a:ext cx="2592387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000" b="1">
                <a:latin typeface="Calibri" pitchFamily="34" charset="0"/>
              </a:rPr>
              <a:t>kwasy </a:t>
            </a:r>
          </a:p>
          <a:p>
            <a:r>
              <a:rPr lang="pl-PL" altLang="pl-PL" sz="2000" b="1">
                <a:latin typeface="Calibri" pitchFamily="34" charset="0"/>
              </a:rPr>
              <a:t>hydroksycynamonowe</a:t>
            </a:r>
          </a:p>
        </p:txBody>
      </p:sp>
      <p:sp>
        <p:nvSpPr>
          <p:cNvPr id="39944" name="Rectangle 19"/>
          <p:cNvSpPr>
            <a:spLocks noChangeArrowheads="1"/>
          </p:cNvSpPr>
          <p:nvPr/>
        </p:nvSpPr>
        <p:spPr bwMode="auto">
          <a:xfrm>
            <a:off x="6804025" y="20605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antocyjany</a:t>
            </a:r>
          </a:p>
        </p:txBody>
      </p:sp>
      <p:sp>
        <p:nvSpPr>
          <p:cNvPr id="39945" name="Rectangle 21"/>
          <p:cNvSpPr>
            <a:spLocks noChangeArrowheads="1"/>
          </p:cNvSpPr>
          <p:nvPr/>
        </p:nvSpPr>
        <p:spPr bwMode="auto">
          <a:xfrm>
            <a:off x="6804025" y="24923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flawanony</a:t>
            </a:r>
          </a:p>
        </p:txBody>
      </p:sp>
      <p:sp>
        <p:nvSpPr>
          <p:cNvPr id="39946" name="Rectangle 22"/>
          <p:cNvSpPr>
            <a:spLocks noChangeArrowheads="1"/>
          </p:cNvSpPr>
          <p:nvPr/>
        </p:nvSpPr>
        <p:spPr bwMode="auto">
          <a:xfrm>
            <a:off x="6804025" y="29241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flawonole</a:t>
            </a:r>
          </a:p>
        </p:txBody>
      </p:sp>
      <p:sp>
        <p:nvSpPr>
          <p:cNvPr id="39947" name="Rectangle 23"/>
          <p:cNvSpPr>
            <a:spLocks noChangeArrowheads="1"/>
          </p:cNvSpPr>
          <p:nvPr/>
        </p:nvSpPr>
        <p:spPr bwMode="auto">
          <a:xfrm>
            <a:off x="6804025" y="33559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flawony</a:t>
            </a:r>
          </a:p>
        </p:txBody>
      </p:sp>
      <p:sp>
        <p:nvSpPr>
          <p:cNvPr id="39948" name="Rectangle 24"/>
          <p:cNvSpPr>
            <a:spLocks noChangeArrowheads="1"/>
          </p:cNvSpPr>
          <p:nvPr/>
        </p:nvSpPr>
        <p:spPr bwMode="auto">
          <a:xfrm>
            <a:off x="6804025" y="37877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flawanole</a:t>
            </a:r>
          </a:p>
        </p:txBody>
      </p:sp>
      <p:sp>
        <p:nvSpPr>
          <p:cNvPr id="39949" name="Rectangle 25"/>
          <p:cNvSpPr>
            <a:spLocks noChangeArrowheads="1"/>
          </p:cNvSpPr>
          <p:nvPr/>
        </p:nvSpPr>
        <p:spPr bwMode="auto">
          <a:xfrm>
            <a:off x="6804025" y="4219575"/>
            <a:ext cx="194468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izoflawony</a:t>
            </a:r>
          </a:p>
        </p:txBody>
      </p:sp>
      <p:sp>
        <p:nvSpPr>
          <p:cNvPr id="39950" name="Rectangle 26"/>
          <p:cNvSpPr>
            <a:spLocks noChangeArrowheads="1"/>
          </p:cNvSpPr>
          <p:nvPr/>
        </p:nvSpPr>
        <p:spPr bwMode="auto">
          <a:xfrm>
            <a:off x="6804025" y="4652963"/>
            <a:ext cx="19446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chalkony</a:t>
            </a:r>
          </a:p>
        </p:txBody>
      </p:sp>
      <p:sp>
        <p:nvSpPr>
          <p:cNvPr id="39951" name="Rectangle 27"/>
          <p:cNvSpPr>
            <a:spLocks noChangeArrowheads="1"/>
          </p:cNvSpPr>
          <p:nvPr/>
        </p:nvSpPr>
        <p:spPr bwMode="auto">
          <a:xfrm>
            <a:off x="6804025" y="5084763"/>
            <a:ext cx="194468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b="1">
                <a:latin typeface="Calibri" pitchFamily="34" charset="0"/>
              </a:rPr>
              <a:t>stilbeny</a:t>
            </a:r>
          </a:p>
        </p:txBody>
      </p:sp>
      <p:sp>
        <p:nvSpPr>
          <p:cNvPr id="39952" name="Line 29"/>
          <p:cNvSpPr>
            <a:spLocks noChangeShapeType="1"/>
          </p:cNvSpPr>
          <p:nvPr/>
        </p:nvSpPr>
        <p:spPr bwMode="auto">
          <a:xfrm flipH="1">
            <a:off x="1619250" y="2420938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3" name="Line 30"/>
          <p:cNvSpPr>
            <a:spLocks noChangeShapeType="1"/>
          </p:cNvSpPr>
          <p:nvPr/>
        </p:nvSpPr>
        <p:spPr bwMode="auto">
          <a:xfrm>
            <a:off x="2843213" y="2420938"/>
            <a:ext cx="12239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4" name="Line 31"/>
          <p:cNvSpPr>
            <a:spLocks noChangeShapeType="1"/>
          </p:cNvSpPr>
          <p:nvPr/>
        </p:nvSpPr>
        <p:spPr bwMode="auto">
          <a:xfrm flipH="1">
            <a:off x="971550" y="34290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5" name="Line 32"/>
          <p:cNvSpPr>
            <a:spLocks noChangeShapeType="1"/>
          </p:cNvSpPr>
          <p:nvPr/>
        </p:nvSpPr>
        <p:spPr bwMode="auto">
          <a:xfrm>
            <a:off x="1619250" y="3429000"/>
            <a:ext cx="19446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6" name="Line 33"/>
          <p:cNvSpPr>
            <a:spLocks noChangeShapeType="1"/>
          </p:cNvSpPr>
          <p:nvPr/>
        </p:nvSpPr>
        <p:spPr bwMode="auto">
          <a:xfrm flipH="1">
            <a:off x="6372225" y="2203450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7" name="Line 34"/>
          <p:cNvSpPr>
            <a:spLocks noChangeShapeType="1"/>
          </p:cNvSpPr>
          <p:nvPr/>
        </p:nvSpPr>
        <p:spPr bwMode="auto">
          <a:xfrm>
            <a:off x="6372225" y="2205038"/>
            <a:ext cx="0" cy="3097212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8" name="Line 35"/>
          <p:cNvSpPr>
            <a:spLocks noChangeShapeType="1"/>
          </p:cNvSpPr>
          <p:nvPr/>
        </p:nvSpPr>
        <p:spPr bwMode="auto">
          <a:xfrm>
            <a:off x="6372225" y="5300663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59" name="Line 36"/>
          <p:cNvSpPr>
            <a:spLocks noChangeShapeType="1"/>
          </p:cNvSpPr>
          <p:nvPr/>
        </p:nvSpPr>
        <p:spPr bwMode="auto">
          <a:xfrm>
            <a:off x="4932363" y="3068638"/>
            <a:ext cx="1439862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0" name="Line 37"/>
          <p:cNvSpPr>
            <a:spLocks noChangeShapeType="1"/>
          </p:cNvSpPr>
          <p:nvPr/>
        </p:nvSpPr>
        <p:spPr bwMode="auto">
          <a:xfrm>
            <a:off x="6372225" y="2708275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1" name="Line 39"/>
          <p:cNvSpPr>
            <a:spLocks noChangeShapeType="1"/>
          </p:cNvSpPr>
          <p:nvPr/>
        </p:nvSpPr>
        <p:spPr bwMode="auto">
          <a:xfrm>
            <a:off x="6372225" y="3140075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2" name="Line 40"/>
          <p:cNvSpPr>
            <a:spLocks noChangeShapeType="1"/>
          </p:cNvSpPr>
          <p:nvPr/>
        </p:nvSpPr>
        <p:spPr bwMode="auto">
          <a:xfrm>
            <a:off x="6372225" y="3571875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3" name="Line 41"/>
          <p:cNvSpPr>
            <a:spLocks noChangeShapeType="1"/>
          </p:cNvSpPr>
          <p:nvPr/>
        </p:nvSpPr>
        <p:spPr bwMode="auto">
          <a:xfrm>
            <a:off x="6372225" y="4003675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4" name="Line 42"/>
          <p:cNvSpPr>
            <a:spLocks noChangeShapeType="1"/>
          </p:cNvSpPr>
          <p:nvPr/>
        </p:nvSpPr>
        <p:spPr bwMode="auto">
          <a:xfrm>
            <a:off x="6372225" y="4435475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9965" name="Line 43"/>
          <p:cNvSpPr>
            <a:spLocks noChangeShapeType="1"/>
          </p:cNvSpPr>
          <p:nvPr/>
        </p:nvSpPr>
        <p:spPr bwMode="auto">
          <a:xfrm>
            <a:off x="6372225" y="4868863"/>
            <a:ext cx="431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11188" y="2852738"/>
            <a:ext cx="2232025" cy="503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l-PL" sz="2400" b="1">
              <a:latin typeface="Calibri" pitchFamily="34" charset="0"/>
            </a:endParaRP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323850" y="3716338"/>
            <a:ext cx="2376488" cy="792162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l-PL" b="1">
              <a:latin typeface="Calibri" pitchFamily="34" charset="0"/>
            </a:endParaRPr>
          </a:p>
        </p:txBody>
      </p:sp>
      <p:sp>
        <p:nvSpPr>
          <p:cNvPr id="36914" name="Rectangle 50"/>
          <p:cNvSpPr>
            <a:spLocks noChangeArrowheads="1"/>
          </p:cNvSpPr>
          <p:nvPr/>
        </p:nvSpPr>
        <p:spPr bwMode="auto">
          <a:xfrm>
            <a:off x="2916238" y="3716338"/>
            <a:ext cx="2592387" cy="7905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pl-PL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1" grpId="0" animBg="1"/>
      <p:bldP spid="36912" grpId="0" animBg="1"/>
      <p:bldP spid="369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431800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</a:rPr>
              <a:t>Zawartość wody w warzywach</a:t>
            </a:r>
            <a:endParaRPr lang="pl-PL" sz="3600" dirty="0">
              <a:solidFill>
                <a:srgbClr val="002060"/>
              </a:solidFill>
            </a:endParaRPr>
          </a:p>
        </p:txBody>
      </p:sp>
      <p:graphicFrame>
        <p:nvGraphicFramePr>
          <p:cNvPr id="101427" name="Group 51"/>
          <p:cNvGraphicFramePr>
            <a:graphicFrameLocks noGrp="1"/>
          </p:cNvGraphicFramePr>
          <p:nvPr/>
        </p:nvGraphicFramePr>
        <p:xfrm>
          <a:off x="539750" y="908050"/>
          <a:ext cx="8135938" cy="5616578"/>
        </p:xfrm>
        <a:graphic>
          <a:graphicData uri="http://schemas.openxmlformats.org/drawingml/2006/table">
            <a:tbl>
              <a:tblPr/>
              <a:tblGrid>
                <a:gridCol w="4067175"/>
                <a:gridCol w="4068763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Gatunek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66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Woda %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66FF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ogórek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pomidor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sałata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kapusta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kalafior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91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marchew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88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seler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86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burak ćwikłowy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84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900113" y="188913"/>
            <a:ext cx="7129462" cy="641350"/>
          </a:xfrm>
          <a:prstGeom prst="rect">
            <a:avLst/>
          </a:prstGeom>
          <a:solidFill>
            <a:srgbClr val="E1F2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600">
                <a:latin typeface="Calibri" pitchFamily="34" charset="0"/>
              </a:rPr>
              <a:t>Flawonole </a:t>
            </a:r>
            <a:endParaRPr lang="en-US" altLang="pl-PL" sz="3600">
              <a:latin typeface="Calibri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6423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2400" b="1" dirty="0">
                <a:solidFill>
                  <a:srgbClr val="660033"/>
                </a:solidFill>
                <a:latin typeface="Calibri" pitchFamily="34" charset="0"/>
              </a:rPr>
              <a:t>Kwercetyna, </a:t>
            </a:r>
            <a:r>
              <a:rPr lang="pl-PL" altLang="pl-PL" sz="2400" b="1" dirty="0" err="1">
                <a:solidFill>
                  <a:srgbClr val="660033"/>
                </a:solidFill>
                <a:latin typeface="Calibri" pitchFamily="34" charset="0"/>
              </a:rPr>
              <a:t>kempferol</a:t>
            </a:r>
            <a:r>
              <a:rPr lang="pl-PL" altLang="pl-PL" sz="2400" b="1" dirty="0">
                <a:solidFill>
                  <a:srgbClr val="660033"/>
                </a:solidFill>
                <a:latin typeface="Calibri" pitchFamily="34" charset="0"/>
              </a:rPr>
              <a:t>, </a:t>
            </a:r>
            <a:r>
              <a:rPr lang="pl-PL" altLang="pl-PL" sz="2400" b="1" dirty="0" err="1">
                <a:solidFill>
                  <a:srgbClr val="660033"/>
                </a:solidFill>
                <a:latin typeface="Calibri" pitchFamily="34" charset="0"/>
              </a:rPr>
              <a:t>myrycetyna</a:t>
            </a:r>
            <a:endParaRPr lang="pl-PL" altLang="pl-PL" sz="2400" b="1" dirty="0">
              <a:solidFill>
                <a:srgbClr val="660033"/>
              </a:solidFill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hamowanie utleniania cholesterolu LDL,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ograniczenie tworzenia się blaszek miażdżycowych,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sprzyjanie tworzeniu się cholesterolu HDL </a:t>
            </a:r>
            <a:endParaRPr lang="pl-PL" altLang="pl-PL" sz="2000" dirty="0" smtClean="0">
              <a:latin typeface="Calibri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endParaRPr lang="pl-PL" altLang="pl-PL" sz="2000" dirty="0" smtClean="0">
              <a:latin typeface="Calibri" pitchFamily="34" charset="0"/>
            </a:endParaRPr>
          </a:p>
          <a:p>
            <a:pPr algn="l">
              <a:spcBef>
                <a:spcPct val="50000"/>
              </a:spcBef>
            </a:pPr>
            <a:endParaRPr lang="pl-PL" altLang="pl-PL" sz="2000" dirty="0">
              <a:latin typeface="Calibri" pitchFamily="34" charset="0"/>
            </a:endParaRPr>
          </a:p>
          <a:p>
            <a:pPr algn="l">
              <a:spcBef>
                <a:spcPct val="50000"/>
              </a:spcBef>
            </a:pPr>
            <a:r>
              <a:rPr lang="pl-PL" altLang="pl-PL" sz="2400" b="1" dirty="0" smtClean="0">
                <a:solidFill>
                  <a:srgbClr val="008000"/>
                </a:solidFill>
                <a:latin typeface="Calibri" pitchFamily="34" charset="0"/>
              </a:rPr>
              <a:t>Zwykle </a:t>
            </a:r>
            <a:r>
              <a:rPr lang="pl-PL" altLang="pl-PL" sz="2400" b="1" dirty="0">
                <a:solidFill>
                  <a:srgbClr val="008000"/>
                </a:solidFill>
                <a:latin typeface="Calibri" pitchFamily="34" charset="0"/>
              </a:rPr>
              <a:t>występują w zewnętrznych częściach owocu, w jabłkach  - w skórce, bez czarny, żurawina wielkoowocowa, czarna porzeczka</a:t>
            </a:r>
            <a:endParaRPr lang="en-US" altLang="pl-PL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46084" name="Picture 4" descr="ANd9GcRkoXfLZ8tc0cwJ8EZBZ2n1jESs8D_PdPEOD7vZVi0spYgSlgE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868863"/>
            <a:ext cx="163195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 descr="czarny_b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995863"/>
            <a:ext cx="244951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8" descr="ANd9GcQRLjbD_YWSkd8UZspL6QY_F2he5oDWXpZIg9rnexRP1KwZni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49530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6769100" cy="579437"/>
          </a:xfrm>
          <a:prstGeom prst="rect">
            <a:avLst/>
          </a:prstGeom>
          <a:solidFill>
            <a:srgbClr val="E1F2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200">
                <a:latin typeface="Calibri" pitchFamily="34" charset="0"/>
              </a:rPr>
              <a:t>Flawanole </a:t>
            </a:r>
            <a:endParaRPr lang="en-US" altLang="pl-PL" sz="3200">
              <a:latin typeface="Calibri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5693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l-PL" altLang="pl-PL" sz="2400" b="1">
                <a:solidFill>
                  <a:srgbClr val="660033"/>
                </a:solidFill>
                <a:latin typeface="Calibri" pitchFamily="34" charset="0"/>
              </a:rPr>
              <a:t>Katechina i epikatechina, </a:t>
            </a:r>
          </a:p>
          <a:p>
            <a:pPr algn="l">
              <a:spcBef>
                <a:spcPct val="50000"/>
              </a:spcBef>
            </a:pPr>
            <a:r>
              <a:rPr lang="pl-PL" altLang="pl-PL" sz="2000">
                <a:latin typeface="Calibri" pitchFamily="34" charset="0"/>
              </a:rPr>
              <a:t>Tworzą związki z cukrami, białkami i łatwo ulegają kondensacji do oligomerów</a:t>
            </a:r>
            <a:br>
              <a:rPr lang="pl-PL" altLang="pl-PL" sz="2000">
                <a:latin typeface="Calibri" pitchFamily="34" charset="0"/>
              </a:rPr>
            </a:br>
            <a:r>
              <a:rPr lang="pl-PL" altLang="pl-PL" sz="2000">
                <a:latin typeface="Calibri" pitchFamily="34" charset="0"/>
              </a:rPr>
              <a:t>i polimerów zwanych procyjanidynami, ponieważ po ogrzaniu w środowisku kwaśnym powstaje z nich cyjanidyna. </a:t>
            </a:r>
          </a:p>
          <a:p>
            <a:pPr algn="l">
              <a:spcBef>
                <a:spcPct val="50000"/>
              </a:spcBef>
            </a:pPr>
            <a:r>
              <a:rPr lang="pl-PL" altLang="pl-PL" sz="2000">
                <a:latin typeface="Calibri" pitchFamily="34" charset="0"/>
              </a:rPr>
              <a:t>Związki te wykazują właściwości przeciwutleniające, zapobiegają chorobie niedokrwiennej serca, obniżają poziom cholesterolu we krwi. </a:t>
            </a:r>
          </a:p>
          <a:p>
            <a:pPr>
              <a:spcBef>
                <a:spcPct val="50000"/>
              </a:spcBef>
            </a:pPr>
            <a:r>
              <a:rPr lang="pl-PL" altLang="pl-PL" sz="2400" b="1">
                <a:solidFill>
                  <a:srgbClr val="660033"/>
                </a:solidFill>
                <a:latin typeface="Calibri" pitchFamily="34" charset="0"/>
              </a:rPr>
              <a:t>Źródło procyjanidyn: jabłka 1,27 g/kg, w skórce więcej procyjanidyn niż w miąższu, odmiana Elstar bogata w związki, aronia 6,6 g/kg,  żurawina, borówka wysoka, </a:t>
            </a:r>
          </a:p>
        </p:txBody>
      </p:sp>
      <p:sp>
        <p:nvSpPr>
          <p:cNvPr id="47108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pl-PL"/>
          </a:p>
        </p:txBody>
      </p:sp>
      <p:sp>
        <p:nvSpPr>
          <p:cNvPr id="47109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pl-PL"/>
          </a:p>
        </p:txBody>
      </p:sp>
      <p:pic>
        <p:nvPicPr>
          <p:cNvPr id="47110" name="Picture 9" descr="ANd9GcRkoXfLZ8tc0cwJ8EZBZ2n1jESs8D_PdPEOD7vZVi0spYgSlgE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652963"/>
            <a:ext cx="1595437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1" descr="ANd9GcRpFqnBcv-QKXlb_L75g9Mq1KROPaPwb3LQdYu6TbEJlpwI5Q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868863"/>
            <a:ext cx="2303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3" descr="ANd9GcTxDkvACKr822mA2NcPRvGAzTnQ6WOC5KjXBOAV-1IuMtv9a9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868863"/>
            <a:ext cx="1905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5" descr="borowka_wysoka_zwana_amerykans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4652963"/>
            <a:ext cx="190976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827088" y="188913"/>
            <a:ext cx="7488237" cy="641350"/>
          </a:xfrm>
          <a:prstGeom prst="rect">
            <a:avLst/>
          </a:prstGeom>
          <a:solidFill>
            <a:srgbClr val="E1F2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3600">
                <a:latin typeface="Calibri" pitchFamily="34" charset="0"/>
              </a:rPr>
              <a:t>Antocyjany </a:t>
            </a:r>
            <a:endParaRPr lang="en-US" altLang="pl-PL" sz="3600">
              <a:latin typeface="Calibri" pitchFamily="34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323850" y="1052512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Cechują się </a:t>
            </a:r>
            <a:r>
              <a:rPr lang="pl-PL" altLang="pl-PL" sz="2000" b="1" dirty="0">
                <a:solidFill>
                  <a:srgbClr val="FF3399"/>
                </a:solidFill>
                <a:latin typeface="Calibri" pitchFamily="34" charset="0"/>
              </a:rPr>
              <a:t>różową,</a:t>
            </a:r>
            <a:r>
              <a:rPr lang="pl-PL" altLang="pl-PL" sz="2000" b="1" dirty="0">
                <a:latin typeface="Calibri" pitchFamily="34" charset="0"/>
              </a:rPr>
              <a:t> </a:t>
            </a:r>
            <a:r>
              <a:rPr lang="pl-PL" altLang="pl-PL" sz="2000" b="1" dirty="0">
                <a:solidFill>
                  <a:srgbClr val="FF5050"/>
                </a:solidFill>
                <a:latin typeface="Calibri" pitchFamily="34" charset="0"/>
              </a:rPr>
              <a:t>czerwoną </a:t>
            </a:r>
            <a:r>
              <a:rPr lang="pl-PL" altLang="pl-PL" sz="2000" b="1" dirty="0">
                <a:latin typeface="Calibri" pitchFamily="34" charset="0"/>
              </a:rPr>
              <a:t>lub </a:t>
            </a:r>
            <a:r>
              <a:rPr lang="pl-PL" altLang="pl-PL" sz="2000" b="1" dirty="0">
                <a:solidFill>
                  <a:srgbClr val="0000FF"/>
                </a:solidFill>
                <a:latin typeface="Calibri" pitchFamily="34" charset="0"/>
              </a:rPr>
              <a:t>niebieską barwą</a:t>
            </a:r>
            <a:r>
              <a:rPr lang="pl-PL" altLang="pl-PL" sz="2000" dirty="0">
                <a:latin typeface="Calibri" pitchFamily="34" charset="0"/>
              </a:rPr>
              <a:t>, zależnie od </a:t>
            </a:r>
            <a:r>
              <a:rPr lang="pl-PL" altLang="pl-PL" sz="2000" dirty="0" err="1">
                <a:latin typeface="Calibri" pitchFamily="34" charset="0"/>
              </a:rPr>
              <a:t>pH</a:t>
            </a:r>
            <a:r>
              <a:rPr lang="pl-PL" altLang="pl-PL" sz="2000" dirty="0">
                <a:latin typeface="Calibri" pitchFamily="34" charset="0"/>
              </a:rPr>
              <a:t> środowiska,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Są niestabilne i łatwo ulegają degradacji.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ü"/>
            </a:pPr>
            <a:r>
              <a:rPr lang="pl-PL" altLang="pl-PL" sz="2000" dirty="0">
                <a:latin typeface="Calibri" pitchFamily="34" charset="0"/>
              </a:rPr>
              <a:t> Najczęściej występują w połączeniach z cukrami, kwasami fenolowymi i innymi związkami</a:t>
            </a:r>
            <a:endParaRPr lang="en-US" altLang="pl-PL" sz="2000" dirty="0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79512" y="3645025"/>
            <a:ext cx="424802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altLang="pl-PL" sz="2400" dirty="0">
                <a:solidFill>
                  <a:srgbClr val="660033"/>
                </a:solidFill>
                <a:latin typeface="Calibri" pitchFamily="34" charset="0"/>
              </a:rPr>
              <a:t>Suchodrzew jadalny </a:t>
            </a:r>
          </a:p>
          <a:p>
            <a:r>
              <a:rPr lang="pl-PL" altLang="pl-PL" sz="2400" i="1" dirty="0">
                <a:solidFill>
                  <a:srgbClr val="660033"/>
                </a:solidFill>
                <a:latin typeface="Calibri" pitchFamily="34" charset="0"/>
              </a:rPr>
              <a:t>(Lonicera </a:t>
            </a:r>
            <a:r>
              <a:rPr lang="pl-PL" altLang="pl-PL" sz="2400" i="1" dirty="0" err="1">
                <a:solidFill>
                  <a:srgbClr val="660033"/>
                </a:solidFill>
                <a:latin typeface="Calibri" pitchFamily="34" charset="0"/>
              </a:rPr>
              <a:t>caerulea</a:t>
            </a:r>
            <a:r>
              <a:rPr lang="pl-PL" altLang="pl-PL" sz="2400" i="1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pl-PL" altLang="pl-PL" sz="2400" i="1" dirty="0" err="1">
                <a:solidFill>
                  <a:srgbClr val="660033"/>
                </a:solidFill>
                <a:latin typeface="Calibri" pitchFamily="34" charset="0"/>
              </a:rPr>
              <a:t>var</a:t>
            </a:r>
            <a:r>
              <a:rPr lang="pl-PL" altLang="pl-PL" sz="2400" i="1" dirty="0">
                <a:solidFill>
                  <a:srgbClr val="660033"/>
                </a:solidFill>
                <a:latin typeface="Calibri" pitchFamily="34" charset="0"/>
              </a:rPr>
              <a:t>. </a:t>
            </a:r>
            <a:r>
              <a:rPr lang="pl-PL" altLang="pl-PL" sz="2400" i="1" dirty="0" err="1">
                <a:solidFill>
                  <a:srgbClr val="660033"/>
                </a:solidFill>
                <a:latin typeface="Calibri" pitchFamily="34" charset="0"/>
              </a:rPr>
              <a:t>edulis</a:t>
            </a:r>
            <a:r>
              <a:rPr lang="pl-PL" altLang="pl-PL" sz="2400" i="1" dirty="0">
                <a:solidFill>
                  <a:srgbClr val="660033"/>
                </a:solidFill>
                <a:latin typeface="Calibri" pitchFamily="34" charset="0"/>
              </a:rPr>
              <a:t>)</a:t>
            </a:r>
            <a:r>
              <a:rPr lang="pl-PL" altLang="pl-PL" sz="2000" dirty="0">
                <a:latin typeface="Calibri" pitchFamily="34" charset="0"/>
              </a:rPr>
              <a:t> </a:t>
            </a:r>
          </a:p>
          <a:p>
            <a:endParaRPr lang="pl-PL" altLang="pl-PL" sz="2000" dirty="0">
              <a:latin typeface="Calibri" pitchFamily="34" charset="0"/>
            </a:endParaRPr>
          </a:p>
          <a:p>
            <a:r>
              <a:rPr lang="pl-PL" altLang="pl-PL" sz="2000" dirty="0">
                <a:latin typeface="Calibri" pitchFamily="34" charset="0"/>
              </a:rPr>
              <a:t>2 - 4% antocyjanów w </a:t>
            </a:r>
            <a:r>
              <a:rPr lang="pl-PL" altLang="pl-PL" sz="2000" dirty="0" err="1">
                <a:latin typeface="Calibri" pitchFamily="34" charset="0"/>
              </a:rPr>
              <a:t>s.m</a:t>
            </a:r>
            <a:r>
              <a:rPr lang="pl-PL" altLang="pl-PL" sz="2000" dirty="0">
                <a:latin typeface="Calibri" pitchFamily="34" charset="0"/>
              </a:rPr>
              <a:t>. </a:t>
            </a:r>
          </a:p>
          <a:p>
            <a:r>
              <a:rPr lang="pl-PL" altLang="pl-PL" sz="2000" b="1" dirty="0" err="1">
                <a:solidFill>
                  <a:srgbClr val="660033"/>
                </a:solidFill>
                <a:latin typeface="Calibri" pitchFamily="34" charset="0"/>
              </a:rPr>
              <a:t>cyjanidyno</a:t>
            </a:r>
            <a:r>
              <a:rPr lang="pl-PL" altLang="pl-PL" sz="2000" b="1" dirty="0">
                <a:solidFill>
                  <a:srgbClr val="660033"/>
                </a:solidFill>
                <a:latin typeface="Calibri" pitchFamily="34" charset="0"/>
              </a:rPr>
              <a:t> -3-glukozyd,</a:t>
            </a:r>
          </a:p>
          <a:p>
            <a:r>
              <a:rPr lang="pl-PL" altLang="pl-PL" sz="2000" dirty="0">
                <a:latin typeface="Calibri" pitchFamily="34" charset="0"/>
              </a:rPr>
              <a:t>91% ogólnej zawartości antocyjanów,  332,4mg%</a:t>
            </a:r>
          </a:p>
          <a:p>
            <a:r>
              <a:rPr lang="pl-PL" altLang="pl-PL" sz="2000" dirty="0">
                <a:latin typeface="Calibri" pitchFamily="34" charset="0"/>
              </a:rPr>
              <a:t> </a:t>
            </a:r>
          </a:p>
        </p:txBody>
      </p:sp>
      <p:pic>
        <p:nvPicPr>
          <p:cNvPr id="49160" name="Picture 8" descr="Jagoda_kamczacka_49c7937f09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884613"/>
            <a:ext cx="39639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827088" y="692696"/>
            <a:ext cx="74168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Bef>
                <a:spcPct val="50000"/>
              </a:spcBef>
            </a:pPr>
            <a:r>
              <a:rPr lang="pl-PL" altLang="pl-PL" sz="2800" b="1" dirty="0">
                <a:solidFill>
                  <a:srgbClr val="660033"/>
                </a:solidFill>
                <a:latin typeface="Calibri" pitchFamily="34" charset="0"/>
              </a:rPr>
              <a:t>Antocyjany czarnej jagody i czarnej porzeczki </a:t>
            </a:r>
            <a:endParaRPr lang="pl-PL" altLang="pl-PL" sz="2400" b="1" dirty="0">
              <a:solidFill>
                <a:srgbClr val="660033"/>
              </a:solidFill>
            </a:endParaRPr>
          </a:p>
          <a:p>
            <a:pPr marL="609600" indent="-609600" algn="l">
              <a:spcBef>
                <a:spcPct val="50000"/>
              </a:spcBef>
              <a:buFontTx/>
              <a:buAutoNum type="arabicPeriod"/>
            </a:pPr>
            <a:r>
              <a:rPr lang="pl-PL" altLang="pl-PL" sz="2400" b="1" dirty="0">
                <a:latin typeface="Calibri" pitchFamily="34" charset="0"/>
              </a:rPr>
              <a:t>korzystny wpływ na naczynia włosowate oczu, przyśpieszają regenerację purpury wzrokowej (rodopsyny), przyczyniając się do  poprawy widzenia nocnego, </a:t>
            </a:r>
            <a:endParaRPr lang="pl-PL" altLang="pl-PL" sz="2400" b="1" dirty="0"/>
          </a:p>
          <a:p>
            <a:pPr marL="609600" indent="-609600" algn="l">
              <a:spcBef>
                <a:spcPct val="50000"/>
              </a:spcBef>
              <a:buFontTx/>
              <a:buAutoNum type="arabicPeriod"/>
            </a:pPr>
            <a:r>
              <a:rPr lang="pl-PL" altLang="pl-PL" sz="2400" b="1" dirty="0">
                <a:latin typeface="Calibri" pitchFamily="34" charset="0"/>
              </a:rPr>
              <a:t>zmniejszają stres oksydacyjny, </a:t>
            </a:r>
            <a:endParaRPr lang="pl-PL" altLang="pl-PL" sz="2400" b="1" dirty="0"/>
          </a:p>
          <a:p>
            <a:pPr marL="609600" indent="-609600" algn="l">
              <a:spcBef>
                <a:spcPct val="50000"/>
              </a:spcBef>
              <a:buFontTx/>
              <a:buAutoNum type="arabicPeriod"/>
            </a:pPr>
            <a:r>
              <a:rPr lang="pl-PL" altLang="pl-PL" sz="2400" b="1" dirty="0">
                <a:latin typeface="Calibri" pitchFamily="34" charset="0"/>
              </a:rPr>
              <a:t>żele zawierające 0,01-0,1% antocyjanin zabezpieczają skórę przed szkodliwym działaniem promieniowania UV. </a:t>
            </a:r>
            <a:endParaRPr lang="en-US" altLang="pl-PL" sz="2400" b="1" dirty="0">
              <a:latin typeface="Calibri" pitchFamily="34" charset="0"/>
            </a:endParaRPr>
          </a:p>
        </p:txBody>
      </p:sp>
      <p:sp>
        <p:nvSpPr>
          <p:cNvPr id="49155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F428E-2C49-4C5B-99A7-6BFB2B583A11}" type="slidenum">
              <a:rPr lang="pl-PL" smtClean="0"/>
              <a:pPr/>
              <a:t>53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4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-23676" y="2636912"/>
            <a:ext cx="9167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50000"/>
              </a:spcBef>
            </a:pPr>
            <a:r>
              <a:rPr lang="pl-PL" altLang="pl-PL" sz="4400" b="1" dirty="0" smtClean="0">
                <a:solidFill>
                  <a:srgbClr val="660033"/>
                </a:solidFill>
                <a:latin typeface="Calibri" pitchFamily="34" charset="0"/>
              </a:rPr>
              <a:t>DZIĘKUJĘ ZA UWAGĘ!</a:t>
            </a:r>
            <a:endParaRPr lang="en-US" altLang="pl-PL" sz="4000" b="1" dirty="0">
              <a:latin typeface="Calibri" pitchFamily="34" charset="0"/>
            </a:endParaRPr>
          </a:p>
        </p:txBody>
      </p:sp>
      <p:sp>
        <p:nvSpPr>
          <p:cNvPr id="49155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5F428E-2C49-4C5B-99A7-6BFB2B583A11}" type="slidenum">
              <a:rPr lang="pl-PL" smtClean="0"/>
              <a:pPr/>
              <a:t>54</a:t>
            </a:fld>
            <a:endParaRPr lang="pl-PL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4745"/>
            <a:ext cx="9447213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50825" y="1341438"/>
          <a:ext cx="853757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ykres" r:id="rId4" imgW="8505825" imgH="4171950" progId="Excel.Sheet.8">
                  <p:embed/>
                </p:oleObj>
              </mc:Choice>
              <mc:Fallback>
                <p:oleObj name="Wykres" r:id="rId4" imgW="8505825" imgH="4171950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537575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7088" y="115888"/>
            <a:ext cx="7848600" cy="94615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dirty="0">
                <a:latin typeface="Calibri" pitchFamily="34" charset="0"/>
              </a:rPr>
              <a:t>Wartość energetyczna 100 g części jadalnych owoców </a:t>
            </a:r>
            <a:endParaRPr lang="en-US" altLang="pl-PL" sz="2800" dirty="0">
              <a:latin typeface="Calibri" pitchFamily="34" charset="0"/>
            </a:endParaRP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539750" y="58769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>
                <a:latin typeface="Calibri" pitchFamily="34" charset="0"/>
              </a:rPr>
              <a:t>Większość owoców cechuje się niską wartością energetyczną </a:t>
            </a:r>
            <a:endParaRPr lang="en-US" altLang="pl-PL" sz="2400">
              <a:latin typeface="Calibri" pitchFamily="34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684213" y="1125538"/>
            <a:ext cx="151130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000">
                <a:latin typeface="Calibri" pitchFamily="34" charset="0"/>
              </a:rPr>
              <a:t>654 - 628 kcal</a:t>
            </a:r>
            <a:endParaRPr lang="en-US" altLang="pl-PL" sz="2000">
              <a:latin typeface="Calibri" pitchFamily="34" charset="0"/>
            </a:endParaRPr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1547813" y="3429000"/>
            <a:ext cx="640873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000">
                <a:latin typeface="Calibri" pitchFamily="34" charset="0"/>
              </a:rPr>
              <a:t>80 – 40 kcal</a:t>
            </a:r>
            <a:endParaRPr lang="en-US" altLang="pl-PL" sz="2000">
              <a:latin typeface="Calibri" pitchFamily="34" charset="0"/>
            </a:endParaRPr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8172450" y="3500438"/>
            <a:ext cx="971550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altLang="pl-PL" sz="2000">
                <a:latin typeface="Calibri" pitchFamily="34" charset="0"/>
              </a:rPr>
              <a:t>30 kcal</a:t>
            </a:r>
            <a:endParaRPr lang="en-US" altLang="pl-PL" sz="2000">
              <a:latin typeface="Calibri" pitchFamily="34" charset="0"/>
            </a:endParaRPr>
          </a:p>
        </p:txBody>
      </p:sp>
      <p:sp>
        <p:nvSpPr>
          <p:cNvPr id="1032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53FA8E-76DF-4A6A-A0E7-547A018277E3}" type="slidenum">
              <a:rPr lang="pl-PL" smtClean="0"/>
              <a:pPr/>
              <a:t>6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684213" y="22764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l-PL"/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7137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latin typeface="Calibri" pitchFamily="34" charset="0"/>
              </a:rPr>
              <a:t>GED =  ilość energii dostępnej dla organizmu w wyniku spożycia jednostki wagowej lub objętości żywności. </a:t>
            </a:r>
          </a:p>
          <a:p>
            <a:r>
              <a:rPr lang="pl-PL" altLang="pl-PL" sz="2400" b="1" dirty="0">
                <a:solidFill>
                  <a:srgbClr val="660033"/>
                </a:solidFill>
                <a:latin typeface="Calibri" pitchFamily="34" charset="0"/>
              </a:rPr>
              <a:t>Gęstość </a:t>
            </a:r>
            <a:r>
              <a:rPr lang="pl-PL" altLang="pl-PL" sz="2400" b="1" dirty="0" smtClean="0">
                <a:solidFill>
                  <a:srgbClr val="660033"/>
                </a:solidFill>
                <a:latin typeface="Calibri" pitchFamily="34" charset="0"/>
              </a:rPr>
              <a:t>= </a:t>
            </a:r>
            <a:r>
              <a:rPr lang="pl-PL" altLang="pl-PL" sz="2400" b="1" dirty="0">
                <a:solidFill>
                  <a:srgbClr val="660033"/>
                </a:solidFill>
                <a:latin typeface="Calibri" pitchFamily="34" charset="0"/>
              </a:rPr>
              <a:t>ilość kalorii na gram pokarmu </a:t>
            </a:r>
            <a:r>
              <a:rPr lang="pl-PL" altLang="pl-PL" sz="2400" b="1" dirty="0" smtClean="0">
                <a:solidFill>
                  <a:srgbClr val="660033"/>
                </a:solidFill>
                <a:latin typeface="Calibri" pitchFamily="34" charset="0"/>
              </a:rPr>
              <a:t>(kcal </a:t>
            </a:r>
            <a:r>
              <a:rPr lang="pl-PL" altLang="pl-PL" sz="2400" b="1" dirty="0">
                <a:solidFill>
                  <a:srgbClr val="660033"/>
                </a:solidFill>
                <a:latin typeface="Calibri" pitchFamily="34" charset="0"/>
              </a:rPr>
              <a:t>/ g).</a:t>
            </a:r>
          </a:p>
          <a:p>
            <a:pPr>
              <a:spcBef>
                <a:spcPct val="50000"/>
              </a:spcBef>
            </a:pPr>
            <a:endParaRPr lang="pl-PL" altLang="pl-PL" sz="2000" dirty="0">
              <a:latin typeface="Calibri" pitchFamily="34" charset="0"/>
            </a:endParaRP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23528" y="2636912"/>
            <a:ext cx="8569325" cy="138499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b="1" dirty="0">
                <a:solidFill>
                  <a:srgbClr val="660033"/>
                </a:solidFill>
                <a:latin typeface="Calibri" pitchFamily="34" charset="0"/>
              </a:rPr>
              <a:t>Warzywa i owoce należą do produktów o najniższej gęstości energetycznej, co oznacza, że dostarczają niewiele kalorii w stosunku do wielkości porcji. 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179388" y="4437063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2400" dirty="0" smtClean="0">
                <a:latin typeface="Calibri" pitchFamily="34" charset="0"/>
              </a:rPr>
              <a:t>Spożywanie </a:t>
            </a:r>
            <a:r>
              <a:rPr lang="pl-PL" altLang="pl-PL" sz="2400" dirty="0">
                <a:latin typeface="Calibri" pitchFamily="34" charset="0"/>
              </a:rPr>
              <a:t>posiłków o mniejszej gęstości </a:t>
            </a:r>
            <a:r>
              <a:rPr lang="pl-PL" altLang="pl-PL" sz="2400" dirty="0" smtClean="0">
                <a:latin typeface="Calibri" pitchFamily="34" charset="0"/>
              </a:rPr>
              <a:t>energetycznej:</a:t>
            </a:r>
          </a:p>
          <a:p>
            <a:pPr algn="ctr"/>
            <a:r>
              <a:rPr lang="pl-PL" altLang="pl-PL" sz="2400" dirty="0" smtClean="0">
                <a:latin typeface="Calibri" pitchFamily="34" charset="0"/>
              </a:rPr>
              <a:t>zmniejsza </a:t>
            </a:r>
            <a:r>
              <a:rPr lang="pl-PL" altLang="pl-PL" sz="2400" dirty="0">
                <a:latin typeface="Calibri" pitchFamily="34" charset="0"/>
              </a:rPr>
              <a:t>łaknienie i ułatwia redukcję masy ciała</a:t>
            </a:r>
            <a:endParaRPr lang="en-US" altLang="pl-PL" sz="2400" dirty="0">
              <a:latin typeface="Calibri" pitchFamily="34" charset="0"/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979712" y="404664"/>
            <a:ext cx="5329088" cy="5191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2800" dirty="0">
                <a:latin typeface="Calibri" pitchFamily="34" charset="0"/>
              </a:rPr>
              <a:t>Gęstość energetyczna (GED)</a:t>
            </a:r>
          </a:p>
        </p:txBody>
      </p:sp>
      <p:sp>
        <p:nvSpPr>
          <p:cNvPr id="12296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0097C-EE12-4B58-B3F4-6EF2DC4566B6}" type="slidenum">
              <a:rPr lang="pl-PL" smtClean="0"/>
              <a:pPr/>
              <a:t>7</a:t>
            </a:fld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Rectangle 19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5486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2800" b="1" dirty="0" smtClean="0"/>
              <a:t>Zawartość białka w 100 g produktów (g)</a:t>
            </a:r>
          </a:p>
        </p:txBody>
      </p:sp>
      <p:graphicFrame>
        <p:nvGraphicFramePr>
          <p:cNvPr id="13364" name="Group 52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540750" cy="6058126"/>
        </p:xfrm>
        <a:graphic>
          <a:graphicData uri="http://schemas.openxmlformats.org/drawingml/2006/table">
            <a:tbl>
              <a:tblPr/>
              <a:tblGrid>
                <a:gridCol w="2846388"/>
                <a:gridCol w="2847975"/>
                <a:gridCol w="2846387"/>
              </a:tblGrid>
              <a:tr h="295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Warzywa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Owoce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53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pomidor   0,9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papryka  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ziemniak  1,8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ogórek  0,7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dynia  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sałata  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kapusta biała  1,7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kalafior  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brukselka  4,7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marchew 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pietruszka korzeń  2,6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pietruszka liście   4,4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chrzan  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burak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korz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1,8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fasola nas.    21,4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fasola szpar. 2,4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groch nas.  23,8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groch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ziel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.  6,7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soja nas.  34,3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bób </a:t>
                      </a:r>
                      <a:r>
                        <a:rPr kumimoji="0" lang="pl-P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ziel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.  7,1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cebula  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czosnek  6,4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agrest  0,8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brzoskwinia 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cytryna  0,8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borówka  0,8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czereśnia 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wiśnia 0,9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śliwka  0,6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gruszka 0,6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jabłko 0,4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porzeczka kol. 1,0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porzeczka czar. 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poziomka  0,8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truskawka  0,7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winogrona  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 orzechy  16 –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jajka  12,5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mięso   18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wątroba 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masło  0,7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margaryna 0 –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olej 0,1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mąka 9,4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makaron  10- 12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kasze 7-12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płatki pszenne 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płatki kukurydziane 6,9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płatki owsiane 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otręby 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 ryż 6,7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chleby 4,1-5,6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chleb chrupki 8,7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bułki 7,3- 8,2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mleko 3,3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jogurt 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sery twarde 25-27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charset="0"/>
                        </a:rPr>
                        <a:t>twarogi 17-19</a:t>
                      </a: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lody 3,2-3,9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08038"/>
          </a:xfrm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 </a:t>
            </a:r>
            <a:r>
              <a:rPr lang="pl-PL" sz="3600" smtClean="0">
                <a:latin typeface="Times New Roman" pitchFamily="18" charset="0"/>
              </a:rPr>
              <a:t>Zawartość tłuszczów w produktach  (%)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11560" y="981075"/>
            <a:ext cx="2952378" cy="568828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600" b="1" dirty="0" smtClean="0">
                <a:latin typeface="Times New Roman" pitchFamily="18" charset="0"/>
              </a:rPr>
              <a:t>Warzywa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Pomidor 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Papryka 0,3-0,5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Ziemniak 0,1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Ogórek 0,1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Dynia 0,1-0,3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Sałata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Kapustne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Marchew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Seler 0,3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Pietruszka k. 0,5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Pietruszka l. 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Burak 0,1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Szpinak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Rzodkiewka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3300"/>
                </a:solidFill>
                <a:latin typeface="Times New Roman" pitchFamily="18" charset="0"/>
              </a:rPr>
              <a:t>Fasola nas. 1,7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Fasola szpar.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3300"/>
                </a:solidFill>
                <a:latin typeface="Times New Roman" pitchFamily="18" charset="0"/>
              </a:rPr>
              <a:t>Groch nas. 1,7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Groch </a:t>
            </a:r>
            <a:r>
              <a:rPr lang="pl-PL" sz="1600" b="1" dirty="0" err="1" smtClean="0">
                <a:latin typeface="Times New Roman" pitchFamily="18" charset="0"/>
              </a:rPr>
              <a:t>ziel</a:t>
            </a:r>
            <a:r>
              <a:rPr lang="pl-PL" sz="1600" b="1" dirty="0" smtClean="0">
                <a:latin typeface="Times New Roman" pitchFamily="18" charset="0"/>
              </a:rPr>
              <a:t>.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Bób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itchFamily="18" charset="0"/>
              </a:rPr>
              <a:t>Soja nas. 19,6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7030A0"/>
                </a:solidFill>
                <a:latin typeface="Times New Roman" pitchFamily="18" charset="0"/>
              </a:rPr>
              <a:t>Soja kiełki  6,7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Cebula 0,4 por 0,3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Czosnek 0,5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Szczypiorek 0,8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Chrzan 0,6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Pieczarki 0,4</a:t>
            </a:r>
            <a:r>
              <a:rPr lang="pl-PL" sz="16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4608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63938" y="1125538"/>
            <a:ext cx="2663825" cy="4970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000" b="1" dirty="0" smtClean="0">
                <a:latin typeface="Times New Roman" pitchFamily="18" charset="0"/>
              </a:rPr>
              <a:t>0woce:       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Agrest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Brzoskwinia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Cytryna 0,3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Borówka 0,6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Czereśnia 0,3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Gruszka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Jabłko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Porzeczka 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Poziomka 0,5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Truskawka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Winogrona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Wiśnie 0,4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latin typeface="Times New Roman" pitchFamily="18" charset="0"/>
              </a:rPr>
              <a:t>Śliwki 0,2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itchFamily="18" charset="0"/>
              </a:rPr>
              <a:t>Awokado 15,3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itchFamily="18" charset="0"/>
              </a:rPr>
              <a:t>Oliwki 12,7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itchFamily="18" charset="0"/>
              </a:rPr>
              <a:t>Orzechy włos. 16,0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chemeClr val="hlink"/>
                </a:solidFill>
                <a:latin typeface="Times New Roman" pitchFamily="18" charset="0"/>
              </a:rPr>
              <a:t>Pistacje    48,5</a:t>
            </a:r>
          </a:p>
          <a:p>
            <a:pPr eaLnBrk="1" hangingPunct="1">
              <a:lnSpc>
                <a:spcPct val="80000"/>
              </a:lnSpc>
              <a:buClr>
                <a:schemeClr val="folHlink"/>
              </a:buClr>
              <a:defRPr/>
            </a:pPr>
            <a:r>
              <a:rPr lang="pl-PL" sz="1600" b="1" dirty="0" smtClean="0">
                <a:solidFill>
                  <a:schemeClr val="hlink"/>
                </a:solidFill>
                <a:latin typeface="Times New Roman" pitchFamily="18" charset="0"/>
              </a:rPr>
              <a:t>Leszczyna 63,0</a:t>
            </a:r>
            <a:r>
              <a:rPr lang="pl-PL" sz="9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11863" y="1099180"/>
            <a:ext cx="2305050" cy="46628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pl-PL" b="1" dirty="0">
                <a:latin typeface="Times New Roman" pitchFamily="18" charset="0"/>
              </a:rPr>
              <a:t>Inne </a:t>
            </a:r>
          </a:p>
          <a:p>
            <a:pPr>
              <a:buFontTx/>
              <a:buBlip>
                <a:blip r:embed="rId2"/>
              </a:buBlip>
            </a:pPr>
            <a:r>
              <a:rPr lang="pl-PL" sz="16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rgbClr val="FF0000"/>
                </a:solidFill>
                <a:latin typeface="Times New Roman" pitchFamily="18" charset="0"/>
              </a:rPr>
              <a:t>Jajka   10,7</a:t>
            </a: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chemeClr val="hlink"/>
                </a:solidFill>
                <a:latin typeface="Times New Roman" pitchFamily="18" charset="0"/>
              </a:rPr>
              <a:t>Żółtko  32,0</a:t>
            </a:r>
            <a:endParaRPr lang="pl-PL" sz="1400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Białko 0</a:t>
            </a:r>
          </a:p>
          <a:p>
            <a:endParaRPr lang="pl-PL" sz="1400" dirty="0"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chemeClr val="hlink"/>
                </a:solidFill>
                <a:latin typeface="Times New Roman" pitchFamily="18" charset="0"/>
              </a:rPr>
              <a:t>Mięso 3,5- 28,0</a:t>
            </a:r>
            <a:endParaRPr lang="pl-PL" sz="1400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Wątroba 3,1- 6,3</a:t>
            </a:r>
            <a:endParaRPr lang="pl-PL" sz="1400" dirty="0"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Ryby 0,3 – 15</a:t>
            </a:r>
            <a:endParaRPr lang="pl-PL" sz="1400" dirty="0">
              <a:latin typeface="Times New Roman" pitchFamily="18" charset="0"/>
            </a:endParaRPr>
          </a:p>
          <a:p>
            <a:r>
              <a:rPr lang="pl-PL" sz="1400" b="1" dirty="0">
                <a:latin typeface="Times New Roman" pitchFamily="18" charset="0"/>
              </a:rPr>
              <a:t> </a:t>
            </a:r>
            <a:endParaRPr lang="pl-PL" sz="1400" dirty="0"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chemeClr val="hlink"/>
                </a:solidFill>
                <a:latin typeface="Times New Roman" pitchFamily="18" charset="0"/>
              </a:rPr>
              <a:t>Masło  82 </a:t>
            </a:r>
            <a:endParaRPr lang="pl-PL" sz="1400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chemeClr val="hlink"/>
                </a:solidFill>
                <a:latin typeface="Times New Roman" pitchFamily="18" charset="0"/>
              </a:rPr>
              <a:t> Margaryna 45-80</a:t>
            </a:r>
            <a:endParaRPr lang="pl-PL" sz="1400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chemeClr val="hlink"/>
                </a:solidFill>
                <a:latin typeface="Times New Roman" pitchFamily="18" charset="0"/>
              </a:rPr>
              <a:t> Olej 100</a:t>
            </a:r>
          </a:p>
          <a:p>
            <a:endParaRPr lang="pl-PL" sz="1400" dirty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Mąka 1,5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 Makaron 1,6-3,5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 Kasze 1,3-3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 Płatki </a:t>
            </a:r>
            <a:r>
              <a:rPr lang="pl-PL" sz="1400" b="1" dirty="0" err="1">
                <a:solidFill>
                  <a:srgbClr val="FF3300"/>
                </a:solidFill>
                <a:latin typeface="Times New Roman" pitchFamily="18" charset="0"/>
              </a:rPr>
              <a:t>pszen</a:t>
            </a: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. 4,6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 Płatki kuk.  2,5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 Płatki </a:t>
            </a:r>
            <a:r>
              <a:rPr lang="pl-PL" sz="1400" b="1" dirty="0" err="1">
                <a:solidFill>
                  <a:srgbClr val="FF3300"/>
                </a:solidFill>
                <a:latin typeface="Times New Roman" pitchFamily="18" charset="0"/>
              </a:rPr>
              <a:t>ows</a:t>
            </a:r>
            <a:r>
              <a:rPr lang="pl-PL" sz="1400" b="1" dirty="0">
                <a:solidFill>
                  <a:srgbClr val="FF3300"/>
                </a:solidFill>
                <a:latin typeface="Times New Roman" pitchFamily="18" charset="0"/>
              </a:rPr>
              <a:t>. 7,2</a:t>
            </a:r>
            <a:endParaRPr lang="pl-PL" sz="1400" dirty="0">
              <a:solidFill>
                <a:srgbClr val="FF3300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</a:t>
            </a:r>
            <a:r>
              <a:rPr lang="pl-PL" sz="1400" b="1" dirty="0">
                <a:solidFill>
                  <a:srgbClr val="CC0099"/>
                </a:solidFill>
                <a:latin typeface="Times New Roman" pitchFamily="18" charset="0"/>
              </a:rPr>
              <a:t>Otręby 4,6</a:t>
            </a:r>
            <a:endParaRPr lang="pl-PL" sz="1400" dirty="0">
              <a:solidFill>
                <a:srgbClr val="CC0099"/>
              </a:solidFill>
              <a:latin typeface="Times New Roman" pitchFamily="18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pl-PL" sz="1400" b="1" dirty="0">
                <a:latin typeface="Times New Roman" pitchFamily="18" charset="0"/>
              </a:rPr>
              <a:t> Ryż</a:t>
            </a:r>
            <a:r>
              <a:rPr lang="pl-PL" sz="1400" b="1" dirty="0"/>
              <a:t> 07-1,9</a:t>
            </a:r>
          </a:p>
        </p:txBody>
      </p:sp>
      <p:sp>
        <p:nvSpPr>
          <p:cNvPr id="6" name="Prostokąt 5"/>
          <p:cNvSpPr/>
          <p:nvPr/>
        </p:nvSpPr>
        <p:spPr>
          <a:xfrm>
            <a:off x="3851920" y="5949280"/>
            <a:ext cx="252028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latin typeface="Calibri" pitchFamily="34" charset="0"/>
              </a:rPr>
              <a:t>Produkty beztłuszczowe</a:t>
            </a:r>
          </a:p>
          <a:p>
            <a:pPr algn="ctr"/>
            <a:r>
              <a:rPr lang="pl-PL" altLang="pl-PL" dirty="0" smtClean="0">
                <a:latin typeface="Calibri" pitchFamily="34" charset="0"/>
              </a:rPr>
              <a:t> &lt; 0,5 g/100g</a:t>
            </a:r>
            <a:endParaRPr lang="en-US" altLang="pl-P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3320</Words>
  <Application>Microsoft Office PowerPoint</Application>
  <PresentationFormat>Pokaz na ekranie (4:3)</PresentationFormat>
  <Paragraphs>989</Paragraphs>
  <Slides>54</Slides>
  <Notes>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54</vt:i4>
      </vt:variant>
    </vt:vector>
  </HeadingPairs>
  <TitlesOfParts>
    <vt:vector size="58" baseType="lpstr">
      <vt:lpstr>Motyw pakietu Office</vt:lpstr>
      <vt:lpstr>Obraz - mapa bitowa</vt:lpstr>
      <vt:lpstr>Wykres</vt:lpstr>
      <vt:lpstr>Fotografia Photo Editor</vt:lpstr>
      <vt:lpstr>Sprzedaż bezpośrednia artykułów rolno-spożywczych instrumentem profilaktyki zdrowotnej polskiego społeczeństwa. (Wartość odżywcza warzyw i owoców)</vt:lpstr>
      <vt:lpstr>Podstawowe cechy warzyw i owoców</vt:lpstr>
      <vt:lpstr>Prezentacja programu PowerPoint</vt:lpstr>
      <vt:lpstr>Prezentacja programu PowerPoint</vt:lpstr>
      <vt:lpstr>Zawartość wody w warzywach</vt:lpstr>
      <vt:lpstr>Prezentacja programu PowerPoint</vt:lpstr>
      <vt:lpstr>Prezentacja programu PowerPoint</vt:lpstr>
      <vt:lpstr>Zawartość białka w 100 g produktów (g)</vt:lpstr>
      <vt:lpstr> Zawartość tłuszczów w produktach  (%)</vt:lpstr>
      <vt:lpstr>Zawartość węglowodanów  (g/100 g)</vt:lpstr>
      <vt:lpstr>Prezentacja programu PowerPoint</vt:lpstr>
      <vt:lpstr>Błonnik</vt:lpstr>
      <vt:lpstr>Zawartość błonnika pokarmowego (%)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SKŁADNIKI ODPOWIEDZIALNE ZA EFEKTY METABOLICZNE W ORGANIZMIE  NAZWANO   NIEODŻYWCZYMI SUBSTANCJAMI NATURALNYMI (NSN) LUB  NUTRACEUTYKAMI:</vt:lpstr>
      <vt:lpstr>Warzywa kapustne</vt:lpstr>
      <vt:lpstr>GLUKOZYNOLANY: </vt:lpstr>
      <vt:lpstr>Kapusta głowiasta biała</vt:lpstr>
      <vt:lpstr>BROKUŁ</vt:lpstr>
      <vt:lpstr> Warzywa cebulowe </vt:lpstr>
      <vt:lpstr>Skład chemiczny czosnku</vt:lpstr>
      <vt:lpstr>Działanie i zastosowanie</vt:lpstr>
      <vt:lpstr>Cebula zwyczajna</vt:lpstr>
      <vt:lpstr>Działanie i zastosowanie</vt:lpstr>
      <vt:lpstr>Warzywa psiankowate</vt:lpstr>
      <vt:lpstr>Pomidor</vt:lpstr>
      <vt:lpstr>Działanie i zastosowanie</vt:lpstr>
      <vt:lpstr>Działanie likopenu</vt:lpstr>
      <vt:lpstr>Zawartość likopenu w owocach pomidora</vt:lpstr>
      <vt:lpstr>Zawartość likopenu w świeżych pomidorach oraz handlowych produktach pomidorowych w USA  [wg USS-NCC Carotenoid Database for US Foods, 1998 r.] </vt:lpstr>
      <vt:lpstr>PAPRYKA ROCZNA  jest ważnym elementem naszej diety, gdyż ma szerokie zastosowanie.</vt:lpstr>
      <vt:lpstr>Papryka czerwona</vt:lpstr>
      <vt:lpstr>Papryka pomarańczowa i żółta</vt:lpstr>
      <vt:lpstr>Papryka zielona </vt:lpstr>
      <vt:lpstr>Kapsaicyna</vt:lpstr>
      <vt:lpstr>Kapsaicyna</vt:lpstr>
      <vt:lpstr>Działanie i zastosowanie</vt:lpstr>
      <vt:lpstr>Rośliny strączkowe</vt:lpstr>
      <vt:lpstr>Warzywa strączkowe</vt:lpstr>
      <vt:lpstr>Prezentacja programu PowerPoint</vt:lpstr>
      <vt:lpstr>Zawartość białka w nasionach roślin strączkowych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arwo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WARZYWA</dc:title>
  <dc:creator>mponiedzialek</dc:creator>
  <cp:lastModifiedBy>Mateusz Grojec</cp:lastModifiedBy>
  <cp:revision>80</cp:revision>
  <dcterms:created xsi:type="dcterms:W3CDTF">2009-01-20T12:46:09Z</dcterms:created>
  <dcterms:modified xsi:type="dcterms:W3CDTF">2014-11-25T07:56:08Z</dcterms:modified>
</cp:coreProperties>
</file>