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0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061"/>
    <a:srgbClr val="422C16"/>
    <a:srgbClr val="0C788E"/>
    <a:srgbClr val="006666"/>
    <a:srgbClr val="54381C"/>
    <a:srgbClr val="A50021"/>
    <a:srgbClr val="FFFFA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KATEDRA\JK\Sprzeda&#380;%20bezpo&#347;rednia%20CDR\wykresy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H:\KATEDRA\JK\Sprzeda&#380;%20bezpo&#347;rednia%20CDR\wykres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H:\KATEDRA\JK\Sprzeda&#380;%20bezpo&#347;rednia%20CDR\wykresy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3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13815188919462"/>
          <c:y val="7.9674603984984924E-2"/>
          <c:w val="0.68657148060295703"/>
          <c:h val="0.90109359505312214"/>
        </c:manualLayout>
      </c:layout>
      <c:pie3DChart>
        <c:varyColors val="1"/>
        <c:ser>
          <c:idx val="2"/>
          <c:order val="0"/>
          <c:explosion val="14"/>
          <c:dPt>
            <c:idx val="4"/>
            <c:bubble3D val="0"/>
            <c:explosion val="15"/>
          </c:dPt>
          <c:dLbls>
            <c:dLbl>
              <c:idx val="0"/>
              <c:layout>
                <c:manualLayout>
                  <c:x val="5.3466408276566443E-2"/>
                  <c:y val="1.7353579175705007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sprzedaż na targowisku lokalnym
45,5%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21391151269561121"/>
                  <c:y val="-2.1979201099306098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s</a:t>
                    </a:r>
                    <a:r>
                      <a:rPr lang="en-US" dirty="0" err="1" smtClean="0"/>
                      <a:t>przedaż</a:t>
                    </a:r>
                    <a:r>
                      <a:rPr lang="en-US" dirty="0" smtClean="0"/>
                      <a:t> </a:t>
                    </a:r>
                    <a:endParaRPr lang="pl-PL" dirty="0" smtClean="0"/>
                  </a:p>
                  <a:p>
                    <a:r>
                      <a:rPr lang="pl-PL" dirty="0" smtClean="0"/>
                      <a:t>„</a:t>
                    </a:r>
                    <a:r>
                      <a:rPr lang="en-US" dirty="0" smtClean="0"/>
                      <a:t>u </a:t>
                    </a:r>
                    <a:r>
                      <a:rPr lang="en-US" dirty="0" err="1" smtClean="0"/>
                      <a:t>drzwi</a:t>
                    </a:r>
                    <a:r>
                      <a:rPr lang="pl-PL" dirty="0" smtClean="0"/>
                      <a:t>”</a:t>
                    </a:r>
                    <a:r>
                      <a:rPr lang="en-US" dirty="0"/>
                      <a:t>
28,5%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1.5395196639090503E-2"/>
                  <c:y val="6.40594199913813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5.250519129031482E-2"/>
                  <c:y val="5.27749606710751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0"/>
                  <c:y val="2.71791426034796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9.0912006340647267E-3"/>
                  <c:y val="-0.159349207969969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8.3639045833395473E-2"/>
                  <c:y val="-9.34116046720512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0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'9'!$A$3:$A$9</c:f>
              <c:strCache>
                <c:ptCount val="7"/>
                <c:pt idx="0">
                  <c:v>sprzedaż na targowisku lokalnym</c:v>
                </c:pt>
                <c:pt idx="1">
                  <c:v>sprzedaż u drzwi</c:v>
                </c:pt>
                <c:pt idx="2">
                  <c:v>prowadzenie sklepu lub straganu w gospodarstwie</c:v>
                </c:pt>
                <c:pt idx="3">
                  <c:v>sprzedaż obwoźna</c:v>
                </c:pt>
                <c:pt idx="4">
                  <c:v>prowadzenie sklepu samodzielnego poza gospodarstwem</c:v>
                </c:pt>
                <c:pt idx="5">
                  <c:v>sprzedaż na poboczu drogi</c:v>
                </c:pt>
                <c:pt idx="6">
                  <c:v>inne</c:v>
                </c:pt>
              </c:strCache>
            </c:strRef>
          </c:cat>
          <c:val>
            <c:numRef>
              <c:f>'9'!$B$3:$B$9</c:f>
              <c:numCache>
                <c:formatCode>0.0%</c:formatCode>
                <c:ptCount val="7"/>
                <c:pt idx="0">
                  <c:v>0.45500000000000002</c:v>
                </c:pt>
                <c:pt idx="1">
                  <c:v>0.28500000000000014</c:v>
                </c:pt>
                <c:pt idx="2">
                  <c:v>8.1000000000000044E-2</c:v>
                </c:pt>
                <c:pt idx="3">
                  <c:v>7.3000000000000037E-2</c:v>
                </c:pt>
                <c:pt idx="4">
                  <c:v>4.1000000000000002E-2</c:v>
                </c:pt>
                <c:pt idx="5">
                  <c:v>3.3000000000000002E-2</c:v>
                </c:pt>
                <c:pt idx="6">
                  <c:v>3.3000000000000002E-2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eparator>
</c:separator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584527039818271"/>
          <c:y val="6.7186723809192717E-2"/>
          <c:w val="0.61403089663959387"/>
          <c:h val="0.85527655832678162"/>
        </c:manualLayout>
      </c:layout>
      <c:pie3DChart>
        <c:varyColors val="1"/>
        <c:ser>
          <c:idx val="2"/>
          <c:order val="0"/>
          <c:spPr>
            <a:pattFill prst="pct90">
              <a:fgClr>
                <a:srgbClr val="99CC00"/>
              </a:fgClr>
              <a:bgClr>
                <a:srgbClr val="003300"/>
              </a:bgClr>
            </a:pattFill>
            <a:ln w="12700">
              <a:solidFill>
                <a:srgbClr val="000000"/>
              </a:solidFill>
              <a:prstDash val="solid"/>
            </a:ln>
          </c:spPr>
          <c:explosion val="14"/>
          <c:dPt>
            <c:idx val="0"/>
            <c:bubble3D val="0"/>
            <c:spPr>
              <a:solidFill>
                <a:srgbClr val="C00000"/>
              </a:solidFill>
              <a:ln w="25400">
                <a:solidFill>
                  <a:srgbClr val="C0C0C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rgbClr val="C0C0C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rgbClr val="C0C0C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33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8596452246046751E-2"/>
                  <c:y val="3.132855157663211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8138151913825585E-2"/>
                  <c:y val="-2.101331181788363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sprzedaż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pl-PL" dirty="0" smtClean="0"/>
                      <a:t>„</a:t>
                    </a:r>
                    <a:r>
                      <a:rPr lang="en-US" dirty="0" smtClean="0"/>
                      <a:t>u </a:t>
                    </a:r>
                    <a:r>
                      <a:rPr lang="en-US" dirty="0" err="1" smtClean="0"/>
                      <a:t>drzwi</a:t>
                    </a:r>
                    <a:r>
                      <a:rPr lang="pl-PL" dirty="0" smtClean="0"/>
                      <a:t>”</a:t>
                    </a:r>
                    <a:r>
                      <a:rPr lang="en-US" dirty="0"/>
                      <a:t>
16,4%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6.7798619747148842E-3"/>
                  <c:y val="-5.75370732026489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8.9132868152045297E-2"/>
                  <c:y val="-2.751539453825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8.5339980145575214E-2"/>
                  <c:y val="-2.751539453825920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3.4135992058230091E-2"/>
                  <c:y val="-7.7043104707125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2.0860884035585035E-2"/>
                  <c:y val="-5.77823285303443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-7.5857760129400237E-2"/>
                  <c:y val="-0.148583130506599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500" b="0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'8'!$A$3:$A$10</c:f>
              <c:strCache>
                <c:ptCount val="8"/>
                <c:pt idx="0">
                  <c:v>sprzedaż na targowisku lokalnym</c:v>
                </c:pt>
                <c:pt idx="1">
                  <c:v>sprzedaż u drzwi</c:v>
                </c:pt>
                <c:pt idx="2">
                  <c:v>prowadzenie sklepu lub straganu w gospodarstwie</c:v>
                </c:pt>
                <c:pt idx="3">
                  <c:v>sprzedaż obwoźna</c:v>
                </c:pt>
                <c:pt idx="4">
                  <c:v>prowadzenie sklepu samodzielnego poza gospodarstwem</c:v>
                </c:pt>
                <c:pt idx="5">
                  <c:v>sprzedaż na poboczu drogi</c:v>
                </c:pt>
                <c:pt idx="6">
                  <c:v>prowadzenie stoiska w domu handlowym</c:v>
                </c:pt>
                <c:pt idx="7">
                  <c:v>paczka od rolnika</c:v>
                </c:pt>
              </c:strCache>
            </c:strRef>
          </c:cat>
          <c:val>
            <c:numRef>
              <c:f>'8'!$B$3:$B$10</c:f>
              <c:numCache>
                <c:formatCode>0.0%</c:formatCode>
                <c:ptCount val="8"/>
                <c:pt idx="0">
                  <c:v>0.20400000000000001</c:v>
                </c:pt>
                <c:pt idx="1">
                  <c:v>0.16400000000000001</c:v>
                </c:pt>
                <c:pt idx="2">
                  <c:v>0.22600000000000001</c:v>
                </c:pt>
                <c:pt idx="3">
                  <c:v>6.6000000000000003E-2</c:v>
                </c:pt>
                <c:pt idx="4">
                  <c:v>0.19</c:v>
                </c:pt>
                <c:pt idx="5">
                  <c:v>1.2999999999999998E-2</c:v>
                </c:pt>
                <c:pt idx="6">
                  <c:v>0.12400000000000004</c:v>
                </c:pt>
                <c:pt idx="7">
                  <c:v>1.2999999999999998E-2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eparator>
</c:separator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968407790539434"/>
          <c:y val="0"/>
          <c:w val="0.76111935954669963"/>
          <c:h val="1"/>
        </c:manualLayout>
      </c:layout>
      <c:barChart>
        <c:barDir val="col"/>
        <c:grouping val="clustered"/>
        <c:varyColors val="0"/>
        <c:ser>
          <c:idx val="2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słupki!$A$3:$A$7</c:f>
              <c:strCache>
                <c:ptCount val="5"/>
                <c:pt idx="0">
                  <c:v>wysoka jakość produktu</c:v>
                </c:pt>
                <c:pt idx="1">
                  <c:v>atrakcyjna cena</c:v>
                </c:pt>
                <c:pt idx="2">
                  <c:v>promocja i reklama produktów</c:v>
                </c:pt>
                <c:pt idx="3">
                  <c:v>odpowiednia metoda wytwarzania</c:v>
                </c:pt>
                <c:pt idx="4">
                  <c:v>profesjonalna obłsuga klienta</c:v>
                </c:pt>
              </c:strCache>
            </c:strRef>
          </c:cat>
          <c:val>
            <c:numRef>
              <c:f>słupki!$B$3:$B$7</c:f>
              <c:numCache>
                <c:formatCode>0.0%</c:formatCode>
                <c:ptCount val="5"/>
                <c:pt idx="0">
                  <c:v>0.67500000000000038</c:v>
                </c:pt>
                <c:pt idx="1">
                  <c:v>0.193</c:v>
                </c:pt>
                <c:pt idx="2">
                  <c:v>6.0000000000000019E-2</c:v>
                </c:pt>
                <c:pt idx="3">
                  <c:v>3.5999999999999997E-2</c:v>
                </c:pt>
                <c:pt idx="4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0874240"/>
        <c:axId val="90875776"/>
      </c:barChart>
      <c:catAx>
        <c:axId val="908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90875776"/>
        <c:crosses val="autoZero"/>
        <c:auto val="1"/>
        <c:lblAlgn val="ctr"/>
        <c:lblOffset val="100"/>
        <c:noMultiLvlLbl val="0"/>
      </c:catAx>
      <c:valAx>
        <c:axId val="908757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90874240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B8EA7-76BD-479F-B895-68FEA5046E18}" type="datetimeFigureOut">
              <a:rPr lang="pl-PL" smtClean="0"/>
              <a:pPr/>
              <a:t>2014-11-24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F4A4-9889-4D35-9465-785068BAC05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960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BF5F5-6193-4947-81AD-4D1E8C8A152E}" type="datetimeFigureOut">
              <a:rPr lang="pl-PL" smtClean="0"/>
              <a:pPr/>
              <a:t>2014-11-24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195F3-27B1-4481-82EA-F918096CF3E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89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4BD50-7D79-4D8E-AC02-AB8F7EB506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4B5B1-5DB0-4BC7-BE48-F3CC5295852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4973D-5CD3-454C-96E8-A8748C85AA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4BD50-7D79-4D8E-AC02-AB8F7EB506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A9130-9696-47DD-8F0A-4170169A6BF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E6E8E-6B82-44A3-A7FA-A92B74E8373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AE32-6979-4520-B61A-E7D988495D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2D85-4DBA-448C-91DD-E707E74C30D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248F-7ADD-480F-B2FE-CB5615F1481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F68FC-25E7-4AED-ADA7-D4EF405E1D5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14C5-66C5-4C1B-BC46-82989F6558F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A9130-9696-47DD-8F0A-4170169A6B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3A1A-CF5C-4D56-B0C8-8F3B7A580D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4B5B1-5DB0-4BC7-BE48-F3CC5295852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4973D-5CD3-454C-96E8-A8748C85AA3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E6E8E-6B82-44A3-A7FA-A92B74E837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AE32-6979-4520-B61A-E7D988495D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2D85-4DBA-448C-91DD-E707E74C30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248F-7ADD-480F-B2FE-CB5615F1481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F68FC-25E7-4AED-ADA7-D4EF405E1D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14C5-66C5-4C1B-BC46-82989F6558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3A1A-CF5C-4D56-B0C8-8F3B7A580D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4112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4A6B84B8-E78F-4109-BEC0-2CE414E3DBD2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4112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4A6B84B8-E78F-4109-BEC0-2CE414E3DBD2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1520" y="1844824"/>
            <a:ext cx="8784976" cy="2592288"/>
          </a:xfrm>
        </p:spPr>
        <p:txBody>
          <a:bodyPr anchor="t" anchorCtr="0"/>
          <a:lstStyle/>
          <a:p>
            <a:r>
              <a:rPr lang="pl-PL" sz="3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Uwarunkowania ekonomiczne </a:t>
            </a:r>
            <a:br>
              <a:rPr lang="pl-PL" sz="3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i społeczne rozwoju sprzedaży bezpośredniej artykułów rolno-spożywczych w Polsce.</a:t>
            </a:r>
            <a:br>
              <a:rPr lang="pl-PL" sz="3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Idea sprzedaży bezpośredniej</a:t>
            </a:r>
            <a:endParaRPr lang="es-ES" sz="32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51520" y="4869160"/>
            <a:ext cx="86409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dr hab. inż. Józef Kania, prof. UR</a:t>
            </a:r>
          </a:p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Uniwersytet Rolniczy w Krakowie</a:t>
            </a:r>
          </a:p>
          <a:p>
            <a:pPr algn="ctr"/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Konferencja pt. „Rozwój marketingu bezpośredniego – perspektywy, szanse i zagrożenia rozwoju sprzedaży bezpośredniej w Polsce”</a:t>
            </a:r>
          </a:p>
          <a:p>
            <a:pPr algn="ctr"/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Centrum Doradztwa Rolniczego , Kraków, 27-28.11.2014 r.</a:t>
            </a:r>
            <a:endParaRPr lang="pl-PL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BD50-7D79-4D8E-AC02-AB8F7EB506F4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231033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147766" y="980728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/>
          </a:p>
          <a:p>
            <a:pPr algn="ctr"/>
            <a:r>
              <a:rPr lang="pl-PL" sz="800" dirty="0"/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/>
              <a:t>Projekt opracowany przez Ministerstwo Rolnictwa i Rozwoju Wsi</a:t>
            </a:r>
          </a:p>
          <a:p>
            <a:pPr algn="ctr"/>
            <a:r>
              <a:rPr lang="pl-PL" sz="800" dirty="0"/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/>
              <a:t>Instytucja Zarządzająca Programem Rozwoju Obszarów Wiejskich na lata 2007-2013 -</a:t>
            </a:r>
          </a:p>
          <a:p>
            <a:pPr algn="ctr"/>
            <a:r>
              <a:rPr lang="pl-PL" sz="800" dirty="0"/>
              <a:t>Minister Rolnictwa i Rozwoju Wsi</a:t>
            </a:r>
          </a:p>
          <a:p>
            <a:pPr algn="ctr"/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Sprzedaż na odległość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l-PL" sz="2800" dirty="0" smtClean="0">
                <a:latin typeface="Century Gothic" pitchFamily="34" charset="0"/>
              </a:rPr>
              <a:t>praktycznie nie ma tutaj kontaktu między sprzedawcą a odbiorcą produktów</a:t>
            </a:r>
          </a:p>
          <a:p>
            <a:pPr marL="1314450" lvl="2" indent="-51435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l-PL" sz="2800" dirty="0" smtClean="0">
                <a:latin typeface="Century Gothic" pitchFamily="34" charset="0"/>
              </a:rPr>
              <a:t>sprzedaż przez </a:t>
            </a:r>
            <a:r>
              <a:rPr lang="pl-PL" sz="2800" dirty="0" err="1" smtClean="0">
                <a:latin typeface="Century Gothic" pitchFamily="34" charset="0"/>
              </a:rPr>
              <a:t>internet</a:t>
            </a:r>
            <a:r>
              <a:rPr lang="pl-PL" sz="2800" dirty="0" smtClean="0">
                <a:latin typeface="Century Gothic" pitchFamily="34" charset="0"/>
              </a:rPr>
              <a:t>,</a:t>
            </a:r>
          </a:p>
          <a:p>
            <a:pPr marL="1314450" lvl="2" indent="-51435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l-PL" sz="2800" dirty="0" smtClean="0">
                <a:latin typeface="Century Gothic" pitchFamily="34" charset="0"/>
              </a:rPr>
              <a:t>sprzedaż przez telefon,</a:t>
            </a:r>
          </a:p>
          <a:p>
            <a:pPr marL="1314450" lvl="2" indent="-51435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pl-PL" sz="2800" dirty="0" smtClean="0">
                <a:latin typeface="Century Gothic" pitchFamily="34" charset="0"/>
              </a:rPr>
              <a:t>sprzedaż wysyłkowa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l-PL" sz="2800" dirty="0" smtClean="0">
                <a:latin typeface="Century Gothic" pitchFamily="34" charset="0"/>
              </a:rPr>
              <a:t>Sprzedaż bezpośrednia, bez względu na jej formę, jest jedną z form </a:t>
            </a:r>
            <a:r>
              <a:rPr lang="pl-PL" sz="2800" b="1" dirty="0" smtClean="0">
                <a:latin typeface="Century Gothic" pitchFamily="34" charset="0"/>
              </a:rPr>
              <a:t>dystrybucji produkowanej w gospodarstwie żywności</a:t>
            </a:r>
            <a:r>
              <a:rPr lang="pl-PL" sz="2800" dirty="0" smtClean="0">
                <a:latin typeface="Century Gothic" pitchFamily="34" charset="0"/>
              </a:rPr>
              <a:t>.</a:t>
            </a:r>
            <a:endParaRPr lang="pl-PL" sz="28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64096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Uwarunkowania ekonomiczne sprzedaży bezpośredniej – </a:t>
            </a:r>
            <a:r>
              <a:rPr lang="pl-PL" sz="2800" b="1" dirty="0" smtClean="0">
                <a:solidFill>
                  <a:schemeClr val="bg1"/>
                </a:solidFill>
                <a:latin typeface="Trebuchet MS" pitchFamily="34" charset="0"/>
              </a:rPr>
              <a:t>struktura obszarowa (2010 r.)</a:t>
            </a:r>
            <a:endParaRPr lang="pl-PL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7" name="Group 160"/>
          <p:cNvGraphicFramePr>
            <a:graphicFrameLocks noGrp="1"/>
          </p:cNvGraphicFramePr>
          <p:nvPr/>
        </p:nvGraphicFramePr>
        <p:xfrm>
          <a:off x="323528" y="1772816"/>
          <a:ext cx="8280919" cy="4092059"/>
        </p:xfrm>
        <a:graphic>
          <a:graphicData uri="http://schemas.openxmlformats.org/drawingml/2006/table">
            <a:tbl>
              <a:tblPr/>
              <a:tblGrid>
                <a:gridCol w="648072"/>
                <a:gridCol w="1920214"/>
                <a:gridCol w="2056547"/>
                <a:gridCol w="1828043"/>
                <a:gridCol w="1828043"/>
              </a:tblGrid>
              <a:tr h="1560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Poniżej 2,0 ha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2,0 – 4,9 ha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Razem gospodarstwa bardzo małe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 małe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</a:tr>
              <a:tr h="523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Malta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86,1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95,0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Rumunia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70,8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18,8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89,6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Cypr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73,9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14,5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88,4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Bułgaria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79,6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87,8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Węgry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71,6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79,6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Uwarunkowania ekonomiczne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12</a:t>
            </a:fld>
            <a:endParaRPr lang="es-ES"/>
          </a:p>
        </p:txBody>
      </p:sp>
      <p:graphicFrame>
        <p:nvGraphicFramePr>
          <p:cNvPr id="7" name="Group 160"/>
          <p:cNvGraphicFramePr>
            <a:graphicFrameLocks noGrp="1"/>
          </p:cNvGraphicFramePr>
          <p:nvPr/>
        </p:nvGraphicFramePr>
        <p:xfrm>
          <a:off x="323528" y="1772814"/>
          <a:ext cx="8280919" cy="4202012"/>
        </p:xfrm>
        <a:graphic>
          <a:graphicData uri="http://schemas.openxmlformats.org/drawingml/2006/table">
            <a:tbl>
              <a:tblPr/>
              <a:tblGrid>
                <a:gridCol w="648072"/>
                <a:gridCol w="1920214"/>
                <a:gridCol w="2056547"/>
                <a:gridCol w="1828043"/>
                <a:gridCol w="1828043"/>
              </a:tblGrid>
              <a:tr h="1787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Poniżej 2,0 ha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2,0 – 4,9 ha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Razem gospodarstwa bardzo małe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 małe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061">
                        <a:alpha val="76000"/>
                      </a:srgbClr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Grecja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50,8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25,4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76,2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Portugalia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49,9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25,2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75,1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Włochy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50,5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22,1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72,6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9.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Polska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23,6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31,1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54,7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UE-27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46,9</a:t>
                      </a:r>
                    </a:p>
                  </a:txBody>
                  <a:tcPr marL="72000" marR="72000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20,1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67,0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Aspekty ekonomiczno-społeczne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Century Gothic" pitchFamily="34" charset="0"/>
              </a:rPr>
              <a:t>Korzyści dla producentów: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sprzedaż bezpośrednia wpływa w zasadniczy sposób na wzrost dochodów gospodarstwa poprzez przejęcie wartości dodanej (marży handlowej pośredników),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możliwość ustalania ceny produktu,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możliwość bieżącej analizy gustów i oczekiwań konsumenckich oraz szybka reakcja producentów na zmianę ich upodobań,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możliwość otrzymania wyższej i natychmiastowej zapłaty,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kreuje własną markę producenta,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umożliwia istnienie niewielkiego gospodarstwa,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motywuje do inwestowania i rozwoju produkcji,</a:t>
            </a:r>
          </a:p>
          <a:p>
            <a:pPr marL="538163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 smtClean="0">
                <a:latin typeface="Century Gothic" pitchFamily="34" charset="0"/>
              </a:rPr>
              <a:t>przyczynia się do ograniczania bezrobocia na wsi.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Aspekty ekonomiczno-społeczne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None/>
            </a:pPr>
            <a:r>
              <a:rPr lang="pl-PL" sz="2600" b="1" dirty="0" smtClean="0">
                <a:solidFill>
                  <a:srgbClr val="0070C0"/>
                </a:solidFill>
                <a:latin typeface="Century Gothic" pitchFamily="34" charset="0"/>
              </a:rPr>
              <a:t>Korzyści dla konsumentów:</a:t>
            </a:r>
          </a:p>
          <a:p>
            <a:pPr marL="538163" lvl="1" indent="-457200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pl-PL" sz="2600" dirty="0" smtClean="0">
                <a:latin typeface="Century Gothic" pitchFamily="34" charset="0"/>
              </a:rPr>
              <a:t>bezpośredni kontakt z wytwórcą żywności,</a:t>
            </a:r>
          </a:p>
          <a:p>
            <a:pPr marL="538163" lvl="1" indent="-457200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pl-PL" sz="2600" dirty="0" smtClean="0">
                <a:latin typeface="Century Gothic" pitchFamily="34" charset="0"/>
              </a:rPr>
              <a:t>produkty zakupywane są świeże,</a:t>
            </a:r>
          </a:p>
          <a:p>
            <a:pPr marL="538163" lvl="1" indent="-457200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pl-PL" sz="2600" dirty="0" smtClean="0">
                <a:latin typeface="Century Gothic" pitchFamily="34" charset="0"/>
              </a:rPr>
              <a:t>jakość żywności oceniana jest przy udziale producenta,</a:t>
            </a:r>
          </a:p>
          <a:p>
            <a:pPr marL="538163" lvl="1" indent="-457200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pl-PL" sz="2600" dirty="0" smtClean="0">
                <a:latin typeface="Century Gothic" pitchFamily="34" charset="0"/>
              </a:rPr>
              <a:t>możliwość negocjacji ceny.</a:t>
            </a:r>
          </a:p>
          <a:p>
            <a:pPr marL="361950" indent="-361950">
              <a:buFont typeface="+mj-lt"/>
              <a:buAutoNum type="arabicPeriod"/>
            </a:pPr>
            <a:endParaRPr lang="pl-PL" sz="26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Aspekty społeczne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b="1" dirty="0" smtClean="0">
                <a:latin typeface="Century Gothic" pitchFamily="34" charset="0"/>
              </a:rPr>
              <a:t>Dyrektywy i Rozporządzenia UE, ustawy i rozporządzenia krajowe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Produkty żywnościowe mają bardzo duże znaczenie dla zdrowia i życia ludzkiego!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Szczególny nacisk na spełnienie wymagań w zakresie bezpieczeństwa wprowadzanych do obrotu rynkowego:</a:t>
            </a:r>
          </a:p>
          <a:p>
            <a:pPr marL="265113" indent="-26511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Century Gothic" pitchFamily="34" charset="0"/>
              </a:rPr>
              <a:t>artykułów spożywczych,</a:t>
            </a:r>
          </a:p>
          <a:p>
            <a:pPr marL="265113" indent="-26511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Century Gothic" pitchFamily="34" charset="0"/>
              </a:rPr>
              <a:t>surowców,</a:t>
            </a:r>
          </a:p>
          <a:p>
            <a:pPr marL="265113" indent="-26511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Century Gothic" pitchFamily="34" charset="0"/>
              </a:rPr>
              <a:t>półproduktów,</a:t>
            </a:r>
          </a:p>
          <a:p>
            <a:pPr marL="265113" indent="-26511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Century Gothic" pitchFamily="34" charset="0"/>
              </a:rPr>
              <a:t>produktów roślinnych i zwierzęcych.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400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6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Ustawa o bezpieczeństwie </a:t>
            </a:r>
            <a:b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żywności i żywienia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sz="2400" dirty="0" smtClean="0">
                <a:latin typeface="Century Gothic" pitchFamily="34" charset="0"/>
              </a:rPr>
              <a:t>Ustawa o bezpieczeństwie żywności i żywienia z 2006 r. określa wymogi:</a:t>
            </a:r>
          </a:p>
          <a:p>
            <a:pPr marL="400050" lvl="1" indent="-3143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300" b="1" dirty="0" smtClean="0">
                <a:latin typeface="Century Gothic" pitchFamily="34" charset="0"/>
              </a:rPr>
              <a:t>bezpieczeństwo żywności </a:t>
            </a:r>
            <a:r>
              <a:rPr lang="pl-PL" sz="2300" dirty="0" smtClean="0">
                <a:latin typeface="Century Gothic" pitchFamily="34" charset="0"/>
              </a:rPr>
              <a:t>– ogół warunków, które muszą być spełnione, dotyczące: stosowanych substancji dodatkowych i aromatów, poziomu substancji zanieczyszczających, pozostałości pestycydów, warunków napromieniania żywności, cech organoleptycznych i działań na wszystkich etapach produkcji i obrotu żywnością w celu zapewnienia zdrowia i życia człowieka,</a:t>
            </a:r>
          </a:p>
          <a:p>
            <a:pPr marL="400050" lvl="1" indent="-3143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300" b="1" dirty="0" smtClean="0">
                <a:latin typeface="Century Gothic" pitchFamily="34" charset="0"/>
              </a:rPr>
              <a:t>dobra praktyka higieniczna </a:t>
            </a:r>
            <a:r>
              <a:rPr lang="pl-PL" sz="2300" dirty="0" smtClean="0">
                <a:latin typeface="Century Gothic" pitchFamily="34" charset="0"/>
              </a:rPr>
              <a:t>– działania, które muszą być podjęte i warunki higieniczne, które muszą być spełnione i kontrolowane na wszystkich etapach produkcji i obrotu dla zapewnienia bezpieczeństwa żywności,</a:t>
            </a:r>
          </a:p>
          <a:p>
            <a:pPr marL="400050" lvl="1" indent="-3143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300" b="1" dirty="0" smtClean="0">
                <a:latin typeface="Century Gothic" pitchFamily="34" charset="0"/>
              </a:rPr>
              <a:t>dobra praktyka produkcyjna </a:t>
            </a:r>
            <a:r>
              <a:rPr lang="pl-PL" sz="2300" dirty="0" smtClean="0">
                <a:latin typeface="Century Gothic" pitchFamily="34" charset="0"/>
              </a:rPr>
              <a:t>– działania i warunki produkcji zapewniające bezpieczeństwo żywności.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Aspekty marketingowe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sz="2600" dirty="0" smtClean="0">
                <a:latin typeface="Century Gothic" pitchFamily="34" charset="0"/>
              </a:rPr>
              <a:t>Żywność zbywana w formie sprzedaży bezpośredniej musi konkurować z masową produkcją: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r>
              <a:rPr lang="pl-PL" sz="2600" dirty="0" smtClean="0">
                <a:latin typeface="Century Gothic" pitchFamily="34" charset="0"/>
              </a:rPr>
              <a:t>jakością,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r>
              <a:rPr lang="pl-PL" sz="2600" dirty="0" smtClean="0">
                <a:latin typeface="Century Gothic" pitchFamily="34" charset="0"/>
              </a:rPr>
              <a:t>ceną,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r>
              <a:rPr lang="pl-PL" sz="2600" dirty="0" smtClean="0">
                <a:latin typeface="Century Gothic" pitchFamily="34" charset="0"/>
              </a:rPr>
              <a:t>walorami smakowymi,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r>
              <a:rPr lang="pl-PL" sz="2600" dirty="0" smtClean="0">
                <a:latin typeface="Century Gothic" pitchFamily="34" charset="0"/>
              </a:rPr>
              <a:t>wyglądem zewnętrznym,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r>
              <a:rPr lang="pl-PL" sz="2600" dirty="0" smtClean="0">
                <a:latin typeface="Century Gothic" pitchFamily="34" charset="0"/>
              </a:rPr>
              <a:t>sposobem przygotowania do sprzedaży.</a:t>
            </a:r>
          </a:p>
          <a:p>
            <a:pPr marL="400050" lvl="1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 typeface="Wingdings" pitchFamily="2" charset="2"/>
              <a:buChar char="v"/>
            </a:pPr>
            <a:endParaRPr lang="pl-PL" sz="2600" dirty="0" smtClean="0">
              <a:latin typeface="Century Gothic" pitchFamily="34" charset="0"/>
            </a:endParaRPr>
          </a:p>
          <a:p>
            <a:pPr marL="0" indent="-3143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None/>
            </a:pPr>
            <a:r>
              <a:rPr lang="pl-PL" sz="2600" dirty="0" smtClean="0">
                <a:latin typeface="Century Gothic" pitchFamily="34" charset="0"/>
              </a:rPr>
              <a:t>Produkty żywnościowe oferowane do sprzedaży muszą spełniać standardy higieniczne i wymagania w zakresie bezpieczeństwa.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/>
          <a:lstStyle/>
          <a:p>
            <a:r>
              <a:rPr lang="pl-PL" sz="2700" b="1" dirty="0" smtClean="0">
                <a:solidFill>
                  <a:schemeClr val="bg1"/>
                </a:solidFill>
                <a:latin typeface="Trebuchet MS" pitchFamily="34" charset="0"/>
              </a:rPr>
              <a:t>Ryc. 1 Miejsca sprzedaży produktów rolniczych z wykorzystaniem bezpośredniego kanału zbytu (N=79)</a:t>
            </a:r>
            <a:endParaRPr lang="pl-PL" sz="27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18</a:t>
            </a:fld>
            <a:endParaRPr lang="es-ES"/>
          </a:p>
        </p:txBody>
      </p:sp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683568" y="1340768"/>
          <a:ext cx="74168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6453336"/>
            <a:ext cx="878497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Źródło: Dziedzic S., Politechnika Rzeszowska</a:t>
            </a:r>
            <a:endParaRPr kumimoji="0" lang="pl-PL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516216" y="2276872"/>
            <a:ext cx="86409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5940152" y="6021288"/>
            <a:ext cx="86409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 dirty="0" smtClean="0">
                <a:solidFill>
                  <a:schemeClr val="bg1"/>
                </a:solidFill>
                <a:latin typeface="Trebuchet MS" pitchFamily="34" charset="0"/>
              </a:rPr>
              <a:t>Ryc. 2 Oferowane w przyszłości miejsca sprzedaży produktów rolniczych z wykorzystaniem bezpośredniego kanału zbytu (N=79)</a:t>
            </a:r>
            <a:endParaRPr lang="pl-PL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19</a:t>
            </a:fld>
            <a:endParaRPr lang="es-ES"/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115616" y="1340768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6453336"/>
            <a:ext cx="878497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Źródło: Dziedzic S., Politechnika Rzeszowska</a:t>
            </a:r>
            <a:endParaRPr kumimoji="0" lang="pl-PL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876256" y="4797152"/>
            <a:ext cx="864096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5940152" y="2132856"/>
            <a:ext cx="864096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2555776" y="2060848"/>
            <a:ext cx="864096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1835696" y="5949280"/>
            <a:ext cx="864096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Sprzedaż bezpośrednia - definicja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Century Gothic" pitchFamily="34" charset="0"/>
              </a:rPr>
              <a:t>Oferowanie towarów i usług bezpośrednio konsumentom na zasadach kontaktów indywidualnych, zazwyczaj w domu klienta, miejscu pracy lub w innych miejscach, poza stałymi punktami sprzedaży detalicznej. Jest to forma sprzedaży detalicznej poza siecią sklepową;</a:t>
            </a:r>
          </a:p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Century Gothic" pitchFamily="34" charset="0"/>
              </a:rPr>
              <a:t>Sprzedaż bezpośrednia wymaga osobistej prezentacji produktu i udzielenia stosownych informacji i wyjaśnień. Branża sprzedaży bezpośredniej jest mocno ugruntowana, dobrze zorganizowana i prawnie unormowana. Dostarcza wysokiej jakości towarów.</a:t>
            </a:r>
          </a:p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Roczna wartość sprzedaży całej branży w UE – </a:t>
            </a:r>
            <a:r>
              <a:rPr lang="pl-PL" sz="2400" b="1" dirty="0" smtClean="0">
                <a:latin typeface="Century Gothic" pitchFamily="34" charset="0"/>
              </a:rPr>
              <a:t>20 mld euro</a:t>
            </a:r>
            <a:r>
              <a:rPr lang="pl-PL" sz="2400" dirty="0" smtClean="0">
                <a:latin typeface="Century Gothic" pitchFamily="34" charset="0"/>
              </a:rPr>
              <a:t>.</a:t>
            </a:r>
          </a:p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W Polsce – </a:t>
            </a:r>
            <a:r>
              <a:rPr lang="pl-PL" sz="2400" b="1" dirty="0" smtClean="0">
                <a:latin typeface="Century Gothic" pitchFamily="34" charset="0"/>
              </a:rPr>
              <a:t>ca 0,5 mld euro</a:t>
            </a:r>
            <a:r>
              <a:rPr lang="pl-PL" sz="2400" dirty="0" smtClean="0">
                <a:latin typeface="Century Gothic" pitchFamily="34" charset="0"/>
              </a:rPr>
              <a:t>.</a:t>
            </a:r>
          </a:p>
          <a:p>
            <a:pPr marL="361950" indent="-361950">
              <a:buFont typeface="+mj-lt"/>
              <a:buAutoNum type="arabicPeriod"/>
            </a:pP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 dirty="0" smtClean="0">
                <a:solidFill>
                  <a:schemeClr val="bg1"/>
                </a:solidFill>
                <a:latin typeface="Trebuchet MS" pitchFamily="34" charset="0"/>
              </a:rPr>
              <a:t>Ryc. 3 Czynniki decydujące o sukcesie w sprzedaży bezpośredniej produktów rolnych w opinii respondentów (N=79)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8784976" cy="792088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None/>
            </a:pPr>
            <a:endParaRPr lang="pl-PL" sz="2200" b="1" dirty="0" smtClean="0">
              <a:latin typeface="Century Gothic" pitchFamily="34" charset="0"/>
            </a:endParaRP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l-PL" sz="2200" b="1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200" b="1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6309320"/>
            <a:ext cx="87849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Źródło: Dziedzic S., Politechnika Rzeszowska</a:t>
            </a:r>
            <a:endParaRPr kumimoji="0" lang="pl-PL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683568" y="1412776"/>
          <a:ext cx="7503583" cy="472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Aspekty marketingowe w sprzedaży bezpośredniej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Century Gothic" pitchFamily="34" charset="0"/>
              </a:rPr>
              <a:t>Produkt musi być dobry, smaczny i najwyższej jakości;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Century Gothic" pitchFamily="34" charset="0"/>
              </a:rPr>
              <a:t>Warto oferować oryginalne, własne i sprawdzone receptury przetworów z owoców, warzyw i ziół;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Century Gothic" pitchFamily="34" charset="0"/>
              </a:rPr>
              <a:t>„Klient kupuje oczami” – trzeba o tym pamiętać cały czas!</a:t>
            </a:r>
            <a:br>
              <a:rPr lang="pl-PL" sz="2400" dirty="0" smtClean="0">
                <a:latin typeface="Century Gothic" pitchFamily="34" charset="0"/>
              </a:rPr>
            </a:br>
            <a:r>
              <a:rPr lang="pl-PL" sz="2400" dirty="0" smtClean="0">
                <a:latin typeface="Century Gothic" pitchFamily="34" charset="0"/>
              </a:rPr>
              <a:t>Ważne jest ładne, proste, estetyczne opakowanie produktów oraz wystrój stoiska sprzedaży;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660066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Century Gothic" pitchFamily="34" charset="0"/>
              </a:rPr>
              <a:t>Umiejętność wyróżnienia się. Stoisk jest wiele, sprzedających również. Dlatego klient nie zawsze jest w stanie zapamiętać nasze nazwisko, adres, nazwę gospodarstwa. Łatwiej mu jest zapamiętać jakiś jeden, wybrany szczegół z naszego wyglądu, stoiska czy gospodarstwa. Trzeba go samemu określić, odkryć. Stąd ważna jest nasza nazwa i własne logo.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Wnioski i rekomendacje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/>
            </a:pPr>
            <a:r>
              <a:rPr lang="pl-PL" sz="2600" dirty="0" smtClean="0">
                <a:latin typeface="Century Gothic" pitchFamily="34" charset="0"/>
              </a:rPr>
              <a:t>Sprzedaż bezpośrednia produktów rolnych w Polsce jest ograniczona pod względem przedmiotowym, ilościowym i obszarowym.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/>
            </a:pPr>
            <a:r>
              <a:rPr lang="pl-PL" sz="2600" dirty="0" smtClean="0">
                <a:latin typeface="Century Gothic" pitchFamily="34" charset="0"/>
              </a:rPr>
              <a:t>Umożliwienie rolnikom samodzielnego, bez udziału pośredników, organizowania sprzedaży produktów rolnych wytworzonych we własnych gospodarstwach, przy stosunkowo niewielkich obciążeniach formalno-prawnych w zakresie procedury rozpoczęcia, sprzyja wzmocnieniu ich pozycji w łańcuchu dostaw żywności.</a:t>
            </a:r>
          </a:p>
          <a:p>
            <a:pPr marL="361950" indent="-361950">
              <a:buFont typeface="+mj-lt"/>
              <a:buAutoNum type="arabicPeriod"/>
            </a:pPr>
            <a:endParaRPr lang="pl-PL" sz="26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Wnioski i rekomendacje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514350" indent="-5143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 startAt="3"/>
            </a:pPr>
            <a:r>
              <a:rPr lang="pl-PL" sz="2600" dirty="0" smtClean="0">
                <a:latin typeface="Century Gothic" pitchFamily="34" charset="0"/>
              </a:rPr>
              <a:t>Obowiązujące regulacje prawne wymagają jednak udoskonalenia w kierunku mniej restrykcyjnych przepisów dotyczących sprzedaży bezpośredniej w relacji do masowej produkcji, eliminują bariery oraz poprawianie przejrzystości i spójności tych przepisów.</a:t>
            </a:r>
          </a:p>
          <a:p>
            <a:pPr marL="514350" indent="-5143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 startAt="3"/>
            </a:pPr>
            <a:r>
              <a:rPr lang="pl-PL" sz="2600" dirty="0" smtClean="0">
                <a:latin typeface="Century Gothic" pitchFamily="34" charset="0"/>
              </a:rPr>
              <a:t>Niezbędnym jest podjęcie działań mających na celu stworzenie możliwości rolnikom sprzedaży bezpośredniej wybranych przetworów mlecznych, w tym zwłaszcza serów, przetworów domowych wytwarzanych we własnym gospodarstwie z własnych surowców oraz określonych produktów mięsnych w niewielkich ilościach, jak to ma miejsce w innych krajach UE.</a:t>
            </a:r>
            <a:endParaRPr lang="pl-PL" sz="26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Wnioski i rekomendacje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514350" indent="-5143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 startAt="5"/>
            </a:pPr>
            <a:r>
              <a:rPr lang="pl-PL" sz="2600" dirty="0" smtClean="0">
                <a:latin typeface="Century Gothic" pitchFamily="34" charset="0"/>
              </a:rPr>
              <a:t>Koniecznym wydaje się być sformułowanie pojemnej definicji działalności rolniczej, obejmującej sprzedaż produktów rolniczych w stanie naturalnym i przetworzonym (przy jednoczesnym zastosowaniu odpowiednich kryteriów i limitów).</a:t>
            </a:r>
          </a:p>
          <a:p>
            <a:pPr marL="514350" indent="-5143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+mj-lt"/>
              <a:buAutoNum type="arabicPeriod" startAt="5"/>
            </a:pPr>
            <a:r>
              <a:rPr lang="pl-PL" sz="2600" dirty="0" smtClean="0">
                <a:latin typeface="Century Gothic" pitchFamily="34" charset="0"/>
              </a:rPr>
              <a:t>Lepsza znajomość przepisów prawnych wśród rolników w tej materii to również wyzwanie dla doradztwa rolniczego – ODR i izb rolniczych.</a:t>
            </a:r>
          </a:p>
          <a:p>
            <a:pPr marL="361950" indent="-361950">
              <a:buFont typeface="+mj-lt"/>
              <a:buAutoNum type="arabicPeriod" startAt="5"/>
            </a:pPr>
            <a:endParaRPr lang="pl-PL" sz="26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50527" y="1772816"/>
            <a:ext cx="8352482" cy="1512168"/>
          </a:xfrm>
        </p:spPr>
        <p:txBody>
          <a:bodyPr/>
          <a:lstStyle/>
          <a:p>
            <a:r>
              <a:rPr lang="pl-PL" b="1" dirty="0" smtClean="0">
                <a:solidFill>
                  <a:schemeClr val="bg1">
                    <a:lumMod val="95000"/>
                  </a:schemeClr>
                </a:solidFill>
              </a:rPr>
              <a:t>Dziękuję za uwagę</a:t>
            </a:r>
            <a:endParaRPr lang="es-E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30406" y="3284984"/>
            <a:ext cx="86409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b="1" dirty="0" smtClean="0">
                <a:solidFill>
                  <a:srgbClr val="808080">
                    <a:lumMod val="50000"/>
                  </a:srgbClr>
                </a:solidFill>
                <a:latin typeface="Century Gothic" pitchFamily="34" charset="0"/>
              </a:rPr>
              <a:t>dr hab. inż. Józef Kania, prof. UR</a:t>
            </a:r>
          </a:p>
          <a:p>
            <a:pPr algn="ctr"/>
            <a:r>
              <a:rPr lang="pl-PL" b="1" dirty="0" smtClean="0">
                <a:solidFill>
                  <a:srgbClr val="808080">
                    <a:lumMod val="50000"/>
                  </a:srgbClr>
                </a:solidFill>
                <a:latin typeface="Century Gothic" pitchFamily="34" charset="0"/>
              </a:rPr>
              <a:t>Uniwersytet Rolniczy w Krakowie</a:t>
            </a:r>
          </a:p>
          <a:p>
            <a:pPr algn="ctr"/>
            <a:r>
              <a:rPr lang="pl-PL" dirty="0" err="1" smtClean="0">
                <a:solidFill>
                  <a:srgbClr val="808080">
                    <a:lumMod val="50000"/>
                  </a:srgbClr>
                </a:solidFill>
                <a:latin typeface="Century Gothic" pitchFamily="34" charset="0"/>
              </a:rPr>
              <a:t>jozef.kania@ur.krakow.pl</a:t>
            </a:r>
            <a:endParaRPr lang="pl-PL" dirty="0">
              <a:solidFill>
                <a:srgbClr val="808080">
                  <a:lumMod val="50000"/>
                </a:srgbClr>
              </a:solidFill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BD50-7D79-4D8E-AC02-AB8F7EB506F4}" type="slidenum">
              <a:rPr lang="es-ES" smtClean="0">
                <a:solidFill>
                  <a:srgbClr val="000000"/>
                </a:solidFill>
              </a:rPr>
              <a:pPr/>
              <a:t>25</a:t>
            </a:fld>
            <a:endParaRPr lang="es-ES">
              <a:solidFill>
                <a:srgbClr val="00000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231033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147766" y="980728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/>
          </a:p>
          <a:p>
            <a:pPr algn="ctr"/>
            <a:r>
              <a:rPr lang="pl-PL" sz="800" dirty="0"/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/>
              <a:t>Projekt opracowany przez Ministerstwo Rolnictwa i Rozwoju Wsi</a:t>
            </a:r>
          </a:p>
          <a:p>
            <a:pPr algn="ctr"/>
            <a:r>
              <a:rPr lang="pl-PL" sz="800" dirty="0"/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/>
              <a:t>Instytucja Zarządzająca Programem Rozwoju Obszarów Wiejskich na lata 2007-2013 -</a:t>
            </a:r>
          </a:p>
          <a:p>
            <a:pPr algn="ctr"/>
            <a:r>
              <a:rPr lang="pl-PL" sz="800" dirty="0"/>
              <a:t>Minister Rolnictwa i Rozwoju Wsi</a:t>
            </a:r>
          </a:p>
          <a:p>
            <a:pPr algn="ctr"/>
            <a:endParaRPr lang="pl-PL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4797152"/>
            <a:ext cx="9447213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Sprzedaż bezpośrednia w rolnictwie - definicja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pl-PL" sz="2800" b="1" dirty="0" smtClean="0">
                <a:latin typeface="Century Gothic" pitchFamily="34" charset="0"/>
              </a:rPr>
              <a:t>polega na dostarczaniu konsumentowi przez rolnika wytwarzanych przez niego produktów rolniczych bez udziału pośredników po stronie sprzedaży,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pl-PL" sz="2800" dirty="0" smtClean="0">
                <a:latin typeface="Century Gothic" pitchFamily="34" charset="0"/>
              </a:rPr>
              <a:t>mycie, pakowanie, ważenie nie powinno stanowić problemu technicznego czy organizacyjnego z uwagi na duże rezerwy siły roboczej;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pl-PL" sz="2800" dirty="0" smtClean="0">
                <a:latin typeface="Century Gothic" pitchFamily="34" charset="0"/>
              </a:rPr>
              <a:t>wolne pomieszczenia, pomysłowość, zaradność i możliwość wsparcia ze środków UE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 Polsce sprzedaż własnych produktów jest możliwa dwutorowo: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2400" b="1" dirty="0" smtClean="0">
                <a:latin typeface="Century Gothic" pitchFamily="34" charset="0"/>
              </a:rPr>
              <a:t>w ramach sprzedaży bezpośredniej </a:t>
            </a:r>
            <a:r>
              <a:rPr lang="pl-PL" sz="2400" dirty="0" smtClean="0">
                <a:latin typeface="Century Gothic" pitchFamily="34" charset="0"/>
              </a:rPr>
              <a:t>– nie wymaga rejestracji jako działalność gospodarcza (produkty nieprzetworzone roślinne i zwierzęce, w tym mleko i śmietana);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2400" b="1" dirty="0" smtClean="0">
                <a:latin typeface="Century Gothic" pitchFamily="34" charset="0"/>
              </a:rPr>
              <a:t>w ramach działalności marginalnej</a:t>
            </a:r>
            <a:r>
              <a:rPr lang="pl-PL" sz="2400" dirty="0" smtClean="0">
                <a:latin typeface="Century Gothic" pitchFamily="34" charset="0"/>
              </a:rPr>
              <a:t>, ograniczonej i lokalnej tzw. MOL – jako działalność przetwórcza produktów pochodzenia zwierzęcego wymaga rejestracji oraz musi być zarejestrowana i zatwierdzona przez Powiatowy Inspektorat Sanitarny (w tym twaróg i sery dojrzewające)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l-PL" sz="2400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Warunki rozpoczęcia sprzedaży produktów żywnościowych: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</a:t>
            </a:r>
          </a:p>
          <a:p>
            <a:pPr marL="942975" lvl="1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+mj-lt"/>
              <a:buAutoNum type="arabicParenR"/>
            </a:pPr>
            <a:r>
              <a:rPr lang="pl-PL" sz="2400" dirty="0" smtClean="0">
                <a:latin typeface="Century Gothic" pitchFamily="34" charset="0"/>
              </a:rPr>
              <a:t>spełnienie określonych wymogów higieniczno-sanitarnych;</a:t>
            </a:r>
          </a:p>
          <a:p>
            <a:pPr marL="942975" lvl="1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+mj-lt"/>
              <a:buAutoNum type="arabicParenR"/>
            </a:pPr>
            <a:r>
              <a:rPr lang="pl-PL" sz="2400" dirty="0" smtClean="0">
                <a:latin typeface="Century Gothic" pitchFamily="34" charset="0"/>
              </a:rPr>
              <a:t>uzyskanie zgody powiatowego lekarza weterynarii </a:t>
            </a:r>
            <a:br>
              <a:rPr lang="pl-PL" sz="2400" dirty="0" smtClean="0">
                <a:latin typeface="Century Gothic" pitchFamily="34" charset="0"/>
              </a:rPr>
            </a:br>
            <a:r>
              <a:rPr lang="pl-PL" sz="2400" dirty="0" smtClean="0">
                <a:latin typeface="Century Gothic" pitchFamily="34" charset="0"/>
              </a:rPr>
              <a:t>(w przypadku produktów pochodzenia zwierzęcego);</a:t>
            </a:r>
          </a:p>
          <a:p>
            <a:pPr marL="942975" lvl="1" indent="-542925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+mj-lt"/>
              <a:buAutoNum type="arabicParenR"/>
            </a:pPr>
            <a:r>
              <a:rPr lang="pl-PL" sz="2400" dirty="0" smtClean="0">
                <a:latin typeface="Century Gothic" pitchFamily="34" charset="0"/>
              </a:rPr>
              <a:t>uzyskanie zgody państwowego powiatowego inspektora sanitarnego (w przypadku produktów pochodzenia  </a:t>
            </a:r>
            <a:r>
              <a:rPr lang="pl-PL" sz="2400" dirty="0" err="1" smtClean="0">
                <a:latin typeface="Century Gothic" pitchFamily="34" charset="0"/>
              </a:rPr>
              <a:t>niezwierzęcego</a:t>
            </a:r>
            <a:r>
              <a:rPr lang="pl-PL" sz="2400" dirty="0" smtClean="0">
                <a:latin typeface="Century Gothic" pitchFamily="34" charset="0"/>
              </a:rPr>
              <a:t> i mieszanych)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None/>
            </a:pPr>
            <a:r>
              <a:rPr lang="pl-PL" sz="2400" dirty="0" smtClean="0">
                <a:latin typeface="Century Gothic" pitchFamily="34" charset="0"/>
              </a:rPr>
              <a:t>Nie ma potrzeby rejestrowania działalności gospodarczej przy wytwarzaniu i sprzedaży bezpośredniej produktów nieprzetworzonych, pochodzących z własnego gospodarstwa.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Warunki rozpoczęcia sprzedaży produktów żywnościowych (</a:t>
            </a:r>
            <a:r>
              <a:rPr lang="pl-PL" sz="3200" b="1" dirty="0" err="1" smtClean="0">
                <a:solidFill>
                  <a:schemeClr val="bg1"/>
                </a:solidFill>
                <a:latin typeface="Trebuchet MS" pitchFamily="34" charset="0"/>
              </a:rPr>
              <a:t>cd</a:t>
            </a:r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.):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361950" indent="-36195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	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None/>
            </a:pPr>
            <a:r>
              <a:rPr lang="pl-PL" sz="2400" dirty="0" smtClean="0">
                <a:latin typeface="Century Gothic" pitchFamily="34" charset="0"/>
              </a:rPr>
              <a:t>Wywóz i sprzedaż produktów przetworzonych wymaga wpisu do rejestru przedsiębiorców (zgodnie z Ustawą </a:t>
            </a:r>
            <a:br>
              <a:rPr lang="pl-PL" sz="2400" dirty="0" smtClean="0">
                <a:latin typeface="Century Gothic" pitchFamily="34" charset="0"/>
              </a:rPr>
            </a:br>
            <a:r>
              <a:rPr lang="pl-PL" sz="2400" dirty="0" smtClean="0">
                <a:latin typeface="Century Gothic" pitchFamily="34" charset="0"/>
              </a:rPr>
              <a:t>z 2 lipca 2004 r. o swobodzie działalności gospodarczej).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None/>
            </a:pPr>
            <a:r>
              <a:rPr lang="pl-PL" sz="2400" dirty="0" smtClean="0">
                <a:latin typeface="Century Gothic" pitchFamily="34" charset="0"/>
              </a:rPr>
              <a:t>Rozporządzenia wykonawcze Ministra Rolnictwa </a:t>
            </a:r>
            <a:br>
              <a:rPr lang="pl-PL" sz="2400" dirty="0" smtClean="0">
                <a:latin typeface="Century Gothic" pitchFamily="34" charset="0"/>
              </a:rPr>
            </a:br>
            <a:r>
              <a:rPr lang="pl-PL" sz="2400" dirty="0" smtClean="0">
                <a:latin typeface="Century Gothic" pitchFamily="34" charset="0"/>
              </a:rPr>
              <a:t>z 8 czerwca 2010 r. i 23 października 2007 r. umożliwiają małym zakładom produkcję i sprzedaż produktów przetworzonych pochodzenia zwierzęcego na niewielką skalę, w ramach działalności MOL, zaś rolnikom sprzedaż bezpośrednią artykułów pochodzenia zwierzęcego i roślinnego.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arenR"/>
            </a:pPr>
            <a:endParaRPr lang="pl-PL" sz="2400" dirty="0" smtClean="0">
              <a:latin typeface="Century Gothic" pitchFamily="34" charset="0"/>
            </a:endParaRP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l-PL" sz="2400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Warunki rozpoczęcia sprzedaży produktów żywnościowych (</a:t>
            </a:r>
            <a:r>
              <a:rPr lang="pl-PL" sz="3200" b="1" dirty="0" err="1" smtClean="0">
                <a:solidFill>
                  <a:schemeClr val="bg1"/>
                </a:solidFill>
                <a:latin typeface="Trebuchet MS" pitchFamily="34" charset="0"/>
              </a:rPr>
              <a:t>cd</a:t>
            </a:r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.):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 smtClean="0">
                <a:latin typeface="Century Gothic" pitchFamily="34" charset="0"/>
              </a:rPr>
              <a:t>Rozporządzenie w sprawie </a:t>
            </a:r>
            <a:r>
              <a:rPr lang="pl-PL" sz="2400" b="1" dirty="0" smtClean="0">
                <a:latin typeface="Century Gothic" pitchFamily="34" charset="0"/>
              </a:rPr>
              <a:t>szczegółowych warunków uznania działalności marginalnej, ograniczonej i lokalnej </a:t>
            </a:r>
            <a:r>
              <a:rPr lang="pl-PL" sz="2400" dirty="0" smtClean="0">
                <a:latin typeface="Century Gothic" pitchFamily="34" charset="0"/>
              </a:rPr>
              <a:t>(</a:t>
            </a:r>
            <a:r>
              <a:rPr lang="pl-PL" sz="2400" b="1" dirty="0" smtClean="0">
                <a:latin typeface="Century Gothic" pitchFamily="34" charset="0"/>
              </a:rPr>
              <a:t>MOL</a:t>
            </a:r>
            <a:r>
              <a:rPr lang="pl-PL" sz="2400" dirty="0" smtClean="0">
                <a:latin typeface="Century Gothic" pitchFamily="34" charset="0"/>
              </a:rPr>
              <a:t>) określa:</a:t>
            </a:r>
          </a:p>
          <a:p>
            <a:pPr marL="400050" lvl="1" indent="-21907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2400" dirty="0" smtClean="0">
                <a:latin typeface="Century Gothic" pitchFamily="34" charset="0"/>
              </a:rPr>
              <a:t>zakres produkcji,</a:t>
            </a:r>
          </a:p>
          <a:p>
            <a:pPr marL="400050" lvl="1" indent="-21907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2400" dirty="0" smtClean="0">
                <a:latin typeface="Century Gothic" pitchFamily="34" charset="0"/>
              </a:rPr>
              <a:t>obszar produkcji,</a:t>
            </a:r>
          </a:p>
          <a:p>
            <a:pPr marL="400050" lvl="1" indent="-21907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2400" dirty="0" smtClean="0">
                <a:latin typeface="Century Gothic" pitchFamily="34" charset="0"/>
              </a:rPr>
              <a:t>wielkość dostaw produktów pochodzenia zwierzęcego do zakładów prowadzących handel detaliczny z przeznaczeniem do konsumenta końcowego,</a:t>
            </a:r>
          </a:p>
          <a:p>
            <a:pPr marL="400050" lvl="1" indent="-21907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2400" dirty="0" smtClean="0">
                <a:latin typeface="Century Gothic" pitchFamily="34" charset="0"/>
              </a:rPr>
              <a:t>wymagania weterynaryjne przy prowadzeniu działalności MOL.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sz="2400" dirty="0" smtClean="0">
                <a:latin typeface="Century Gothic" pitchFamily="34" charset="0"/>
              </a:rPr>
              <a:t>W ramach MOL rolnicy i mali przedsiębiorcy mogą produkować i bezpośrednio sprzedawać konsumentom lub lokalnym sklepom bądź restauracjom wytwarzane przez siebie mięso i wyroby mięsne albo produkty mleczne.</a:t>
            </a:r>
            <a:endParaRPr lang="pl-PL" sz="24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Formy sprzedaży bezpośredniej produktów rolniczych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800" dirty="0" smtClean="0">
                <a:latin typeface="Century Gothic" pitchFamily="34" charset="0"/>
              </a:rPr>
              <a:t>W gospodarstwie: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„u drzwi” (jaja, mleko, drób, owoce, warzywa i ziemniaki),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„zbieraj sam” – owoce miękkie,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na poboczu drogi przed domem (warunki sanitarne i bezpieczeństwa?),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„od rolnika do rolnika” – sprzedaż sąsiedzka,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własny sklepik / stragan.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l-PL" sz="2800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8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  <a:latin typeface="Trebuchet MS" pitchFamily="34" charset="0"/>
              </a:rPr>
              <a:t>Formy sprzedaży bezpośredniej produktów rolniczych</a:t>
            </a:r>
            <a:endParaRPr lang="pl-PL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marL="514350" indent="-51435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2"/>
            </a:pPr>
            <a:r>
              <a:rPr lang="pl-PL" sz="2800" dirty="0" smtClean="0">
                <a:latin typeface="Century Gothic" pitchFamily="34" charset="0"/>
              </a:rPr>
              <a:t>Poza gospodarstwem: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na targowisku (jarmarku, kiermaszu, bazarze),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na poboczu drogi,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własny sklep lub stragan (parking, ujęcie wody, energia elektryczna.....),</a:t>
            </a:r>
          </a:p>
          <a:p>
            <a:pPr marL="857250" lvl="1" indent="-457200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  <a:buFont typeface="Czcionka tekstu podstawowego"/>
              <a:buChar char="─"/>
            </a:pPr>
            <a:r>
              <a:rPr lang="pl-PL" dirty="0" smtClean="0">
                <a:latin typeface="Century Gothic" pitchFamily="34" charset="0"/>
              </a:rPr>
              <a:t>nowatorskie urządzenia samoobsługowe </a:t>
            </a:r>
            <a:br>
              <a:rPr lang="pl-PL" dirty="0" smtClean="0">
                <a:latin typeface="Century Gothic" pitchFamily="34" charset="0"/>
              </a:rPr>
            </a:br>
            <a:r>
              <a:rPr lang="pl-PL" dirty="0" smtClean="0">
                <a:latin typeface="Century Gothic" pitchFamily="34" charset="0"/>
              </a:rPr>
              <a:t>np. </a:t>
            </a:r>
            <a:r>
              <a:rPr lang="pl-PL" dirty="0" err="1" smtClean="0">
                <a:latin typeface="Century Gothic" pitchFamily="34" charset="0"/>
              </a:rPr>
              <a:t>mlekomaty</a:t>
            </a:r>
            <a:r>
              <a:rPr lang="pl-PL" dirty="0" smtClean="0">
                <a:latin typeface="Century Gothic" pitchFamily="34" charset="0"/>
              </a:rPr>
              <a:t>.</a:t>
            </a:r>
          </a:p>
          <a:p>
            <a:pPr marL="542925" indent="-542925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l-PL" sz="2800" dirty="0" smtClean="0">
              <a:latin typeface="Century Gothic" pitchFamily="34" charset="0"/>
            </a:endParaRPr>
          </a:p>
          <a:p>
            <a:pPr marL="361950" indent="-361950">
              <a:buFont typeface="+mj-lt"/>
              <a:buAutoNum type="arabicPeriod"/>
            </a:pPr>
            <a:endParaRPr lang="pl-PL" sz="2800" dirty="0">
              <a:latin typeface="Century Gothic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9130-9696-47DD-8F0A-4170169A6B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9539</TotalTime>
  <Words>1256</Words>
  <Application>Microsoft Office PowerPoint</Application>
  <PresentationFormat>Pokaz na ekranie (4:3)</PresentationFormat>
  <Paragraphs>221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27" baseType="lpstr">
      <vt:lpstr>Diseño predeterminado</vt:lpstr>
      <vt:lpstr>1_Diseño predeterminado</vt:lpstr>
      <vt:lpstr>Uwarunkowania ekonomiczne  i społeczne rozwoju sprzedaży bezpośredniej artykułów rolno-spożywczych w Polsce. Idea sprzedaży bezpośredniej</vt:lpstr>
      <vt:lpstr>Sprzedaż bezpośrednia - definicja</vt:lpstr>
      <vt:lpstr>Sprzedaż bezpośrednia w rolnictwie - definicja</vt:lpstr>
      <vt:lpstr>W Polsce sprzedaż własnych produktów jest możliwa dwutorowo:</vt:lpstr>
      <vt:lpstr>Warunki rozpoczęcia sprzedaży produktów żywnościowych:</vt:lpstr>
      <vt:lpstr>Warunki rozpoczęcia sprzedaży produktów żywnościowych (cd.):</vt:lpstr>
      <vt:lpstr>Warunki rozpoczęcia sprzedaży produktów żywnościowych (cd.):</vt:lpstr>
      <vt:lpstr>Formy sprzedaży bezpośredniej produktów rolniczych</vt:lpstr>
      <vt:lpstr>Formy sprzedaży bezpośredniej produktów rolniczych</vt:lpstr>
      <vt:lpstr>Sprzedaż na odległość</vt:lpstr>
      <vt:lpstr>Uwarunkowania ekonomiczne sprzedaży bezpośredniej – struktura obszarowa (2010 r.)</vt:lpstr>
      <vt:lpstr>Uwarunkowania ekonomiczne sprzedaży bezpośredniej</vt:lpstr>
      <vt:lpstr>Aspekty ekonomiczno-społeczne sprzedaży bezpośredniej</vt:lpstr>
      <vt:lpstr>Aspekty ekonomiczno-społeczne sprzedaży bezpośredniej</vt:lpstr>
      <vt:lpstr>Aspekty społeczne sprzedaży bezpośredniej</vt:lpstr>
      <vt:lpstr>Ustawa o bezpieczeństwie  żywności i żywienia</vt:lpstr>
      <vt:lpstr>Aspekty marketingowe sprzedaży bezpośredniej</vt:lpstr>
      <vt:lpstr>Ryc. 1 Miejsca sprzedaży produktów rolniczych z wykorzystaniem bezpośredniego kanału zbytu (N=79)</vt:lpstr>
      <vt:lpstr>Ryc. 2 Oferowane w przyszłości miejsca sprzedaży produktów rolniczych z wykorzystaniem bezpośredniego kanału zbytu (N=79)</vt:lpstr>
      <vt:lpstr>Ryc. 3 Czynniki decydujące o sukcesie w sprzedaży bezpośredniej produktów rolnych w opinii respondentów (N=79)</vt:lpstr>
      <vt:lpstr>Aspekty marketingowe w sprzedaży bezpośredniej</vt:lpstr>
      <vt:lpstr>Wnioski i rekomendacje</vt:lpstr>
      <vt:lpstr>Wnioski i rekomendacje</vt:lpstr>
      <vt:lpstr>Wnioski i rekomendacje</vt:lpstr>
      <vt:lpstr>Dziękuję za uwagę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Mateusz Grojec</cp:lastModifiedBy>
  <cp:revision>896</cp:revision>
  <dcterms:created xsi:type="dcterms:W3CDTF">2010-05-23T14:28:12Z</dcterms:created>
  <dcterms:modified xsi:type="dcterms:W3CDTF">2014-11-24T07:15:39Z</dcterms:modified>
</cp:coreProperties>
</file>