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3"/>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1" r:id="rId35"/>
    <p:sldId id="289" r:id="rId36"/>
    <p:sldId id="290" r:id="rId37"/>
    <p:sldId id="292" r:id="rId38"/>
    <p:sldId id="293" r:id="rId39"/>
    <p:sldId id="294" r:id="rId40"/>
    <p:sldId id="295" r:id="rId41"/>
    <p:sldId id="296" r:id="rId4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p:cViewPr varScale="1">
        <p:scale>
          <a:sx n="113" d="100"/>
          <a:sy n="113" d="100"/>
        </p:scale>
        <p:origin x="-15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pl-PL" sz="2400" b="0" dirty="0">
                <a:latin typeface="Times New Roman" pitchFamily="18" charset="0"/>
                <a:cs typeface="Times New Roman" pitchFamily="18" charset="0"/>
              </a:rPr>
              <a:t>Płeć</a:t>
            </a:r>
            <a:r>
              <a:rPr lang="pl-PL" sz="2400" dirty="0">
                <a:latin typeface="Times New Roman" pitchFamily="18" charset="0"/>
                <a:cs typeface="Times New Roman" pitchFamily="18" charset="0"/>
              </a:rPr>
              <a:t> </a:t>
            </a:r>
            <a:r>
              <a:rPr lang="pl-PL" sz="2400" b="0" dirty="0">
                <a:latin typeface="Times New Roman" pitchFamily="18" charset="0"/>
                <a:cs typeface="Times New Roman" pitchFamily="18" charset="0"/>
              </a:rPr>
              <a:t>respondentów  (n = 723)</a:t>
            </a:r>
            <a:endParaRPr lang="en-US" sz="2400" b="0" dirty="0">
              <a:latin typeface="Times New Roman" pitchFamily="18" charset="0"/>
              <a:cs typeface="Times New Roman" pitchFamily="18" charset="0"/>
            </a:endParaRPr>
          </a:p>
        </c:rich>
      </c:tx>
      <c:layout/>
      <c:overlay val="0"/>
    </c:title>
    <c:autoTitleDeleted val="0"/>
    <c:plotArea>
      <c:layout/>
      <c:pieChart>
        <c:varyColors val="1"/>
        <c:ser>
          <c:idx val="0"/>
          <c:order val="0"/>
          <c:tx>
            <c:strRef>
              <c:f>Arkusz1!$B$1</c:f>
              <c:strCache>
                <c:ptCount val="1"/>
                <c:pt idx="0">
                  <c:v>Sprzedaż</c:v>
                </c:pt>
              </c:strCache>
            </c:strRef>
          </c:tx>
          <c:spPr>
            <a:ln>
              <a:solidFill>
                <a:srgbClr val="33CC33"/>
              </a:solidFill>
            </a:ln>
          </c:spPr>
          <c:dLbls>
            <c:dLbl>
              <c:idx val="2"/>
              <c:spPr/>
              <c:txPr>
                <a:bodyPr/>
                <a:lstStyle/>
                <a:p>
                  <a:pPr>
                    <a:defRPr sz="2000">
                      <a:solidFill>
                        <a:schemeClr val="tx1"/>
                      </a:solidFill>
                    </a:defRPr>
                  </a:pPr>
                  <a:endParaRPr lang="pl-PL"/>
                </a:p>
              </c:txPr>
              <c:showLegendKey val="0"/>
              <c:showVal val="1"/>
              <c:showCatName val="0"/>
              <c:showSerName val="0"/>
              <c:showPercent val="0"/>
              <c:showBubbleSize val="0"/>
            </c:dLbl>
            <c:txPr>
              <a:bodyPr/>
              <a:lstStyle/>
              <a:p>
                <a:pPr>
                  <a:defRPr sz="2000">
                    <a:solidFill>
                      <a:schemeClr val="bg1"/>
                    </a:solidFill>
                  </a:defRPr>
                </a:pPr>
                <a:endParaRPr lang="pl-PL"/>
              </a:p>
            </c:txPr>
            <c:showLegendKey val="0"/>
            <c:showVal val="1"/>
            <c:showCatName val="0"/>
            <c:showSerName val="0"/>
            <c:showPercent val="0"/>
            <c:showBubbleSize val="0"/>
            <c:showLeaderLines val="1"/>
          </c:dLbls>
          <c:cat>
            <c:strRef>
              <c:f>Arkusz1!$A$2:$A$4</c:f>
              <c:strCache>
                <c:ptCount val="3"/>
                <c:pt idx="0">
                  <c:v>kobiety</c:v>
                </c:pt>
                <c:pt idx="1">
                  <c:v>meżczyźni</c:v>
                </c:pt>
                <c:pt idx="2">
                  <c:v>brak danych</c:v>
                </c:pt>
              </c:strCache>
            </c:strRef>
          </c:cat>
          <c:val>
            <c:numRef>
              <c:f>Arkusz1!$B$2:$B$4</c:f>
              <c:numCache>
                <c:formatCode>0.0%</c:formatCode>
                <c:ptCount val="3"/>
                <c:pt idx="0">
                  <c:v>0.629000000000001</c:v>
                </c:pt>
                <c:pt idx="1">
                  <c:v>0.33600000000000058</c:v>
                </c:pt>
                <c:pt idx="2">
                  <c:v>3.5000000000000052E-2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381484562727878"/>
          <c:y val="0.36677249649442378"/>
          <c:w val="0.25144209161683923"/>
          <c:h val="0.25048650115125026"/>
        </c:manualLayout>
      </c:layout>
      <c:overlay val="0"/>
      <c:txPr>
        <a:bodyPr/>
        <a:lstStyle/>
        <a:p>
          <a:pPr>
            <a:defRPr sz="2000">
              <a:latin typeface="Times New Roman" pitchFamily="18" charset="0"/>
              <a:cs typeface="Times New Roman" pitchFamily="18" charset="0"/>
            </a:defRPr>
          </a:pPr>
          <a:endParaRPr lang="pl-PL"/>
        </a:p>
      </c:txPr>
    </c:legend>
    <c:plotVisOnly val="1"/>
    <c:dispBlanksAs val="zero"/>
    <c:showDLblsOverMax val="0"/>
  </c:chart>
  <c:spPr>
    <a:ln w="19050">
      <a:solidFill>
        <a:srgbClr val="00B050"/>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a:t>Subiektywna ocena odczuć klientów</a:t>
            </a:r>
            <a:r>
              <a:rPr lang="pl-PL" sz="2000"/>
              <a:t> (n = 723)</a:t>
            </a:r>
            <a:endParaRPr lang="en-US" sz="2000"/>
          </a:p>
        </c:rich>
      </c:tx>
      <c:overlay val="0"/>
    </c:title>
    <c:autoTitleDeleted val="0"/>
    <c:plotArea>
      <c:layout>
        <c:manualLayout>
          <c:layoutTarget val="inner"/>
          <c:xMode val="edge"/>
          <c:yMode val="edge"/>
          <c:x val="0.1236287911927674"/>
          <c:y val="0.19952849643794573"/>
          <c:w val="0.43180008748906529"/>
          <c:h val="0.74022872140982465"/>
        </c:manualLayout>
      </c:layout>
      <c:pieChart>
        <c:varyColors val="1"/>
        <c:ser>
          <c:idx val="0"/>
          <c:order val="0"/>
          <c:tx>
            <c:strRef>
              <c:f>Arkusz1!$B$1</c:f>
              <c:strCache>
                <c:ptCount val="1"/>
                <c:pt idx="0">
                  <c:v>Subiektywna ocena odczuć klientów</c:v>
                </c:pt>
              </c:strCache>
            </c:strRef>
          </c:tx>
          <c:dLbls>
            <c:dLbl>
              <c:idx val="3"/>
              <c:layout>
                <c:manualLayout>
                  <c:x val="-0.18730145627819991"/>
                  <c:y val="-9.3909842711412776E-3"/>
                </c:manualLayout>
              </c:layout>
              <c:spPr/>
              <c:txPr>
                <a:bodyPr/>
                <a:lstStyle/>
                <a:p>
                  <a:pPr>
                    <a:defRPr sz="1800" b="1">
                      <a:solidFill>
                        <a:schemeClr val="tx1"/>
                      </a:solidFill>
                    </a:defRPr>
                  </a:pPr>
                  <a:endParaRPr lang="pl-PL"/>
                </a:p>
              </c:txPr>
              <c:showLegendKey val="0"/>
              <c:showVal val="1"/>
              <c:showCatName val="0"/>
              <c:showSerName val="0"/>
              <c:showPercent val="0"/>
              <c:showBubbleSize val="0"/>
            </c:dLbl>
            <c:dLbl>
              <c:idx val="4"/>
              <c:spPr/>
              <c:txPr>
                <a:bodyPr/>
                <a:lstStyle/>
                <a:p>
                  <a:pPr>
                    <a:defRPr sz="1800" b="1">
                      <a:solidFill>
                        <a:schemeClr val="tx1"/>
                      </a:solidFill>
                    </a:defRPr>
                  </a:pPr>
                  <a:endParaRPr lang="pl-PL"/>
                </a:p>
              </c:txPr>
              <c:showLegendKey val="0"/>
              <c:showVal val="1"/>
              <c:showCatName val="0"/>
              <c:showSerName val="0"/>
              <c:showPercent val="0"/>
              <c:showBubbleSize val="0"/>
            </c:dLbl>
            <c:dLbl>
              <c:idx val="5"/>
              <c:spPr/>
              <c:txPr>
                <a:bodyPr/>
                <a:lstStyle/>
                <a:p>
                  <a:pPr>
                    <a:defRPr sz="1800" b="1">
                      <a:solidFill>
                        <a:schemeClr val="tx1"/>
                      </a:solidFill>
                    </a:defRPr>
                  </a:pPr>
                  <a:endParaRPr lang="pl-PL"/>
                </a:p>
              </c:txPr>
              <c:showLegendKey val="0"/>
              <c:showVal val="1"/>
              <c:showCatName val="0"/>
              <c:showSerName val="0"/>
              <c:showPercent val="0"/>
              <c:showBubbleSize val="0"/>
            </c:dLbl>
            <c:txPr>
              <a:bodyPr/>
              <a:lstStyle/>
              <a:p>
                <a:pPr>
                  <a:defRPr sz="1800" b="1">
                    <a:solidFill>
                      <a:schemeClr val="bg1"/>
                    </a:solidFill>
                  </a:defRPr>
                </a:pPr>
                <a:endParaRPr lang="pl-PL"/>
              </a:p>
            </c:txPr>
            <c:showLegendKey val="0"/>
            <c:showVal val="1"/>
            <c:showCatName val="0"/>
            <c:showSerName val="0"/>
            <c:showPercent val="0"/>
            <c:showBubbleSize val="0"/>
            <c:showLeaderLines val="1"/>
          </c:dLbls>
          <c:cat>
            <c:strRef>
              <c:f>Arkusz1!$A$2:$A$7</c:f>
              <c:strCache>
                <c:ptCount val="6"/>
                <c:pt idx="0">
                  <c:v>pozytywne</c:v>
                </c:pt>
                <c:pt idx="1">
                  <c:v>bardzo pozytywne,</c:v>
                </c:pt>
                <c:pt idx="2">
                  <c:v>obojętne</c:v>
                </c:pt>
                <c:pt idx="3">
                  <c:v>nie ma zdania</c:v>
                </c:pt>
                <c:pt idx="4">
                  <c:v>negatywne</c:v>
                </c:pt>
                <c:pt idx="5">
                  <c:v>brak danych </c:v>
                </c:pt>
              </c:strCache>
            </c:strRef>
          </c:cat>
          <c:val>
            <c:numRef>
              <c:f>Arkusz1!$B$2:$B$7</c:f>
              <c:numCache>
                <c:formatCode>0.0%</c:formatCode>
                <c:ptCount val="6"/>
                <c:pt idx="0">
                  <c:v>0.63800000000000079</c:v>
                </c:pt>
                <c:pt idx="1">
                  <c:v>0.26500000000000001</c:v>
                </c:pt>
                <c:pt idx="2">
                  <c:v>6.8000000000000019E-2</c:v>
                </c:pt>
                <c:pt idx="3">
                  <c:v>2.1999999999999999E-2</c:v>
                </c:pt>
                <c:pt idx="4">
                  <c:v>3.0000000000000027E-3</c:v>
                </c:pt>
                <c:pt idx="5">
                  <c:v>4.0000000000000053E-3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3276155584718574"/>
          <c:y val="0.33482408448944045"/>
          <c:w val="0.35334955526392536"/>
          <c:h val="0.42995500562429767"/>
        </c:manualLayout>
      </c:layout>
      <c:overlay val="0"/>
      <c:txPr>
        <a:bodyPr/>
        <a:lstStyle/>
        <a:p>
          <a:pPr>
            <a:defRPr sz="1800"/>
          </a:pPr>
          <a:endParaRPr lang="pl-PL"/>
        </a:p>
      </c:txPr>
    </c:legend>
    <c:plotVisOnly val="1"/>
    <c:dispBlanksAs val="zero"/>
    <c:showDLblsOverMax val="0"/>
  </c:chart>
  <c:spPr>
    <a:ln w="19050">
      <a:solidFill>
        <a:srgbClr val="008000"/>
      </a:solidFill>
    </a:ln>
  </c:spPr>
  <c:txPr>
    <a:bodyPr/>
    <a:lstStyle/>
    <a:p>
      <a:pPr>
        <a:defRPr sz="1100">
          <a:latin typeface="Times New Roman" pitchFamily="18" charset="0"/>
          <a:cs typeface="Times New Roman" pitchFamily="18" charset="0"/>
        </a:defRPr>
      </a:pPr>
      <a:endParaRPr lang="pl-PL"/>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2000" b="0"/>
          </a:pPr>
          <a:endParaRPr lang="pl-PL"/>
        </a:p>
      </c:txPr>
    </c:title>
    <c:autoTitleDeleted val="0"/>
    <c:plotArea>
      <c:layout/>
      <c:barChart>
        <c:barDir val="col"/>
        <c:grouping val="clustered"/>
        <c:varyColors val="0"/>
        <c:ser>
          <c:idx val="0"/>
          <c:order val="0"/>
          <c:tx>
            <c:strRef>
              <c:f>Arkusz1!$B$1</c:f>
              <c:strCache>
                <c:ptCount val="1"/>
                <c:pt idx="0">
                  <c:v>Zalety sprzedaży bezpośredniej</c:v>
                </c:pt>
              </c:strCache>
            </c:strRef>
          </c:tx>
          <c:invertIfNegative val="0"/>
          <c:dPt>
            <c:idx val="0"/>
            <c:invertIfNegative val="0"/>
            <c:bubble3D val="0"/>
            <c:spPr>
              <a:solidFill>
                <a:schemeClr val="accent3">
                  <a:lumMod val="75000"/>
                </a:schemeClr>
              </a:solidFill>
              <a:ln>
                <a:solidFill>
                  <a:schemeClr val="accent3">
                    <a:lumMod val="50000"/>
                  </a:schemeClr>
                </a:solidFill>
              </a:ln>
            </c:spPr>
          </c:dPt>
          <c:dPt>
            <c:idx val="1"/>
            <c:invertIfNegative val="0"/>
            <c:bubble3D val="0"/>
            <c:spPr>
              <a:solidFill>
                <a:schemeClr val="accent3">
                  <a:lumMod val="40000"/>
                  <a:lumOff val="60000"/>
                </a:schemeClr>
              </a:solidFill>
              <a:ln>
                <a:solidFill>
                  <a:srgbClr val="00B050"/>
                </a:solidFill>
              </a:ln>
            </c:spPr>
          </c:dPt>
          <c:dPt>
            <c:idx val="2"/>
            <c:invertIfNegative val="0"/>
            <c:bubble3D val="0"/>
            <c:spPr>
              <a:solidFill>
                <a:schemeClr val="tx2">
                  <a:lumMod val="40000"/>
                  <a:lumOff val="60000"/>
                </a:schemeClr>
              </a:solidFill>
              <a:ln>
                <a:solidFill>
                  <a:schemeClr val="tx2">
                    <a:lumMod val="60000"/>
                    <a:lumOff val="40000"/>
                  </a:schemeClr>
                </a:solidFill>
              </a:ln>
            </c:spPr>
          </c:dPt>
          <c:dPt>
            <c:idx val="3"/>
            <c:invertIfNegative val="0"/>
            <c:bubble3D val="0"/>
            <c:spPr>
              <a:solidFill>
                <a:schemeClr val="accent6">
                  <a:lumMod val="60000"/>
                  <a:lumOff val="40000"/>
                </a:schemeClr>
              </a:solidFill>
              <a:ln>
                <a:solidFill>
                  <a:schemeClr val="accent6">
                    <a:lumMod val="75000"/>
                  </a:schemeClr>
                </a:solidFill>
              </a:ln>
            </c:spPr>
          </c:dPt>
          <c:dPt>
            <c:idx val="4"/>
            <c:invertIfNegative val="0"/>
            <c:bubble3D val="0"/>
            <c:spPr>
              <a:solidFill>
                <a:srgbClr val="FFFF00"/>
              </a:solidFill>
              <a:ln>
                <a:solidFill>
                  <a:schemeClr val="accent6">
                    <a:lumMod val="75000"/>
                  </a:schemeClr>
                </a:solidFill>
              </a:ln>
            </c:spPr>
          </c:dPt>
          <c:dPt>
            <c:idx val="5"/>
            <c:invertIfNegative val="0"/>
            <c:bubble3D val="0"/>
            <c:spPr>
              <a:solidFill>
                <a:srgbClr val="FF99FF"/>
              </a:solidFill>
              <a:ln>
                <a:solidFill>
                  <a:schemeClr val="accent2">
                    <a:lumMod val="60000"/>
                    <a:lumOff val="40000"/>
                  </a:schemeClr>
                </a:solidFill>
              </a:ln>
            </c:spPr>
          </c:dPt>
          <c:dPt>
            <c:idx val="6"/>
            <c:invertIfNegative val="0"/>
            <c:bubble3D val="0"/>
            <c:spPr>
              <a:solidFill>
                <a:schemeClr val="bg1">
                  <a:lumMod val="75000"/>
                </a:schemeClr>
              </a:solidFill>
              <a:ln>
                <a:solidFill>
                  <a:srgbClr val="FF0066"/>
                </a:solidFill>
              </a:ln>
            </c:spPr>
          </c:dPt>
          <c:dPt>
            <c:idx val="7"/>
            <c:invertIfNegative val="0"/>
            <c:bubble3D val="0"/>
            <c:spPr>
              <a:solidFill>
                <a:srgbClr val="009999"/>
              </a:solidFill>
              <a:ln>
                <a:solidFill>
                  <a:srgbClr val="FF0000"/>
                </a:solidFill>
              </a:ln>
            </c:spPr>
          </c:dPt>
          <c:dLbls>
            <c:showLegendKey val="0"/>
            <c:showVal val="1"/>
            <c:showCatName val="0"/>
            <c:showSerName val="0"/>
            <c:showPercent val="0"/>
            <c:showBubbleSize val="0"/>
            <c:showLeaderLines val="0"/>
          </c:dLbls>
          <c:cat>
            <c:strRef>
              <c:f>Arkusz1!$A$2:$A$9</c:f>
              <c:strCache>
                <c:ptCount val="8"/>
                <c:pt idx="0">
                  <c:v>klient wie co i od kogo kupuje</c:v>
                </c:pt>
                <c:pt idx="1">
                  <c:v>poducent sprzedaje bez pośredników, zapłata  natychmiast</c:v>
                </c:pt>
                <c:pt idx="2">
                  <c:v>producent ma kontakt z klientem, uzyskuje opinii o produkcie</c:v>
                </c:pt>
                <c:pt idx="3">
                  <c:v>wyeliminowanie pośredników, rolnik uzyskuje wższą cenę </c:v>
                </c:pt>
                <c:pt idx="4">
                  <c:v>sprzedający ma możliwość poznania potrzeb klienta</c:v>
                </c:pt>
                <c:pt idx="5">
                  <c:v>sprzedający posiada pełną kontrolę nad sprzedażą</c:v>
                </c:pt>
                <c:pt idx="6">
                  <c:v>nie ma zdania</c:v>
                </c:pt>
                <c:pt idx="7">
                  <c:v>inna odpowiedź</c:v>
                </c:pt>
              </c:strCache>
            </c:strRef>
          </c:cat>
          <c:val>
            <c:numRef>
              <c:f>Arkusz1!$B$2:$B$9</c:f>
              <c:numCache>
                <c:formatCode>0</c:formatCode>
                <c:ptCount val="8"/>
                <c:pt idx="0">
                  <c:v>502</c:v>
                </c:pt>
                <c:pt idx="1">
                  <c:v>312</c:v>
                </c:pt>
                <c:pt idx="2">
                  <c:v>202</c:v>
                </c:pt>
                <c:pt idx="3">
                  <c:v>211</c:v>
                </c:pt>
                <c:pt idx="4">
                  <c:v>107</c:v>
                </c:pt>
                <c:pt idx="5">
                  <c:v>42</c:v>
                </c:pt>
                <c:pt idx="6">
                  <c:v>4</c:v>
                </c:pt>
                <c:pt idx="7">
                  <c:v>4</c:v>
                </c:pt>
              </c:numCache>
            </c:numRef>
          </c:val>
        </c:ser>
        <c:dLbls>
          <c:showLegendKey val="0"/>
          <c:showVal val="0"/>
          <c:showCatName val="0"/>
          <c:showSerName val="0"/>
          <c:showPercent val="0"/>
          <c:showBubbleSize val="0"/>
        </c:dLbls>
        <c:gapWidth val="150"/>
        <c:axId val="47498368"/>
        <c:axId val="47499904"/>
      </c:barChart>
      <c:catAx>
        <c:axId val="47498368"/>
        <c:scaling>
          <c:orientation val="minMax"/>
        </c:scaling>
        <c:delete val="0"/>
        <c:axPos val="b"/>
        <c:majorTickMark val="out"/>
        <c:minorTickMark val="none"/>
        <c:tickLblPos val="nextTo"/>
        <c:txPr>
          <a:bodyPr rot="2640000"/>
          <a:lstStyle/>
          <a:p>
            <a:pPr>
              <a:defRPr sz="1000"/>
            </a:pPr>
            <a:endParaRPr lang="pl-PL"/>
          </a:p>
        </c:txPr>
        <c:crossAx val="47499904"/>
        <c:crosses val="autoZero"/>
        <c:auto val="1"/>
        <c:lblAlgn val="ctr"/>
        <c:lblOffset val="100"/>
        <c:noMultiLvlLbl val="0"/>
      </c:catAx>
      <c:valAx>
        <c:axId val="47499904"/>
        <c:scaling>
          <c:orientation val="minMax"/>
        </c:scaling>
        <c:delete val="0"/>
        <c:axPos val="l"/>
        <c:majorGridlines/>
        <c:numFmt formatCode="0" sourceLinked="1"/>
        <c:majorTickMark val="out"/>
        <c:minorTickMark val="none"/>
        <c:tickLblPos val="nextTo"/>
        <c:crossAx val="47498368"/>
        <c:crosses val="autoZero"/>
        <c:crossBetween val="between"/>
      </c:valAx>
    </c:plotArea>
    <c:plotVisOnly val="1"/>
    <c:dispBlanksAs val="gap"/>
    <c:showDLblsOverMax val="0"/>
  </c:chart>
  <c:spPr>
    <a:ln w="19050">
      <a:solidFill>
        <a:srgbClr val="008000"/>
      </a:solidFill>
    </a:ln>
  </c:spPr>
  <c:txPr>
    <a:bodyPr/>
    <a:lstStyle/>
    <a:p>
      <a:pPr>
        <a:defRPr sz="1100">
          <a:latin typeface="Times New Roman" pitchFamily="18" charset="0"/>
          <a:cs typeface="Times New Roman" pitchFamily="18" charset="0"/>
        </a:defRPr>
      </a:pPr>
      <a:endParaRPr lang="pl-PL"/>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pl-PL" sz="2000"/>
              <a:t>Wady </a:t>
            </a:r>
            <a:r>
              <a:rPr lang="en-US" sz="2000"/>
              <a:t>sprzedaży bezpośredniej</a:t>
            </a:r>
            <a:endParaRPr lang="pl-PL" sz="2000"/>
          </a:p>
        </c:rich>
      </c:tx>
      <c:overlay val="0"/>
    </c:title>
    <c:autoTitleDeleted val="0"/>
    <c:plotArea>
      <c:layout>
        <c:manualLayout>
          <c:layoutTarget val="inner"/>
          <c:xMode val="edge"/>
          <c:yMode val="edge"/>
          <c:x val="5.2355166449395529E-2"/>
          <c:y val="0.10186516313002258"/>
          <c:w val="0.92984609763033466"/>
          <c:h val="0.72404677258082439"/>
        </c:manualLayout>
      </c:layout>
      <c:barChart>
        <c:barDir val="col"/>
        <c:grouping val="clustered"/>
        <c:varyColors val="0"/>
        <c:ser>
          <c:idx val="0"/>
          <c:order val="0"/>
          <c:tx>
            <c:strRef>
              <c:f>Arkusz1!$B$1</c:f>
              <c:strCache>
                <c:ptCount val="1"/>
                <c:pt idx="0">
                  <c:v>Seria 1</c:v>
                </c:pt>
              </c:strCache>
            </c:strRef>
          </c:tx>
          <c:invertIfNegative val="0"/>
          <c:dPt>
            <c:idx val="0"/>
            <c:invertIfNegative val="0"/>
            <c:bubble3D val="0"/>
            <c:spPr>
              <a:solidFill>
                <a:schemeClr val="accent6"/>
              </a:solidFill>
              <a:ln>
                <a:solidFill>
                  <a:srgbClr val="FF0000"/>
                </a:solidFill>
              </a:ln>
            </c:spPr>
          </c:dPt>
          <c:dPt>
            <c:idx val="1"/>
            <c:invertIfNegative val="0"/>
            <c:bubble3D val="0"/>
            <c:spPr>
              <a:solidFill>
                <a:schemeClr val="bg2">
                  <a:lumMod val="90000"/>
                </a:schemeClr>
              </a:solidFill>
              <a:ln>
                <a:solidFill>
                  <a:schemeClr val="accent6">
                    <a:lumMod val="75000"/>
                  </a:schemeClr>
                </a:solidFill>
              </a:ln>
            </c:spPr>
          </c:dPt>
          <c:dPt>
            <c:idx val="2"/>
            <c:invertIfNegative val="0"/>
            <c:bubble3D val="0"/>
            <c:spPr>
              <a:solidFill>
                <a:schemeClr val="accent6">
                  <a:lumMod val="40000"/>
                  <a:lumOff val="60000"/>
                </a:schemeClr>
              </a:solidFill>
              <a:ln>
                <a:solidFill>
                  <a:srgbClr val="FF0000"/>
                </a:solidFill>
              </a:ln>
            </c:spPr>
          </c:dPt>
          <c:dPt>
            <c:idx val="3"/>
            <c:invertIfNegative val="0"/>
            <c:bubble3D val="0"/>
            <c:spPr>
              <a:solidFill>
                <a:schemeClr val="accent3">
                  <a:lumMod val="40000"/>
                  <a:lumOff val="60000"/>
                </a:schemeClr>
              </a:solidFill>
              <a:ln>
                <a:solidFill>
                  <a:schemeClr val="accent6">
                    <a:lumMod val="75000"/>
                  </a:schemeClr>
                </a:solidFill>
              </a:ln>
            </c:spPr>
          </c:dPt>
          <c:dPt>
            <c:idx val="4"/>
            <c:invertIfNegative val="0"/>
            <c:bubble3D val="0"/>
            <c:spPr>
              <a:solidFill>
                <a:srgbClr val="33CC33"/>
              </a:solidFill>
              <a:ln>
                <a:solidFill>
                  <a:schemeClr val="accent2"/>
                </a:solidFill>
              </a:ln>
            </c:spPr>
          </c:dPt>
          <c:dPt>
            <c:idx val="5"/>
            <c:invertIfNegative val="0"/>
            <c:bubble3D val="0"/>
            <c:spPr>
              <a:solidFill>
                <a:schemeClr val="accent1">
                  <a:lumMod val="40000"/>
                  <a:lumOff val="60000"/>
                </a:schemeClr>
              </a:solidFill>
              <a:ln>
                <a:solidFill>
                  <a:srgbClr val="C00000"/>
                </a:solidFill>
              </a:ln>
            </c:spPr>
          </c:dPt>
          <c:dLbls>
            <c:showLegendKey val="0"/>
            <c:showVal val="1"/>
            <c:showCatName val="0"/>
            <c:showSerName val="0"/>
            <c:showPercent val="0"/>
            <c:showBubbleSize val="0"/>
            <c:showLeaderLines val="0"/>
          </c:dLbls>
          <c:cat>
            <c:strRef>
              <c:f>Arkusz1!$A$2:$A$7</c:f>
              <c:strCache>
                <c:ptCount val="6"/>
                <c:pt idx="0">
                  <c:v>wysokie koszty własne sprzedającego</c:v>
                </c:pt>
                <c:pt idx="1">
                  <c:v>ograniczone grono klientów.</c:v>
                </c:pt>
                <c:pt idx="2">
                  <c:v>ograniczony asortyment</c:v>
                </c:pt>
                <c:pt idx="3">
                  <c:v>niski obrót i niski dzienny przychód</c:v>
                </c:pt>
                <c:pt idx="4">
                  <c:v>nie ma zdania</c:v>
                </c:pt>
                <c:pt idx="5">
                  <c:v>inna odpowiedź</c:v>
                </c:pt>
              </c:strCache>
            </c:strRef>
          </c:cat>
          <c:val>
            <c:numRef>
              <c:f>Arkusz1!$B$2:$B$7</c:f>
              <c:numCache>
                <c:formatCode>0</c:formatCode>
                <c:ptCount val="6"/>
                <c:pt idx="0">
                  <c:v>371</c:v>
                </c:pt>
                <c:pt idx="1">
                  <c:v>281</c:v>
                </c:pt>
                <c:pt idx="2">
                  <c:v>272</c:v>
                </c:pt>
                <c:pt idx="3">
                  <c:v>236</c:v>
                </c:pt>
                <c:pt idx="4">
                  <c:v>41</c:v>
                </c:pt>
                <c:pt idx="5">
                  <c:v>16</c:v>
                </c:pt>
              </c:numCache>
            </c:numRef>
          </c:val>
        </c:ser>
        <c:dLbls>
          <c:showLegendKey val="0"/>
          <c:showVal val="0"/>
          <c:showCatName val="0"/>
          <c:showSerName val="0"/>
          <c:showPercent val="0"/>
          <c:showBubbleSize val="0"/>
        </c:dLbls>
        <c:gapWidth val="150"/>
        <c:axId val="47565056"/>
        <c:axId val="47575040"/>
      </c:barChart>
      <c:catAx>
        <c:axId val="47565056"/>
        <c:scaling>
          <c:orientation val="minMax"/>
        </c:scaling>
        <c:delete val="0"/>
        <c:axPos val="b"/>
        <c:majorTickMark val="out"/>
        <c:minorTickMark val="none"/>
        <c:tickLblPos val="nextTo"/>
        <c:txPr>
          <a:bodyPr/>
          <a:lstStyle/>
          <a:p>
            <a:pPr>
              <a:defRPr sz="1300"/>
            </a:pPr>
            <a:endParaRPr lang="pl-PL"/>
          </a:p>
        </c:txPr>
        <c:crossAx val="47575040"/>
        <c:crosses val="autoZero"/>
        <c:auto val="1"/>
        <c:lblAlgn val="ctr"/>
        <c:lblOffset val="100"/>
        <c:noMultiLvlLbl val="0"/>
      </c:catAx>
      <c:valAx>
        <c:axId val="47575040"/>
        <c:scaling>
          <c:orientation val="minMax"/>
        </c:scaling>
        <c:delete val="0"/>
        <c:axPos val="l"/>
        <c:majorGridlines/>
        <c:numFmt formatCode="0" sourceLinked="1"/>
        <c:majorTickMark val="out"/>
        <c:minorTickMark val="none"/>
        <c:tickLblPos val="nextTo"/>
        <c:crossAx val="47565056"/>
        <c:crosses val="autoZero"/>
        <c:crossBetween val="between"/>
      </c:valAx>
    </c:plotArea>
    <c:plotVisOnly val="1"/>
    <c:dispBlanksAs val="gap"/>
    <c:showDLblsOverMax val="0"/>
  </c:chart>
  <c:txPr>
    <a:bodyPr/>
    <a:lstStyle/>
    <a:p>
      <a:pPr>
        <a:defRPr sz="1100">
          <a:latin typeface="Times New Roman" pitchFamily="18" charset="0"/>
          <a:cs typeface="Times New Roman" pitchFamily="18" charset="0"/>
        </a:defRPr>
      </a:pPr>
      <a:endParaRPr lang="pl-P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0"/>
            </a:pPr>
            <a:r>
              <a:rPr lang="pl-PL" sz="2400" b="0"/>
              <a:t>Wiek respondentów  (n = 723)</a:t>
            </a:r>
          </a:p>
        </c:rich>
      </c:tx>
      <c:layout/>
      <c:overlay val="0"/>
    </c:title>
    <c:autoTitleDeleted val="0"/>
    <c:plotArea>
      <c:layout/>
      <c:barChart>
        <c:barDir val="col"/>
        <c:grouping val="clustered"/>
        <c:varyColors val="0"/>
        <c:ser>
          <c:idx val="0"/>
          <c:order val="0"/>
          <c:tx>
            <c:strRef>
              <c:f>Arkusz1!$B$1</c:f>
              <c:strCache>
                <c:ptCount val="1"/>
                <c:pt idx="0">
                  <c:v>Seria 1</c:v>
                </c:pt>
              </c:strCache>
            </c:strRef>
          </c:tx>
          <c:invertIfNegative val="0"/>
          <c:dLbls>
            <c:txPr>
              <a:bodyPr/>
              <a:lstStyle/>
              <a:p>
                <a:pPr>
                  <a:defRPr sz="1800"/>
                </a:pPr>
                <a:endParaRPr lang="pl-PL"/>
              </a:p>
            </c:txPr>
            <c:showLegendKey val="0"/>
            <c:showVal val="1"/>
            <c:showCatName val="0"/>
            <c:showSerName val="0"/>
            <c:showPercent val="0"/>
            <c:showBubbleSize val="0"/>
            <c:showLeaderLines val="0"/>
          </c:dLbls>
          <c:cat>
            <c:strRef>
              <c:f>Arkusz1!$A$2:$A$7</c:f>
              <c:strCache>
                <c:ptCount val="6"/>
                <c:pt idx="0">
                  <c:v>do 30 lat</c:v>
                </c:pt>
                <c:pt idx="1">
                  <c:v>31 do 40 lat</c:v>
                </c:pt>
                <c:pt idx="2">
                  <c:v>41 do 50 lat</c:v>
                </c:pt>
                <c:pt idx="3">
                  <c:v>51 o 60 lat</c:v>
                </c:pt>
                <c:pt idx="4">
                  <c:v>powyżej 60 roku życia</c:v>
                </c:pt>
                <c:pt idx="5">
                  <c:v>brak danych</c:v>
                </c:pt>
              </c:strCache>
            </c:strRef>
          </c:cat>
          <c:val>
            <c:numRef>
              <c:f>Arkusz1!$B$2:$B$7</c:f>
              <c:numCache>
                <c:formatCode>0.0%</c:formatCode>
                <c:ptCount val="6"/>
                <c:pt idx="0">
                  <c:v>0.16700000000000001</c:v>
                </c:pt>
                <c:pt idx="1">
                  <c:v>0.18500000000000016</c:v>
                </c:pt>
                <c:pt idx="2">
                  <c:v>0.25600000000000001</c:v>
                </c:pt>
                <c:pt idx="3">
                  <c:v>0.26700000000000002</c:v>
                </c:pt>
                <c:pt idx="4">
                  <c:v>0.1</c:v>
                </c:pt>
                <c:pt idx="5">
                  <c:v>2.5000000000000001E-2</c:v>
                </c:pt>
              </c:numCache>
            </c:numRef>
          </c:val>
        </c:ser>
        <c:dLbls>
          <c:showLegendKey val="0"/>
          <c:showVal val="0"/>
          <c:showCatName val="0"/>
          <c:showSerName val="0"/>
          <c:showPercent val="0"/>
          <c:showBubbleSize val="0"/>
        </c:dLbls>
        <c:gapWidth val="150"/>
        <c:axId val="44312448"/>
        <c:axId val="44313984"/>
      </c:barChart>
      <c:catAx>
        <c:axId val="44312448"/>
        <c:scaling>
          <c:orientation val="minMax"/>
        </c:scaling>
        <c:delete val="0"/>
        <c:axPos val="b"/>
        <c:majorTickMark val="out"/>
        <c:minorTickMark val="none"/>
        <c:tickLblPos val="nextTo"/>
        <c:txPr>
          <a:bodyPr/>
          <a:lstStyle/>
          <a:p>
            <a:pPr>
              <a:defRPr sz="1400"/>
            </a:pPr>
            <a:endParaRPr lang="pl-PL"/>
          </a:p>
        </c:txPr>
        <c:crossAx val="44313984"/>
        <c:crosses val="autoZero"/>
        <c:auto val="1"/>
        <c:lblAlgn val="ctr"/>
        <c:lblOffset val="100"/>
        <c:noMultiLvlLbl val="0"/>
      </c:catAx>
      <c:valAx>
        <c:axId val="44313984"/>
        <c:scaling>
          <c:orientation val="minMax"/>
        </c:scaling>
        <c:delete val="0"/>
        <c:axPos val="l"/>
        <c:majorGridlines/>
        <c:numFmt formatCode="0.0%" sourceLinked="1"/>
        <c:majorTickMark val="out"/>
        <c:minorTickMark val="none"/>
        <c:tickLblPos val="nextTo"/>
        <c:crossAx val="44312448"/>
        <c:crosses val="autoZero"/>
        <c:crossBetween val="between"/>
      </c:valAx>
    </c:plotArea>
    <c:plotVisOnly val="1"/>
    <c:dispBlanksAs val="gap"/>
    <c:showDLblsOverMax val="0"/>
  </c:chart>
  <c:spPr>
    <a:ln w="19050">
      <a:solidFill>
        <a:srgbClr val="008000"/>
      </a:solidFill>
    </a:ln>
  </c:spPr>
  <c:txPr>
    <a:bodyPr/>
    <a:lstStyle/>
    <a:p>
      <a:pPr>
        <a:defRPr>
          <a:latin typeface="Times New Roman" pitchFamily="18" charset="0"/>
          <a:cs typeface="Times New Roman" pitchFamily="18" charset="0"/>
        </a:defRPr>
      </a:pPr>
      <a:endParaRPr lang="pl-P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b="0"/>
              <a:t>Poziom wykształcenia respondentów (n = </a:t>
            </a:r>
            <a:r>
              <a:rPr lang="pl-PL" sz="2400" b="0"/>
              <a:t>723</a:t>
            </a:r>
            <a:r>
              <a:rPr lang="en-US" sz="2400" b="0"/>
              <a:t>)</a:t>
            </a:r>
          </a:p>
        </c:rich>
      </c:tx>
      <c:layout/>
      <c:overlay val="0"/>
    </c:title>
    <c:autoTitleDeleted val="0"/>
    <c:plotArea>
      <c:layout/>
      <c:pieChart>
        <c:varyColors val="1"/>
        <c:ser>
          <c:idx val="0"/>
          <c:order val="0"/>
          <c:tx>
            <c:strRef>
              <c:f>Arkusz1!$B$1</c:f>
              <c:strCache>
                <c:ptCount val="1"/>
                <c:pt idx="0">
                  <c:v>Poziom wykształcenia respondentów (n = 717)</c:v>
                </c:pt>
              </c:strCache>
            </c:strRef>
          </c:tx>
          <c:dLbls>
            <c:dLbl>
              <c:idx val="0"/>
              <c:spPr/>
              <c:txPr>
                <a:bodyPr/>
                <a:lstStyle/>
                <a:p>
                  <a:pPr>
                    <a:defRPr sz="2000">
                      <a:solidFill>
                        <a:schemeClr val="tx1"/>
                      </a:solidFill>
                    </a:defRPr>
                  </a:pPr>
                  <a:endParaRPr lang="pl-PL"/>
                </a:p>
              </c:txPr>
              <c:showLegendKey val="0"/>
              <c:showVal val="1"/>
              <c:showCatName val="0"/>
              <c:showSerName val="0"/>
              <c:showPercent val="0"/>
              <c:showBubbleSize val="0"/>
            </c:dLbl>
            <c:dLbl>
              <c:idx val="4"/>
              <c:spPr/>
              <c:txPr>
                <a:bodyPr/>
                <a:lstStyle/>
                <a:p>
                  <a:pPr>
                    <a:defRPr sz="2000">
                      <a:solidFill>
                        <a:schemeClr val="tx1"/>
                      </a:solidFill>
                    </a:defRPr>
                  </a:pPr>
                  <a:endParaRPr lang="pl-PL"/>
                </a:p>
              </c:txPr>
              <c:showLegendKey val="0"/>
              <c:showVal val="1"/>
              <c:showCatName val="0"/>
              <c:showSerName val="0"/>
              <c:showPercent val="0"/>
              <c:showBubbleSize val="0"/>
            </c:dLbl>
            <c:txPr>
              <a:bodyPr/>
              <a:lstStyle/>
              <a:p>
                <a:pPr>
                  <a:defRPr sz="2000">
                    <a:solidFill>
                      <a:schemeClr val="bg1"/>
                    </a:solidFill>
                  </a:defRPr>
                </a:pPr>
                <a:endParaRPr lang="pl-PL"/>
              </a:p>
            </c:txPr>
            <c:showLegendKey val="0"/>
            <c:showVal val="1"/>
            <c:showCatName val="0"/>
            <c:showSerName val="0"/>
            <c:showPercent val="0"/>
            <c:showBubbleSize val="0"/>
            <c:showLeaderLines val="1"/>
          </c:dLbls>
          <c:cat>
            <c:strRef>
              <c:f>Arkusz1!$A$2:$A$6</c:f>
              <c:strCache>
                <c:ptCount val="5"/>
                <c:pt idx="0">
                  <c:v>podstawowe</c:v>
                </c:pt>
                <c:pt idx="1">
                  <c:v>zawodowe</c:v>
                </c:pt>
                <c:pt idx="2">
                  <c:v>średnie</c:v>
                </c:pt>
                <c:pt idx="3">
                  <c:v>wyższe</c:v>
                </c:pt>
                <c:pt idx="4">
                  <c:v>brak danych</c:v>
                </c:pt>
              </c:strCache>
            </c:strRef>
          </c:cat>
          <c:val>
            <c:numRef>
              <c:f>Arkusz1!$B$2:$B$6</c:f>
              <c:numCache>
                <c:formatCode>0.0%</c:formatCode>
                <c:ptCount val="5"/>
                <c:pt idx="0">
                  <c:v>4.5999999999999999E-2</c:v>
                </c:pt>
                <c:pt idx="1">
                  <c:v>0.26400000000000001</c:v>
                </c:pt>
                <c:pt idx="2">
                  <c:v>0.46300000000000002</c:v>
                </c:pt>
                <c:pt idx="3">
                  <c:v>0.223</c:v>
                </c:pt>
                <c:pt idx="4">
                  <c:v>4.0000000000000053E-3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1691593464111913"/>
          <c:y val="0.35054894273016435"/>
          <c:w val="0.26574302489645429"/>
          <c:h val="0.41398693801514236"/>
        </c:manualLayout>
      </c:layout>
      <c:overlay val="0"/>
      <c:txPr>
        <a:bodyPr/>
        <a:lstStyle/>
        <a:p>
          <a:pPr>
            <a:defRPr sz="2000"/>
          </a:pPr>
          <a:endParaRPr lang="pl-PL"/>
        </a:p>
      </c:txPr>
    </c:legend>
    <c:plotVisOnly val="1"/>
    <c:dispBlanksAs val="zero"/>
    <c:showDLblsOverMax val="0"/>
  </c:chart>
  <c:spPr>
    <a:ln w="19050">
      <a:solidFill>
        <a:srgbClr val="008000"/>
      </a:solidFill>
    </a:ln>
  </c:spPr>
  <c:txPr>
    <a:bodyPr/>
    <a:lstStyle/>
    <a:p>
      <a:pPr>
        <a:defRPr sz="1100">
          <a:latin typeface="Times New Roman" pitchFamily="18" charset="0"/>
          <a:cs typeface="Times New Roman" pitchFamily="18" charset="0"/>
        </a:defRPr>
      </a:pPr>
      <a:endParaRPr lang="pl-P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b="0"/>
              <a:t>Staż w prowadzeniu sprzedaży bezpośredniej</a:t>
            </a:r>
            <a:r>
              <a:rPr lang="pl-PL" sz="2400" b="0"/>
              <a:t> (n</a:t>
            </a:r>
            <a:r>
              <a:rPr lang="pl-PL" sz="2400" b="0" baseline="0"/>
              <a:t> =</a:t>
            </a:r>
            <a:r>
              <a:rPr lang="pl-PL" sz="2400" b="0"/>
              <a:t> 723)</a:t>
            </a:r>
            <a:endParaRPr lang="en-US" sz="2400" b="0"/>
          </a:p>
        </c:rich>
      </c:tx>
      <c:layout/>
      <c:overlay val="0"/>
    </c:title>
    <c:autoTitleDeleted val="0"/>
    <c:plotArea>
      <c:layout>
        <c:manualLayout>
          <c:layoutTarget val="inner"/>
          <c:xMode val="edge"/>
          <c:yMode val="edge"/>
          <c:x val="6.7245370370370358E-2"/>
          <c:y val="0.14325396825396822"/>
          <c:w val="0.47430555555555581"/>
          <c:h val="0.81309523809523865"/>
        </c:manualLayout>
      </c:layout>
      <c:pieChart>
        <c:varyColors val="1"/>
        <c:ser>
          <c:idx val="0"/>
          <c:order val="0"/>
          <c:tx>
            <c:strRef>
              <c:f>Arkusz1!$B$1</c:f>
              <c:strCache>
                <c:ptCount val="1"/>
                <c:pt idx="0">
                  <c:v>Staż w prowadzeniu sprzedaży bezpośredniej</c:v>
                </c:pt>
              </c:strCache>
            </c:strRef>
          </c:tx>
          <c:dLbls>
            <c:dLbl>
              <c:idx val="5"/>
              <c:layout>
                <c:manualLayout>
                  <c:x val="-0.14585568367567922"/>
                  <c:y val="3.7127206525654953E-2"/>
                </c:manualLayout>
              </c:layout>
              <c:spPr/>
              <c:txPr>
                <a:bodyPr/>
                <a:lstStyle/>
                <a:p>
                  <a:pPr>
                    <a:defRPr sz="2000">
                      <a:solidFill>
                        <a:schemeClr val="tx1"/>
                      </a:solidFill>
                    </a:defRPr>
                  </a:pPr>
                  <a:endParaRPr lang="pl-PL"/>
                </a:p>
              </c:txPr>
              <c:showLegendKey val="0"/>
              <c:showVal val="1"/>
              <c:showCatName val="0"/>
              <c:showSerName val="0"/>
              <c:showPercent val="0"/>
              <c:showBubbleSize val="0"/>
            </c:dLbl>
            <c:txPr>
              <a:bodyPr/>
              <a:lstStyle/>
              <a:p>
                <a:pPr>
                  <a:defRPr sz="2000">
                    <a:solidFill>
                      <a:schemeClr val="bg1"/>
                    </a:solidFill>
                  </a:defRPr>
                </a:pPr>
                <a:endParaRPr lang="pl-PL"/>
              </a:p>
            </c:txPr>
            <c:showLegendKey val="0"/>
            <c:showVal val="1"/>
            <c:showCatName val="0"/>
            <c:showSerName val="0"/>
            <c:showPercent val="0"/>
            <c:showBubbleSize val="0"/>
            <c:showLeaderLines val="1"/>
          </c:dLbls>
          <c:cat>
            <c:strRef>
              <c:f>Arkusz1!$A$2:$A$7</c:f>
              <c:strCache>
                <c:ptCount val="6"/>
                <c:pt idx="0">
                  <c:v>krócej niż 1 rok</c:v>
                </c:pt>
                <c:pt idx="1">
                  <c:v>powyżej 1 roku ale nie dłużej niż 3 lata</c:v>
                </c:pt>
                <c:pt idx="2">
                  <c:v>powyżej 3 lat ale nie dłużej niż 5 lat</c:v>
                </c:pt>
                <c:pt idx="3">
                  <c:v>powyżej 5 lat</c:v>
                </c:pt>
                <c:pt idx="4">
                  <c:v>nie prowadzi sprzedaży </c:v>
                </c:pt>
                <c:pt idx="5">
                  <c:v>brak danych</c:v>
                </c:pt>
              </c:strCache>
            </c:strRef>
          </c:cat>
          <c:val>
            <c:numRef>
              <c:f>Arkusz1!$B$2:$B$7</c:f>
              <c:numCache>
                <c:formatCode>0.0%</c:formatCode>
                <c:ptCount val="6"/>
                <c:pt idx="0">
                  <c:v>9.8000000000000184E-2</c:v>
                </c:pt>
                <c:pt idx="1">
                  <c:v>0.125</c:v>
                </c:pt>
                <c:pt idx="2">
                  <c:v>6.6000000000000003E-2</c:v>
                </c:pt>
                <c:pt idx="3">
                  <c:v>0.30600000000000038</c:v>
                </c:pt>
                <c:pt idx="4">
                  <c:v>0.39300000000000057</c:v>
                </c:pt>
                <c:pt idx="5">
                  <c:v>1.2E-2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6128520733924059"/>
          <c:y val="0.26890857392826045"/>
          <c:w val="0.42251106086251849"/>
          <c:h val="0.55781777277840261"/>
        </c:manualLayout>
      </c:layout>
      <c:overlay val="0"/>
      <c:txPr>
        <a:bodyPr/>
        <a:lstStyle/>
        <a:p>
          <a:pPr>
            <a:defRPr sz="1600"/>
          </a:pPr>
          <a:endParaRPr lang="pl-PL"/>
        </a:p>
      </c:txPr>
    </c:legend>
    <c:plotVisOnly val="1"/>
    <c:dispBlanksAs val="zero"/>
    <c:showDLblsOverMax val="0"/>
  </c:chart>
  <c:txPr>
    <a:bodyPr/>
    <a:lstStyle/>
    <a:p>
      <a:pPr>
        <a:defRPr>
          <a:latin typeface="Times New Roman" pitchFamily="18" charset="0"/>
          <a:cs typeface="Times New Roman" pitchFamily="18" charset="0"/>
        </a:defRPr>
      </a:pPr>
      <a:endParaRPr lang="pl-P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5506618151950136E-2"/>
          <c:y val="2.5867496204125467E-2"/>
          <c:w val="0.72110835276473939"/>
          <c:h val="0.91760804355071657"/>
        </c:manualLayout>
      </c:layout>
      <c:barChart>
        <c:barDir val="col"/>
        <c:grouping val="clustered"/>
        <c:varyColors val="0"/>
        <c:ser>
          <c:idx val="0"/>
          <c:order val="0"/>
          <c:tx>
            <c:strRef>
              <c:f>Arkusz1!$B$3</c:f>
              <c:strCache>
                <c:ptCount val="1"/>
                <c:pt idx="0">
                  <c:v>wszyscy respondenci</c:v>
                </c:pt>
              </c:strCache>
            </c:strRef>
          </c:tx>
          <c:invertIfNegative val="0"/>
          <c:cat>
            <c:strRef>
              <c:f>Arkusz1!$A$4:$A$9</c:f>
              <c:strCache>
                <c:ptCount val="6"/>
                <c:pt idx="0">
                  <c:v>do 30 lat</c:v>
                </c:pt>
                <c:pt idx="1">
                  <c:v>31 do 40 lat</c:v>
                </c:pt>
                <c:pt idx="2">
                  <c:v>41 do 50 lat</c:v>
                </c:pt>
                <c:pt idx="3">
                  <c:v>51 do 60 lat</c:v>
                </c:pt>
                <c:pt idx="4">
                  <c:v>powyżej 60 lat</c:v>
                </c:pt>
                <c:pt idx="5">
                  <c:v>brak danych</c:v>
                </c:pt>
              </c:strCache>
            </c:strRef>
          </c:cat>
          <c:val>
            <c:numRef>
              <c:f>Arkusz1!$B$4:$B$9</c:f>
              <c:numCache>
                <c:formatCode>0.0%</c:formatCode>
                <c:ptCount val="6"/>
                <c:pt idx="0">
                  <c:v>0.16700000000000001</c:v>
                </c:pt>
                <c:pt idx="1">
                  <c:v>0.18500000000000016</c:v>
                </c:pt>
                <c:pt idx="2">
                  <c:v>0.25600000000000001</c:v>
                </c:pt>
                <c:pt idx="3">
                  <c:v>0.26700000000000002</c:v>
                </c:pt>
                <c:pt idx="4">
                  <c:v>0.1</c:v>
                </c:pt>
                <c:pt idx="5">
                  <c:v>2.5000000000000001E-2</c:v>
                </c:pt>
              </c:numCache>
            </c:numRef>
          </c:val>
        </c:ser>
        <c:ser>
          <c:idx val="1"/>
          <c:order val="1"/>
          <c:tx>
            <c:strRef>
              <c:f>Arkusz1!$C$3</c:f>
              <c:strCache>
                <c:ptCount val="1"/>
                <c:pt idx="0">
                  <c:v>prowadzący sprzedaż</c:v>
                </c:pt>
              </c:strCache>
            </c:strRef>
          </c:tx>
          <c:invertIfNegative val="0"/>
          <c:cat>
            <c:strRef>
              <c:f>Arkusz1!$A$4:$A$9</c:f>
              <c:strCache>
                <c:ptCount val="6"/>
                <c:pt idx="0">
                  <c:v>do 30 lat</c:v>
                </c:pt>
                <c:pt idx="1">
                  <c:v>31 do 40 lat</c:v>
                </c:pt>
                <c:pt idx="2">
                  <c:v>41 do 50 lat</c:v>
                </c:pt>
                <c:pt idx="3">
                  <c:v>51 do 60 lat</c:v>
                </c:pt>
                <c:pt idx="4">
                  <c:v>powyżej 60 lat</c:v>
                </c:pt>
                <c:pt idx="5">
                  <c:v>brak danych</c:v>
                </c:pt>
              </c:strCache>
            </c:strRef>
          </c:cat>
          <c:val>
            <c:numRef>
              <c:f>Arkusz1!$C$4:$C$9</c:f>
              <c:numCache>
                <c:formatCode>0.0%</c:formatCode>
                <c:ptCount val="6"/>
                <c:pt idx="0">
                  <c:v>0.21200000000000016</c:v>
                </c:pt>
                <c:pt idx="1">
                  <c:v>0.21100000000000016</c:v>
                </c:pt>
                <c:pt idx="2">
                  <c:v>0.24400000000000016</c:v>
                </c:pt>
                <c:pt idx="3">
                  <c:v>0.21500000000000016</c:v>
                </c:pt>
                <c:pt idx="4">
                  <c:v>0.10600000000000002</c:v>
                </c:pt>
                <c:pt idx="5">
                  <c:v>2.5000000000000001E-2</c:v>
                </c:pt>
              </c:numCache>
            </c:numRef>
          </c:val>
        </c:ser>
        <c:dLbls>
          <c:showLegendKey val="0"/>
          <c:showVal val="0"/>
          <c:showCatName val="0"/>
          <c:showSerName val="0"/>
          <c:showPercent val="0"/>
          <c:showBubbleSize val="0"/>
        </c:dLbls>
        <c:gapWidth val="150"/>
        <c:axId val="89539712"/>
        <c:axId val="46720128"/>
      </c:barChart>
      <c:catAx>
        <c:axId val="89539712"/>
        <c:scaling>
          <c:orientation val="minMax"/>
        </c:scaling>
        <c:delete val="0"/>
        <c:axPos val="b"/>
        <c:majorTickMark val="out"/>
        <c:minorTickMark val="none"/>
        <c:tickLblPos val="nextTo"/>
        <c:txPr>
          <a:bodyPr/>
          <a:lstStyle/>
          <a:p>
            <a:pPr>
              <a:defRPr sz="1200"/>
            </a:pPr>
            <a:endParaRPr lang="pl-PL"/>
          </a:p>
        </c:txPr>
        <c:crossAx val="46720128"/>
        <c:crosses val="autoZero"/>
        <c:auto val="1"/>
        <c:lblAlgn val="ctr"/>
        <c:lblOffset val="100"/>
        <c:noMultiLvlLbl val="0"/>
      </c:catAx>
      <c:valAx>
        <c:axId val="46720128"/>
        <c:scaling>
          <c:orientation val="minMax"/>
        </c:scaling>
        <c:delete val="0"/>
        <c:axPos val="l"/>
        <c:majorGridlines/>
        <c:numFmt formatCode="0.0%" sourceLinked="1"/>
        <c:majorTickMark val="out"/>
        <c:minorTickMark val="none"/>
        <c:tickLblPos val="nextTo"/>
        <c:crossAx val="89539712"/>
        <c:crosses val="autoZero"/>
        <c:crossBetween val="between"/>
      </c:valAx>
    </c:plotArea>
    <c:legend>
      <c:legendPos val="r"/>
      <c:layout>
        <c:manualLayout>
          <c:xMode val="edge"/>
          <c:yMode val="edge"/>
          <c:x val="0.77657204476948483"/>
          <c:y val="0.356813835770529"/>
          <c:w val="0.21003129400998349"/>
          <c:h val="0.32311687590267746"/>
        </c:manualLayout>
      </c:layout>
      <c:overlay val="0"/>
      <c:txPr>
        <a:bodyPr/>
        <a:lstStyle/>
        <a:p>
          <a:pPr>
            <a:defRPr sz="1800"/>
          </a:pPr>
          <a:endParaRPr lang="pl-PL"/>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0"/>
              <a:t>Ocena sprzedaży bezpośredniej</a:t>
            </a:r>
            <a:r>
              <a:rPr lang="pl-PL" sz="2000" b="0"/>
              <a:t>  (n = 723)</a:t>
            </a:r>
            <a:r>
              <a:rPr lang="en-US" sz="2000" b="0"/>
              <a:t> </a:t>
            </a:r>
          </a:p>
        </c:rich>
      </c:tx>
      <c:layout/>
      <c:overlay val="0"/>
    </c:title>
    <c:autoTitleDeleted val="0"/>
    <c:plotArea>
      <c:layout>
        <c:manualLayout>
          <c:layoutTarget val="inner"/>
          <c:xMode val="edge"/>
          <c:yMode val="edge"/>
          <c:x val="6.1585516739446865E-2"/>
          <c:y val="0.15962962962962962"/>
          <c:w val="0.45027377486656961"/>
          <c:h val="0.74719343800322058"/>
        </c:manualLayout>
      </c:layout>
      <c:pieChart>
        <c:varyColors val="1"/>
        <c:ser>
          <c:idx val="0"/>
          <c:order val="0"/>
          <c:tx>
            <c:strRef>
              <c:f>Arkusz1!$B$1</c:f>
              <c:strCache>
                <c:ptCount val="1"/>
                <c:pt idx="0">
                  <c:v>Ocena sprzedaży bezpośredniej </c:v>
                </c:pt>
              </c:strCache>
            </c:strRef>
          </c:tx>
          <c:dLbls>
            <c:dLbl>
              <c:idx val="1"/>
              <c:spPr/>
              <c:txPr>
                <a:bodyPr/>
                <a:lstStyle/>
                <a:p>
                  <a:pPr>
                    <a:defRPr sz="1800">
                      <a:solidFill>
                        <a:schemeClr val="tx1"/>
                      </a:solidFill>
                    </a:defRPr>
                  </a:pPr>
                  <a:endParaRPr lang="pl-PL"/>
                </a:p>
              </c:txPr>
              <c:showLegendKey val="0"/>
              <c:showVal val="1"/>
              <c:showCatName val="0"/>
              <c:showSerName val="0"/>
              <c:showPercent val="0"/>
              <c:showBubbleSize val="0"/>
            </c:dLbl>
            <c:dLbl>
              <c:idx val="3"/>
              <c:spPr/>
              <c:txPr>
                <a:bodyPr/>
                <a:lstStyle/>
                <a:p>
                  <a:pPr>
                    <a:defRPr sz="1800">
                      <a:solidFill>
                        <a:schemeClr val="tx1"/>
                      </a:solidFill>
                    </a:defRPr>
                  </a:pPr>
                  <a:endParaRPr lang="pl-PL"/>
                </a:p>
              </c:txPr>
              <c:showLegendKey val="0"/>
              <c:showVal val="1"/>
              <c:showCatName val="0"/>
              <c:showSerName val="0"/>
              <c:showPercent val="0"/>
              <c:showBubbleSize val="0"/>
            </c:dLbl>
            <c:txPr>
              <a:bodyPr/>
              <a:lstStyle/>
              <a:p>
                <a:pPr>
                  <a:defRPr sz="1800">
                    <a:solidFill>
                      <a:schemeClr val="bg1"/>
                    </a:solidFill>
                  </a:defRPr>
                </a:pPr>
                <a:endParaRPr lang="pl-PL"/>
              </a:p>
            </c:txPr>
            <c:showLegendKey val="0"/>
            <c:showVal val="1"/>
            <c:showCatName val="0"/>
            <c:showSerName val="0"/>
            <c:showPercent val="0"/>
            <c:showBubbleSize val="0"/>
            <c:showLeaderLines val="1"/>
          </c:dLbls>
          <c:cat>
            <c:strRef>
              <c:f>Arkusz1!$A$2:$A$5</c:f>
              <c:strCache>
                <c:ptCount val="4"/>
                <c:pt idx="0">
                  <c:v>odpowiednia forma</c:v>
                </c:pt>
                <c:pt idx="1">
                  <c:v>nie odpowiednia forma</c:v>
                </c:pt>
                <c:pt idx="2">
                  <c:v>trudno powiedzieć</c:v>
                </c:pt>
                <c:pt idx="3">
                  <c:v>brak danych</c:v>
                </c:pt>
              </c:strCache>
            </c:strRef>
          </c:cat>
          <c:val>
            <c:numRef>
              <c:f>Arkusz1!$B$2:$B$5</c:f>
              <c:numCache>
                <c:formatCode>0.0%</c:formatCode>
                <c:ptCount val="4"/>
                <c:pt idx="0">
                  <c:v>0.92300000000000004</c:v>
                </c:pt>
                <c:pt idx="1">
                  <c:v>5.0000000000000053E-3</c:v>
                </c:pt>
                <c:pt idx="2">
                  <c:v>5.9000000000000045E-2</c:v>
                </c:pt>
                <c:pt idx="3">
                  <c:v>1.2999999999999998E-2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800"/>
          </a:pPr>
          <a:endParaRPr lang="pl-PL"/>
        </a:p>
      </c:txPr>
    </c:legend>
    <c:plotVisOnly val="1"/>
    <c:dispBlanksAs val="zero"/>
    <c:showDLblsOverMax val="0"/>
  </c:chart>
  <c:spPr>
    <a:ln w="19050">
      <a:solidFill>
        <a:srgbClr val="008000"/>
      </a:solidFill>
    </a:ln>
  </c:spPr>
  <c:txPr>
    <a:bodyPr/>
    <a:lstStyle/>
    <a:p>
      <a:pPr>
        <a:defRPr sz="1200">
          <a:latin typeface="Times New Roman" pitchFamily="18" charset="0"/>
          <a:cs typeface="Times New Roman" pitchFamily="18" charset="0"/>
        </a:defRPr>
      </a:pPr>
      <a:endParaRPr lang="pl-P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2000"/>
          </a:pPr>
          <a:endParaRPr lang="pl-PL"/>
        </a:p>
      </c:txPr>
    </c:title>
    <c:autoTitleDeleted val="0"/>
    <c:plotArea>
      <c:layout>
        <c:manualLayout>
          <c:layoutTarget val="inner"/>
          <c:xMode val="edge"/>
          <c:yMode val="edge"/>
          <c:x val="4.6787351910393793E-2"/>
          <c:y val="0.12104667633922901"/>
          <c:w val="0.93236900445405058"/>
          <c:h val="0.69389235215099965"/>
        </c:manualLayout>
      </c:layout>
      <c:barChart>
        <c:barDir val="col"/>
        <c:grouping val="clustered"/>
        <c:varyColors val="0"/>
        <c:ser>
          <c:idx val="0"/>
          <c:order val="0"/>
          <c:tx>
            <c:strRef>
              <c:f>Arkusz1!$B$1</c:f>
              <c:strCache>
                <c:ptCount val="1"/>
                <c:pt idx="0">
                  <c:v>Ocena pracy rolnika w sprzedaży bezpośredniej</c:v>
                </c:pt>
              </c:strCache>
            </c:strRef>
          </c:tx>
          <c:spPr>
            <a:solidFill>
              <a:schemeClr val="bg2">
                <a:lumMod val="50000"/>
              </a:schemeClr>
            </a:solidFill>
          </c:spPr>
          <c:invertIfNegative val="0"/>
          <c:dPt>
            <c:idx val="1"/>
            <c:invertIfNegative val="0"/>
            <c:bubble3D val="0"/>
            <c:spPr>
              <a:solidFill>
                <a:schemeClr val="accent6">
                  <a:lumMod val="60000"/>
                  <a:lumOff val="40000"/>
                </a:schemeClr>
              </a:solidFill>
              <a:ln>
                <a:solidFill>
                  <a:schemeClr val="accent6">
                    <a:lumMod val="75000"/>
                  </a:schemeClr>
                </a:solidFill>
              </a:ln>
            </c:spPr>
          </c:dPt>
          <c:dPt>
            <c:idx val="2"/>
            <c:invertIfNegative val="0"/>
            <c:bubble3D val="0"/>
            <c:spPr>
              <a:solidFill>
                <a:schemeClr val="accent1">
                  <a:lumMod val="60000"/>
                  <a:lumOff val="40000"/>
                </a:schemeClr>
              </a:solidFill>
            </c:spPr>
          </c:dPt>
          <c:dPt>
            <c:idx val="3"/>
            <c:invertIfNegative val="0"/>
            <c:bubble3D val="0"/>
            <c:spPr>
              <a:solidFill>
                <a:srgbClr val="FF0000"/>
              </a:solidFill>
            </c:spPr>
          </c:dPt>
          <c:dPt>
            <c:idx val="4"/>
            <c:invertIfNegative val="0"/>
            <c:bubble3D val="0"/>
            <c:spPr>
              <a:solidFill>
                <a:srgbClr val="00B050"/>
              </a:solidFill>
            </c:spPr>
          </c:dPt>
          <c:dPt>
            <c:idx val="5"/>
            <c:invertIfNegative val="0"/>
            <c:bubble3D val="0"/>
            <c:spPr>
              <a:solidFill>
                <a:srgbClr val="FF0066"/>
              </a:solidFill>
              <a:ln>
                <a:solidFill>
                  <a:srgbClr val="FF0066"/>
                </a:solidFill>
              </a:ln>
            </c:spPr>
          </c:dPt>
          <c:dPt>
            <c:idx val="6"/>
            <c:invertIfNegative val="0"/>
            <c:bubble3D val="0"/>
            <c:spPr>
              <a:solidFill>
                <a:srgbClr val="FFFF00"/>
              </a:solidFill>
            </c:spPr>
          </c:dPt>
          <c:dPt>
            <c:idx val="7"/>
            <c:invertIfNegative val="0"/>
            <c:bubble3D val="0"/>
            <c:spPr>
              <a:solidFill>
                <a:schemeClr val="tx1"/>
              </a:solidFill>
            </c:spPr>
          </c:dPt>
          <c:dPt>
            <c:idx val="8"/>
            <c:invertIfNegative val="0"/>
            <c:bubble3D val="0"/>
            <c:spPr>
              <a:solidFill>
                <a:schemeClr val="accent6">
                  <a:lumMod val="75000"/>
                </a:schemeClr>
              </a:solidFill>
              <a:ln>
                <a:solidFill>
                  <a:schemeClr val="accent6">
                    <a:lumMod val="75000"/>
                  </a:schemeClr>
                </a:solidFill>
              </a:ln>
            </c:spPr>
          </c:dPt>
          <c:dPt>
            <c:idx val="9"/>
            <c:invertIfNegative val="0"/>
            <c:bubble3D val="0"/>
            <c:spPr>
              <a:solidFill>
                <a:srgbClr val="FEBECD"/>
              </a:solidFill>
            </c:spPr>
          </c:dPt>
          <c:dLbls>
            <c:showLegendKey val="0"/>
            <c:showVal val="1"/>
            <c:showCatName val="0"/>
            <c:showSerName val="0"/>
            <c:showPercent val="0"/>
            <c:showBubbleSize val="0"/>
            <c:showLeaderLines val="0"/>
          </c:dLbls>
          <c:cat>
            <c:strRef>
              <c:f>Arkusz1!$A$2:$A$12</c:f>
              <c:strCache>
                <c:ptCount val="11"/>
                <c:pt idx="0">
                  <c:v>ciężka praca</c:v>
                </c:pt>
                <c:pt idx="1">
                  <c:v>praca dla zaradnych</c:v>
                </c:pt>
                <c:pt idx="2">
                  <c:v>praca dająca satysfakcję</c:v>
                </c:pt>
                <c:pt idx="3">
                  <c:v>praca dla ambitnych</c:v>
                </c:pt>
                <c:pt idx="4">
                  <c:v>praca kojarząca się pozytywnie </c:v>
                </c:pt>
                <c:pt idx="5">
                  <c:v>stresująca praca</c:v>
                </c:pt>
                <c:pt idx="6">
                  <c:v>praca kojarząca się negatywnie</c:v>
                </c:pt>
                <c:pt idx="7">
                  <c:v>nużąca, nie dająca satysfakcji</c:v>
                </c:pt>
                <c:pt idx="8">
                  <c:v>łatwa praca</c:v>
                </c:pt>
                <c:pt idx="9">
                  <c:v>praca dla mało ambitnych</c:v>
                </c:pt>
                <c:pt idx="10">
                  <c:v>brak odpowiedzi</c:v>
                </c:pt>
              </c:strCache>
            </c:strRef>
          </c:cat>
          <c:val>
            <c:numRef>
              <c:f>Arkusz1!$B$2:$B$12</c:f>
              <c:numCache>
                <c:formatCode>General</c:formatCode>
                <c:ptCount val="11"/>
                <c:pt idx="0">
                  <c:v>467</c:v>
                </c:pt>
                <c:pt idx="1">
                  <c:v>416</c:v>
                </c:pt>
                <c:pt idx="2">
                  <c:v>256</c:v>
                </c:pt>
                <c:pt idx="3">
                  <c:v>219</c:v>
                </c:pt>
                <c:pt idx="4">
                  <c:v>153</c:v>
                </c:pt>
                <c:pt idx="5">
                  <c:v>112</c:v>
                </c:pt>
                <c:pt idx="6">
                  <c:v>25</c:v>
                </c:pt>
                <c:pt idx="7">
                  <c:v>21</c:v>
                </c:pt>
                <c:pt idx="8">
                  <c:v>18</c:v>
                </c:pt>
                <c:pt idx="9">
                  <c:v>11</c:v>
                </c:pt>
                <c:pt idx="10">
                  <c:v>4</c:v>
                </c:pt>
              </c:numCache>
            </c:numRef>
          </c:val>
        </c:ser>
        <c:dLbls>
          <c:showLegendKey val="0"/>
          <c:showVal val="0"/>
          <c:showCatName val="0"/>
          <c:showSerName val="0"/>
          <c:showPercent val="0"/>
          <c:showBubbleSize val="0"/>
        </c:dLbls>
        <c:gapWidth val="150"/>
        <c:axId val="46987904"/>
        <c:axId val="46989696"/>
      </c:barChart>
      <c:catAx>
        <c:axId val="46987904"/>
        <c:scaling>
          <c:orientation val="minMax"/>
        </c:scaling>
        <c:delete val="0"/>
        <c:axPos val="b"/>
        <c:majorTickMark val="out"/>
        <c:minorTickMark val="none"/>
        <c:tickLblPos val="nextTo"/>
        <c:crossAx val="46989696"/>
        <c:crosses val="autoZero"/>
        <c:auto val="1"/>
        <c:lblAlgn val="ctr"/>
        <c:lblOffset val="100"/>
        <c:noMultiLvlLbl val="0"/>
      </c:catAx>
      <c:valAx>
        <c:axId val="46989696"/>
        <c:scaling>
          <c:orientation val="minMax"/>
        </c:scaling>
        <c:delete val="0"/>
        <c:axPos val="l"/>
        <c:majorGridlines/>
        <c:numFmt formatCode="General" sourceLinked="1"/>
        <c:majorTickMark val="out"/>
        <c:minorTickMark val="none"/>
        <c:tickLblPos val="nextTo"/>
        <c:crossAx val="46987904"/>
        <c:crosses val="autoZero"/>
        <c:crossBetween val="between"/>
      </c:valAx>
    </c:plotArea>
    <c:plotVisOnly val="1"/>
    <c:dispBlanksAs val="gap"/>
    <c:showDLblsOverMax val="0"/>
  </c:chart>
  <c:spPr>
    <a:ln w="19050">
      <a:solidFill>
        <a:srgbClr val="008000"/>
      </a:solidFill>
    </a:ln>
  </c:spPr>
  <c:txPr>
    <a:bodyPr/>
    <a:lstStyle/>
    <a:p>
      <a:pPr>
        <a:defRPr sz="1050">
          <a:latin typeface="Times New Roman" pitchFamily="18" charset="0"/>
          <a:cs typeface="Times New Roman" pitchFamily="18" charset="0"/>
        </a:defRPr>
      </a:pPr>
      <a:endParaRPr lang="pl-P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a:pPr>
            <a:r>
              <a:rPr lang="en-US" sz="2000" b="1" dirty="0" err="1"/>
              <a:t>Znaczenie</a:t>
            </a:r>
            <a:r>
              <a:rPr lang="en-US" sz="2000" b="1" dirty="0"/>
              <a:t> </a:t>
            </a:r>
            <a:r>
              <a:rPr lang="en-US" sz="2000" b="1" dirty="0" err="1"/>
              <a:t>sprzedaży</a:t>
            </a:r>
            <a:r>
              <a:rPr lang="en-US" sz="2000" b="1" dirty="0"/>
              <a:t> </a:t>
            </a:r>
            <a:r>
              <a:rPr lang="en-US" sz="2000" b="1" dirty="0" err="1"/>
              <a:t>bezpośredniej</a:t>
            </a:r>
            <a:r>
              <a:rPr lang="pl-PL" sz="2000" b="1" dirty="0"/>
              <a:t> (n = 723)     </a:t>
            </a:r>
            <a:endParaRPr lang="en-US" sz="2000" b="1" dirty="0"/>
          </a:p>
        </c:rich>
      </c:tx>
      <c:overlay val="0"/>
    </c:title>
    <c:autoTitleDeleted val="0"/>
    <c:plotArea>
      <c:layout>
        <c:manualLayout>
          <c:layoutTarget val="inner"/>
          <c:xMode val="edge"/>
          <c:yMode val="edge"/>
          <c:x val="5.0662529691374969E-2"/>
          <c:y val="0.22368834018442396"/>
          <c:w val="0.48550734950478414"/>
          <c:h val="0.77297880644840633"/>
        </c:manualLayout>
      </c:layout>
      <c:pieChart>
        <c:varyColors val="1"/>
        <c:ser>
          <c:idx val="0"/>
          <c:order val="0"/>
          <c:tx>
            <c:strRef>
              <c:f>Arkusz1!$B$1</c:f>
              <c:strCache>
                <c:ptCount val="1"/>
                <c:pt idx="0">
                  <c:v>Znaczenie sprzedaży bezpośredniej</c:v>
                </c:pt>
              </c:strCache>
            </c:strRef>
          </c:tx>
          <c:dLbls>
            <c:dLbl>
              <c:idx val="3"/>
              <c:spPr/>
              <c:txPr>
                <a:bodyPr/>
                <a:lstStyle/>
                <a:p>
                  <a:pPr>
                    <a:defRPr sz="1800" b="1">
                      <a:solidFill>
                        <a:schemeClr val="tx1"/>
                      </a:solidFill>
                    </a:defRPr>
                  </a:pPr>
                  <a:endParaRPr lang="pl-PL"/>
                </a:p>
              </c:txPr>
              <c:showLegendKey val="0"/>
              <c:showVal val="1"/>
              <c:showCatName val="0"/>
              <c:showSerName val="0"/>
              <c:showPercent val="0"/>
              <c:showBubbleSize val="0"/>
            </c:dLbl>
            <c:dLbl>
              <c:idx val="4"/>
              <c:spPr/>
              <c:txPr>
                <a:bodyPr/>
                <a:lstStyle/>
                <a:p>
                  <a:pPr>
                    <a:defRPr sz="1800" b="1">
                      <a:solidFill>
                        <a:schemeClr val="tx1"/>
                      </a:solidFill>
                    </a:defRPr>
                  </a:pPr>
                  <a:endParaRPr lang="pl-PL"/>
                </a:p>
              </c:txPr>
              <c:showLegendKey val="0"/>
              <c:showVal val="1"/>
              <c:showCatName val="0"/>
              <c:showSerName val="0"/>
              <c:showPercent val="0"/>
              <c:showBubbleSize val="0"/>
            </c:dLbl>
            <c:dLbl>
              <c:idx val="5"/>
              <c:spPr/>
              <c:txPr>
                <a:bodyPr/>
                <a:lstStyle/>
                <a:p>
                  <a:pPr>
                    <a:defRPr sz="1800" b="1">
                      <a:solidFill>
                        <a:schemeClr val="tx1"/>
                      </a:solidFill>
                    </a:defRPr>
                  </a:pPr>
                  <a:endParaRPr lang="pl-PL"/>
                </a:p>
              </c:txPr>
              <c:showLegendKey val="0"/>
              <c:showVal val="1"/>
              <c:showCatName val="0"/>
              <c:showSerName val="0"/>
              <c:showPercent val="0"/>
              <c:showBubbleSize val="0"/>
            </c:dLbl>
            <c:dLbl>
              <c:idx val="6"/>
              <c:spPr/>
              <c:txPr>
                <a:bodyPr/>
                <a:lstStyle/>
                <a:p>
                  <a:pPr>
                    <a:defRPr sz="1800" b="1">
                      <a:solidFill>
                        <a:schemeClr val="tx1"/>
                      </a:solidFill>
                    </a:defRPr>
                  </a:pPr>
                  <a:endParaRPr lang="pl-PL"/>
                </a:p>
              </c:txPr>
              <c:showLegendKey val="0"/>
              <c:showVal val="1"/>
              <c:showCatName val="0"/>
              <c:showSerName val="0"/>
              <c:showPercent val="0"/>
              <c:showBubbleSize val="0"/>
            </c:dLbl>
            <c:txPr>
              <a:bodyPr/>
              <a:lstStyle/>
              <a:p>
                <a:pPr>
                  <a:defRPr sz="1800" b="1">
                    <a:solidFill>
                      <a:schemeClr val="bg1"/>
                    </a:solidFill>
                  </a:defRPr>
                </a:pPr>
                <a:endParaRPr lang="pl-PL"/>
              </a:p>
            </c:txPr>
            <c:showLegendKey val="0"/>
            <c:showVal val="1"/>
            <c:showCatName val="0"/>
            <c:showSerName val="0"/>
            <c:showPercent val="0"/>
            <c:showBubbleSize val="0"/>
            <c:showLeaderLines val="1"/>
          </c:dLbls>
          <c:cat>
            <c:strRef>
              <c:f>Arkusz1!$A$2:$A$8</c:f>
              <c:strCache>
                <c:ptCount val="7"/>
                <c:pt idx="0">
                  <c:v>znaczące źródło dochodów</c:v>
                </c:pt>
                <c:pt idx="1">
                  <c:v>niewielkie dodatkowe źródło dochodów</c:v>
                </c:pt>
                <c:pt idx="2">
                  <c:v>podstawowe źródło dochodów</c:v>
                </c:pt>
                <c:pt idx="3">
                  <c:v>nie odgrywa żadnej roli</c:v>
                </c:pt>
                <c:pt idx="4">
                  <c:v>nie ma zdania</c:v>
                </c:pt>
                <c:pt idx="5">
                  <c:v>inna odpowiedź</c:v>
                </c:pt>
                <c:pt idx="6">
                  <c:v>brak danych</c:v>
                </c:pt>
              </c:strCache>
            </c:strRef>
          </c:cat>
          <c:val>
            <c:numRef>
              <c:f>Arkusz1!$B$2:$B$8</c:f>
              <c:numCache>
                <c:formatCode>0.0%</c:formatCode>
                <c:ptCount val="7"/>
                <c:pt idx="0">
                  <c:v>0.41100000000000031</c:v>
                </c:pt>
                <c:pt idx="1">
                  <c:v>0.39100000000000046</c:v>
                </c:pt>
                <c:pt idx="2">
                  <c:v>0.14200000000000004</c:v>
                </c:pt>
                <c:pt idx="3">
                  <c:v>1.7999999999999999E-2</c:v>
                </c:pt>
                <c:pt idx="4">
                  <c:v>2.5999999999999999E-2</c:v>
                </c:pt>
                <c:pt idx="5">
                  <c:v>1.0999999999999998E-2</c:v>
                </c:pt>
                <c:pt idx="6">
                  <c:v>1.0000000000000013E-3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349019071342854"/>
          <c:y val="0.26079324519497832"/>
          <c:w val="0.35454612021988369"/>
          <c:h val="0.66684165940626483"/>
        </c:manualLayout>
      </c:layout>
      <c:overlay val="0"/>
      <c:txPr>
        <a:bodyPr/>
        <a:lstStyle/>
        <a:p>
          <a:pPr>
            <a:defRPr sz="1600"/>
          </a:pPr>
          <a:endParaRPr lang="pl-PL"/>
        </a:p>
      </c:txPr>
    </c:legend>
    <c:plotVisOnly val="1"/>
    <c:dispBlanksAs val="zero"/>
    <c:showDLblsOverMax val="0"/>
  </c:chart>
  <c:spPr>
    <a:ln w="19050">
      <a:solidFill>
        <a:srgbClr val="008000"/>
      </a:solidFill>
    </a:ln>
  </c:spPr>
  <c:txPr>
    <a:bodyPr/>
    <a:lstStyle/>
    <a:p>
      <a:pPr>
        <a:defRPr sz="1100">
          <a:latin typeface="Times New Roman" pitchFamily="18" charset="0"/>
          <a:cs typeface="Times New Roman" pitchFamily="18" charset="0"/>
        </a:defRPr>
      </a:pPr>
      <a:endParaRPr lang="pl-PL"/>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Znaczenie sprzedaży bezpośredniej w przyszłości</a:t>
            </a:r>
            <a:r>
              <a:rPr lang="pl-PL" sz="2000"/>
              <a:t> (n = 723)</a:t>
            </a:r>
            <a:endParaRPr lang="en-US" sz="2000"/>
          </a:p>
        </c:rich>
      </c:tx>
      <c:overlay val="0"/>
    </c:title>
    <c:autoTitleDeleted val="0"/>
    <c:plotArea>
      <c:layout>
        <c:manualLayout>
          <c:layoutTarget val="inner"/>
          <c:xMode val="edge"/>
          <c:yMode val="edge"/>
          <c:x val="1.033942338861721E-2"/>
          <c:y val="0.20309523809523874"/>
          <c:w val="0.42609344596232318"/>
          <c:h val="0.76515873015873193"/>
        </c:manualLayout>
      </c:layout>
      <c:pieChart>
        <c:varyColors val="1"/>
        <c:ser>
          <c:idx val="0"/>
          <c:order val="0"/>
          <c:tx>
            <c:strRef>
              <c:f>Arkusz1!$B$1</c:f>
              <c:strCache>
                <c:ptCount val="1"/>
                <c:pt idx="0">
                  <c:v>Znaczenie sprzedaży bezpośredniej w przyszłości</c:v>
                </c:pt>
              </c:strCache>
            </c:strRef>
          </c:tx>
          <c:dLbls>
            <c:dLbl>
              <c:idx val="3"/>
              <c:spPr/>
              <c:txPr>
                <a:bodyPr/>
                <a:lstStyle/>
                <a:p>
                  <a:pPr>
                    <a:defRPr sz="1600" b="1">
                      <a:solidFill>
                        <a:schemeClr val="tx1"/>
                      </a:solidFill>
                    </a:defRPr>
                  </a:pPr>
                  <a:endParaRPr lang="pl-PL"/>
                </a:p>
              </c:txPr>
              <c:showLegendKey val="0"/>
              <c:showVal val="1"/>
              <c:showCatName val="0"/>
              <c:showSerName val="0"/>
              <c:showPercent val="0"/>
              <c:showBubbleSize val="0"/>
            </c:dLbl>
            <c:dLbl>
              <c:idx val="4"/>
              <c:spPr/>
              <c:txPr>
                <a:bodyPr/>
                <a:lstStyle/>
                <a:p>
                  <a:pPr>
                    <a:defRPr sz="1600" b="1">
                      <a:solidFill>
                        <a:schemeClr val="tx1"/>
                      </a:solidFill>
                    </a:defRPr>
                  </a:pPr>
                  <a:endParaRPr lang="pl-PL"/>
                </a:p>
              </c:txPr>
              <c:showLegendKey val="0"/>
              <c:showVal val="1"/>
              <c:showCatName val="0"/>
              <c:showSerName val="0"/>
              <c:showPercent val="0"/>
              <c:showBubbleSize val="0"/>
            </c:dLbl>
            <c:dLbl>
              <c:idx val="5"/>
              <c:spPr/>
              <c:txPr>
                <a:bodyPr/>
                <a:lstStyle/>
                <a:p>
                  <a:pPr>
                    <a:defRPr sz="1600" b="1">
                      <a:solidFill>
                        <a:schemeClr val="tx1"/>
                      </a:solidFill>
                    </a:defRPr>
                  </a:pPr>
                  <a:endParaRPr lang="pl-PL"/>
                </a:p>
              </c:txPr>
              <c:showLegendKey val="0"/>
              <c:showVal val="1"/>
              <c:showCatName val="0"/>
              <c:showSerName val="0"/>
              <c:showPercent val="0"/>
              <c:showBubbleSize val="0"/>
            </c:dLbl>
            <c:dLbl>
              <c:idx val="6"/>
              <c:spPr/>
              <c:txPr>
                <a:bodyPr/>
                <a:lstStyle/>
                <a:p>
                  <a:pPr>
                    <a:defRPr sz="1600" b="1">
                      <a:solidFill>
                        <a:schemeClr val="tx1"/>
                      </a:solidFill>
                    </a:defRPr>
                  </a:pPr>
                  <a:endParaRPr lang="pl-PL"/>
                </a:p>
              </c:txPr>
              <c:showLegendKey val="0"/>
              <c:showVal val="1"/>
              <c:showCatName val="0"/>
              <c:showSerName val="0"/>
              <c:showPercent val="0"/>
              <c:showBubbleSize val="0"/>
            </c:dLbl>
            <c:txPr>
              <a:bodyPr/>
              <a:lstStyle/>
              <a:p>
                <a:pPr>
                  <a:defRPr sz="1600" b="1">
                    <a:solidFill>
                      <a:schemeClr val="bg1"/>
                    </a:solidFill>
                  </a:defRPr>
                </a:pPr>
                <a:endParaRPr lang="pl-PL"/>
              </a:p>
            </c:txPr>
            <c:showLegendKey val="0"/>
            <c:showVal val="1"/>
            <c:showCatName val="0"/>
            <c:showSerName val="0"/>
            <c:showPercent val="0"/>
            <c:showBubbleSize val="0"/>
            <c:showLeaderLines val="1"/>
          </c:dLbls>
          <c:cat>
            <c:strRef>
              <c:f>Arkusz1!$A$2:$A$8</c:f>
              <c:strCache>
                <c:ptCount val="7"/>
                <c:pt idx="0">
                  <c:v>znaczące, dodatkowe źródło dochodów</c:v>
                </c:pt>
                <c:pt idx="1">
                  <c:v>będzie podstawowym źródłem dochodów</c:v>
                </c:pt>
                <c:pt idx="2">
                  <c:v>będzie niewielkim dodatkowym źródłem dochodów.</c:v>
                </c:pt>
                <c:pt idx="3">
                  <c:v>nie odegra żadnej istotnej roli w budżecie drobnych gospodarstw rolnych</c:v>
                </c:pt>
                <c:pt idx="4">
                  <c:v>nie ma zdania</c:v>
                </c:pt>
                <c:pt idx="5">
                  <c:v>inna odpowiedź</c:v>
                </c:pt>
                <c:pt idx="6">
                  <c:v>brak danych</c:v>
                </c:pt>
              </c:strCache>
            </c:strRef>
          </c:cat>
          <c:val>
            <c:numRef>
              <c:f>Arkusz1!$B$2:$B$8</c:f>
              <c:numCache>
                <c:formatCode>0.0%</c:formatCode>
                <c:ptCount val="7"/>
                <c:pt idx="0">
                  <c:v>0.49800000000000033</c:v>
                </c:pt>
                <c:pt idx="1">
                  <c:v>0.22</c:v>
                </c:pt>
                <c:pt idx="2">
                  <c:v>0.20900000000000016</c:v>
                </c:pt>
                <c:pt idx="3">
                  <c:v>2.1999999999999999E-2</c:v>
                </c:pt>
                <c:pt idx="4">
                  <c:v>3.4000000000000002E-2</c:v>
                </c:pt>
                <c:pt idx="5">
                  <c:v>1.0000000000000005E-2</c:v>
                </c:pt>
                <c:pt idx="6">
                  <c:v>7.0000000000000062E-3</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5769426786835682"/>
          <c:y val="0.25387889013873288"/>
          <c:w val="0.5284168843260677"/>
          <c:h val="0.67061492313460969"/>
        </c:manualLayout>
      </c:layout>
      <c:overlay val="0"/>
      <c:txPr>
        <a:bodyPr/>
        <a:lstStyle/>
        <a:p>
          <a:pPr>
            <a:defRPr sz="1600"/>
          </a:pPr>
          <a:endParaRPr lang="pl-PL"/>
        </a:p>
      </c:txPr>
    </c:legend>
    <c:plotVisOnly val="1"/>
    <c:dispBlanksAs val="zero"/>
    <c:showDLblsOverMax val="0"/>
  </c:chart>
  <c:spPr>
    <a:ln w="19050">
      <a:solidFill>
        <a:srgbClr val="008000"/>
      </a:solidFill>
    </a:ln>
  </c:spPr>
  <c:txPr>
    <a:bodyPr/>
    <a:lstStyle/>
    <a:p>
      <a:pPr>
        <a:defRPr sz="1100">
          <a:latin typeface="Times New Roman" pitchFamily="18" charset="0"/>
          <a:cs typeface="Times New Roman" pitchFamily="18" charset="0"/>
        </a:defRPr>
      </a:pPr>
      <a:endParaRPr lang="pl-PL"/>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DF011-F8D0-46ED-AFD4-A0305CC2FCC2}" type="datetimeFigureOut">
              <a:rPr lang="pl-PL" smtClean="0"/>
              <a:t>2014-11-25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FED45B-1E96-4D7E-A639-E97294F66F64}" type="slidenum">
              <a:rPr lang="pl-PL" smtClean="0"/>
              <a:t>‹#›</a:t>
            </a:fld>
            <a:endParaRPr lang="pl-PL"/>
          </a:p>
        </p:txBody>
      </p:sp>
    </p:spTree>
    <p:extLst>
      <p:ext uri="{BB962C8B-B14F-4D97-AF65-F5344CB8AC3E}">
        <p14:creationId xmlns:p14="http://schemas.microsoft.com/office/powerpoint/2010/main" val="1695418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latin typeface="Times New Roman" pitchFamily="18" charset="0"/>
              <a:cs typeface="Times New Roman" pitchFamily="18" charset="0"/>
            </a:endParaRPr>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latin typeface="Times New Roman" pitchFamily="18" charset="0"/>
              <a:cs typeface="Times New Roman" pitchFamily="18" charset="0"/>
            </a:endParaRPr>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latin typeface="Times New Roman" pitchFamily="18" charset="0"/>
                <a:cs typeface="Times New Roman"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lvl1pPr>
              <a:defRPr>
                <a:latin typeface="Times New Roman" pitchFamily="18" charset="0"/>
                <a:cs typeface="Times New Roman" pitchFamily="18" charset="0"/>
              </a:defRPr>
            </a:lvl1pPr>
          </a:lstStyle>
          <a:p>
            <a:fld id="{9D316993-7878-42D9-93BB-03A4CE8AB7E5}" type="datetime1">
              <a:rPr lang="pl-PL" smtClean="0"/>
              <a:t>2014-11-25</a:t>
            </a:fld>
            <a:endParaRPr lang="pl-PL"/>
          </a:p>
        </p:txBody>
      </p:sp>
      <p:sp>
        <p:nvSpPr>
          <p:cNvPr id="17" name="Symbol zastępczy stopki 16"/>
          <p:cNvSpPr>
            <a:spLocks noGrp="1"/>
          </p:cNvSpPr>
          <p:nvPr>
            <p:ph type="ftr" sz="quarter" idx="11"/>
          </p:nvPr>
        </p:nvSpPr>
        <p:spPr/>
        <p:txBody>
          <a:bodyPr/>
          <a:lstStyle>
            <a:lvl1pPr>
              <a:defRPr>
                <a:latin typeface="Times New Roman" pitchFamily="18" charset="0"/>
                <a:cs typeface="Times New Roman" pitchFamily="18" charset="0"/>
              </a:defRPr>
            </a:lvl1p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latin typeface="Times New Roman" pitchFamily="18" charset="0"/>
                <a:cs typeface="Times New Roman" pitchFamily="18" charset="0"/>
              </a:defRPr>
            </a:lvl1pPr>
          </a:lstStyle>
          <a:p>
            <a:fld id="{589B7C76-EFF2-4CD8-A475-4750F11B4BC6}" type="slidenum">
              <a:rPr lang="pl-PL" smtClean="0"/>
              <a:pPr/>
              <a:t>‹#›</a:t>
            </a:fld>
            <a:endParaRPr lang="pl-PL"/>
          </a:p>
        </p:txBody>
      </p:sp>
      <p:sp>
        <p:nvSpPr>
          <p:cNvPr id="7" name="Prostokąt 6"/>
          <p:cNvSpPr/>
          <p:nvPr/>
        </p:nvSpPr>
        <p:spPr>
          <a:xfrm>
            <a:off x="62931" y="1772816"/>
            <a:ext cx="9021537" cy="1908486"/>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Times New Roman" pitchFamily="18" charset="0"/>
              <a:cs typeface="Times New Roman" pitchFamily="18" charset="0"/>
            </a:endParaRPr>
          </a:p>
        </p:txBody>
      </p:sp>
      <p:sp>
        <p:nvSpPr>
          <p:cNvPr id="10" name="Prostokąt 9"/>
          <p:cNvSpPr/>
          <p:nvPr/>
        </p:nvSpPr>
        <p:spPr>
          <a:xfrm>
            <a:off x="62931" y="1652236"/>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Times New Roman" pitchFamily="18" charset="0"/>
              <a:cs typeface="Times New Roman" pitchFamily="18" charset="0"/>
            </a:endParaRPr>
          </a:p>
        </p:txBody>
      </p:sp>
      <p:sp>
        <p:nvSpPr>
          <p:cNvPr id="11" name="Prostokąt 10"/>
          <p:cNvSpPr/>
          <p:nvPr/>
        </p:nvSpPr>
        <p:spPr>
          <a:xfrm>
            <a:off x="62931" y="3678508"/>
            <a:ext cx="9021537" cy="25200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Times New Roman" pitchFamily="18" charset="0"/>
              <a:cs typeface="Times New Roman" pitchFamily="18" charset="0"/>
            </a:endParaRPr>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latin typeface="Times New Roman" pitchFamily="18" charset="0"/>
                <a:cs typeface="Times New Roman" pitchFamily="18" charset="0"/>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DC5DAEF-CAC6-4271-9F85-68209C452094}" type="datetime1">
              <a:rPr lang="pl-PL" smtClean="0"/>
              <a:t>2014-11-25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03619248-D6C9-43FE-9EBF-96036E255D2D}" type="datetime1">
              <a:rPr lang="pl-PL" smtClean="0"/>
              <a:t>2014-11-25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lvl1pPr>
              <a:defRPr sz="4400" b="1">
                <a:latin typeface="Times New Roman" pitchFamily="18" charset="0"/>
                <a:cs typeface="Times New Roman" pitchFamily="18" charset="0"/>
              </a:defRPr>
            </a:lvl1pPr>
          </a:lstStyle>
          <a:p>
            <a:r>
              <a:rPr kumimoji="0" lang="pl-PL" dirty="0" smtClean="0"/>
              <a:t>Kliknij, aby edytować styl</a:t>
            </a:r>
            <a:endParaRPr kumimoji="0" lang="en-US" dirty="0"/>
          </a:p>
        </p:txBody>
      </p:sp>
      <p:sp>
        <p:nvSpPr>
          <p:cNvPr id="4" name="Symbol zastępczy daty 3"/>
          <p:cNvSpPr>
            <a:spLocks noGrp="1"/>
          </p:cNvSpPr>
          <p:nvPr>
            <p:ph type="dt" sz="half" idx="10"/>
          </p:nvPr>
        </p:nvSpPr>
        <p:spPr/>
        <p:txBody>
          <a:bodyPr/>
          <a:lstStyle>
            <a:lvl1pPr>
              <a:defRPr sz="1800" b="1">
                <a:latin typeface="Times New Roman" pitchFamily="18" charset="0"/>
                <a:cs typeface="Times New Roman" pitchFamily="18" charset="0"/>
              </a:defRPr>
            </a:lvl1pPr>
          </a:lstStyle>
          <a:p>
            <a:fld id="{E25829D9-434E-4784-9A31-8FC0CE715F17}" type="datetime1">
              <a:rPr lang="pl-PL" smtClean="0"/>
              <a:t>2014-11-25</a:t>
            </a:fld>
            <a:endParaRPr lang="pl-PL"/>
          </a:p>
        </p:txBody>
      </p:sp>
      <p:sp>
        <p:nvSpPr>
          <p:cNvPr id="5" name="Symbol zastępczy stopki 4"/>
          <p:cNvSpPr>
            <a:spLocks noGrp="1"/>
          </p:cNvSpPr>
          <p:nvPr>
            <p:ph type="ftr" sz="quarter" idx="11"/>
          </p:nvPr>
        </p:nvSpPr>
        <p:spPr/>
        <p:txBody>
          <a:bodyPr/>
          <a:lstStyle>
            <a:lvl1pPr>
              <a:defRPr sz="1800" b="1">
                <a:latin typeface="Times New Roman" pitchFamily="18" charset="0"/>
                <a:cs typeface="Times New Roman" pitchFamily="18" charset="0"/>
              </a:defRPr>
            </a:lvl1pPr>
          </a:lstStyle>
          <a:p>
            <a:endParaRPr lang="pl-PL"/>
          </a:p>
        </p:txBody>
      </p:sp>
      <p:sp>
        <p:nvSpPr>
          <p:cNvPr id="6" name="Symbol zastępczy numeru slajdu 5"/>
          <p:cNvSpPr>
            <a:spLocks noGrp="1"/>
          </p:cNvSpPr>
          <p:nvPr>
            <p:ph type="sldNum" sz="quarter" idx="12"/>
          </p:nvPr>
        </p:nvSpPr>
        <p:spPr/>
        <p:txBody>
          <a:bodyPr/>
          <a:lstStyle>
            <a:lvl1pPr>
              <a:defRPr sz="1800" b="1">
                <a:latin typeface="Times New Roman" pitchFamily="18" charset="0"/>
                <a:cs typeface="Times New Roman" pitchFamily="18" charset="0"/>
              </a:defRPr>
            </a:lvl1pPr>
          </a:lstStyle>
          <a:p>
            <a:fld id="{589B7C76-EFF2-4CD8-A475-4750F11B4BC6}" type="slidenum">
              <a:rPr lang="pl-PL" smtClean="0"/>
              <a:pPr/>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F99C089-3866-4D84-BCB5-048EBFBB05FD}" type="datetime1">
              <a:rPr lang="pl-PL" smtClean="0"/>
              <a:t>2014-11-25</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F1B1BF18-04FA-4887-ADD5-FC4CE7BD4F14}" type="datetime1">
              <a:rPr lang="pl-PL" smtClean="0"/>
              <a:t>2014-11-25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F2910073-A43A-47F5-89C7-2E2EE6BE7818}" type="datetime1">
              <a:rPr lang="pl-PL" smtClean="0"/>
              <a:t>2014-11-25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C84FECF9-8025-40B6-A9A7-43257C3F9763}" type="datetime1">
              <a:rPr lang="pl-PL" smtClean="0"/>
              <a:t>2014-11-25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24625C5-2D02-4A78-9D6A-BB14579C4DB2}" type="datetime1">
              <a:rPr lang="pl-PL" smtClean="0"/>
              <a:t>2014-11-25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0BBDDD2E-5AC1-4B2A-B47A-51F618E1BE99}" type="datetime1">
              <a:rPr lang="pl-PL" smtClean="0"/>
              <a:t>2014-11-25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DDA6C27E-A36D-47DB-BE28-33573846E39F}" type="datetime1">
              <a:rPr lang="pl-PL" smtClean="0"/>
              <a:t>2014-11-25</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589B7C76-EFF2-4CD8-A475-4750F11B4BC6}" type="slidenum">
              <a:rPr lang="pl-PL" smtClean="0"/>
              <a:pPr/>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ADFABCC-5372-4357-9712-33768BA665F0}" type="datetime1">
              <a:rPr lang="pl-PL" smtClean="0"/>
              <a:t>2014-11-25</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PowerPoint_Slide1.sldx"/></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7544" y="4221088"/>
            <a:ext cx="8208912" cy="2016224"/>
          </a:xfrm>
        </p:spPr>
        <p:txBody>
          <a:bodyPr>
            <a:normAutofit fontScale="85000" lnSpcReduction="20000"/>
          </a:bodyPr>
          <a:lstStyle/>
          <a:p>
            <a:r>
              <a:rPr lang="pl-PL" dirty="0" smtClean="0"/>
              <a:t> </a:t>
            </a:r>
            <a:r>
              <a:rPr lang="pl-PL" b="1" dirty="0" smtClean="0"/>
              <a:t>Konferencja podsumowująca projekt </a:t>
            </a:r>
            <a:br>
              <a:rPr lang="pl-PL" b="1" dirty="0" smtClean="0"/>
            </a:br>
            <a:r>
              <a:rPr lang="pl-PL" sz="3300" b="1" dirty="0" smtClean="0"/>
              <a:t>„Rozwój systemu marketingu bezpośredniego” </a:t>
            </a:r>
            <a:r>
              <a:rPr lang="pl-PL" b="1" dirty="0" smtClean="0"/>
              <a:t/>
            </a:r>
            <a:br>
              <a:rPr lang="pl-PL" b="1" dirty="0" smtClean="0"/>
            </a:br>
            <a:r>
              <a:rPr lang="pl-PL" i="1" dirty="0" smtClean="0"/>
              <a:t>pod tytułem: </a:t>
            </a:r>
            <a:r>
              <a:rPr lang="pl-PL" b="1" dirty="0" smtClean="0"/>
              <a:t/>
            </a:r>
            <a:br>
              <a:rPr lang="pl-PL" b="1" dirty="0" smtClean="0"/>
            </a:br>
            <a:r>
              <a:rPr lang="pl-PL" b="1" dirty="0" smtClean="0"/>
              <a:t>„</a:t>
            </a:r>
            <a:r>
              <a:rPr lang="pl-PL" sz="3100" b="1" i="1" dirty="0" smtClean="0"/>
              <a:t>Rozwój marketingu bezpośredniego – perspektywy, szanse i zagrożenia rozwoju sprzedaży bezpośredniej w Polsce” </a:t>
            </a:r>
          </a:p>
          <a:p>
            <a:r>
              <a:rPr lang="pl-PL" dirty="0" smtClean="0"/>
              <a:t>27-28.11.2014 CDR O/Kraków </a:t>
            </a:r>
            <a:endParaRPr lang="pl-PL" dirty="0"/>
          </a:p>
        </p:txBody>
      </p:sp>
      <p:sp>
        <p:nvSpPr>
          <p:cNvPr id="2" name="Tytuł 1"/>
          <p:cNvSpPr>
            <a:spLocks noGrp="1"/>
          </p:cNvSpPr>
          <p:nvPr>
            <p:ph type="ctrTitle"/>
          </p:nvPr>
        </p:nvSpPr>
        <p:spPr>
          <a:xfrm>
            <a:off x="235176" y="1857840"/>
            <a:ext cx="8686800" cy="1728192"/>
          </a:xfrm>
        </p:spPr>
        <p:txBody>
          <a:bodyPr>
            <a:normAutofit fontScale="90000"/>
          </a:bodyPr>
          <a:lstStyle/>
          <a:p>
            <a:r>
              <a:rPr lang="pl-PL" sz="4400" b="1" spc="150" dirty="0" smtClean="0"/>
              <a:t>Marketing i sprzedaż bezpośrednia </a:t>
            </a:r>
            <a:r>
              <a:rPr lang="pl-PL" sz="4400" b="1" dirty="0" smtClean="0"/>
              <a:t/>
            </a:r>
            <a:br>
              <a:rPr lang="pl-PL" sz="4400" b="1" dirty="0" smtClean="0"/>
            </a:br>
            <a:r>
              <a:rPr lang="pl-PL" sz="4400" b="1" dirty="0" smtClean="0"/>
              <a:t>w opinii rolników i doradców rolnych</a:t>
            </a:r>
            <a:r>
              <a:rPr lang="pl-PL" i="1" dirty="0" smtClean="0"/>
              <a:t/>
            </a:r>
            <a:br>
              <a:rPr lang="pl-PL" i="1" dirty="0" smtClean="0"/>
            </a:br>
            <a:r>
              <a:rPr lang="pl-PL" i="1" dirty="0" smtClean="0"/>
              <a:t> Prezentacja oraz analiza wyników sondażu</a:t>
            </a:r>
            <a:endParaRPr lang="pl-PL" i="1" dirty="0"/>
          </a:p>
        </p:txBody>
      </p:sp>
      <p:pic>
        <p:nvPicPr>
          <p:cNvPr id="14341" name="Obraz 6" descr="UE"/>
          <p:cNvPicPr>
            <a:picLocks noChangeAspect="1" noChangeArrowheads="1"/>
          </p:cNvPicPr>
          <p:nvPr/>
        </p:nvPicPr>
        <p:blipFill>
          <a:blip r:embed="rId2" cstate="print"/>
          <a:srcRect/>
          <a:stretch>
            <a:fillRect/>
          </a:stretch>
        </p:blipFill>
        <p:spPr bwMode="auto">
          <a:xfrm>
            <a:off x="912472" y="188640"/>
            <a:ext cx="838200" cy="590550"/>
          </a:xfrm>
          <a:prstGeom prst="rect">
            <a:avLst/>
          </a:prstGeom>
          <a:noFill/>
        </p:spPr>
      </p:pic>
      <p:pic>
        <p:nvPicPr>
          <p:cNvPr id="14340" name="Obraz 9" descr="logo_Min"/>
          <p:cNvPicPr>
            <a:picLocks noChangeAspect="1" noChangeArrowheads="1"/>
          </p:cNvPicPr>
          <p:nvPr/>
        </p:nvPicPr>
        <p:blipFill>
          <a:blip r:embed="rId3" cstate="print"/>
          <a:srcRect/>
          <a:stretch>
            <a:fillRect/>
          </a:stretch>
        </p:blipFill>
        <p:spPr bwMode="auto">
          <a:xfrm>
            <a:off x="2526432" y="201808"/>
            <a:ext cx="533400" cy="533400"/>
          </a:xfrm>
          <a:prstGeom prst="rect">
            <a:avLst/>
          </a:prstGeom>
          <a:noFill/>
        </p:spPr>
      </p:pic>
      <p:pic>
        <p:nvPicPr>
          <p:cNvPr id="14339" name="Obraz 2" descr="KSOW_tekst_transparent"/>
          <p:cNvPicPr>
            <a:picLocks noChangeAspect="1" noChangeArrowheads="1"/>
          </p:cNvPicPr>
          <p:nvPr/>
        </p:nvPicPr>
        <p:blipFill>
          <a:blip r:embed="rId4" cstate="print"/>
          <a:srcRect/>
          <a:stretch>
            <a:fillRect/>
          </a:stretch>
        </p:blipFill>
        <p:spPr bwMode="auto">
          <a:xfrm>
            <a:off x="3828281" y="197506"/>
            <a:ext cx="1247775" cy="552450"/>
          </a:xfrm>
          <a:prstGeom prst="rect">
            <a:avLst/>
          </a:prstGeom>
          <a:noFill/>
        </p:spPr>
      </p:pic>
      <p:pic>
        <p:nvPicPr>
          <p:cNvPr id="14338" name="Obraz 22540"/>
          <p:cNvPicPr>
            <a:picLocks noChangeAspect="1" noChangeArrowheads="1"/>
          </p:cNvPicPr>
          <p:nvPr/>
        </p:nvPicPr>
        <p:blipFill>
          <a:blip r:embed="rId5" cstate="print"/>
          <a:srcRect/>
          <a:stretch>
            <a:fillRect/>
          </a:stretch>
        </p:blipFill>
        <p:spPr bwMode="auto">
          <a:xfrm>
            <a:off x="5796136" y="188640"/>
            <a:ext cx="933450" cy="447675"/>
          </a:xfrm>
          <a:prstGeom prst="rect">
            <a:avLst/>
          </a:prstGeom>
          <a:noFill/>
        </p:spPr>
      </p:pic>
      <p:pic>
        <p:nvPicPr>
          <p:cNvPr id="14337" name="Obraz 5" descr="logo PROW 2007-2013 z tłem mniejsze"/>
          <p:cNvPicPr>
            <a:picLocks noChangeAspect="1" noChangeArrowheads="1"/>
          </p:cNvPicPr>
          <p:nvPr/>
        </p:nvPicPr>
        <p:blipFill>
          <a:blip r:embed="rId6" cstate="print"/>
          <a:srcRect/>
          <a:stretch>
            <a:fillRect/>
          </a:stretch>
        </p:blipFill>
        <p:spPr bwMode="auto">
          <a:xfrm>
            <a:off x="7452320" y="188640"/>
            <a:ext cx="882650" cy="490537"/>
          </a:xfrm>
          <a:prstGeom prst="rect">
            <a:avLst/>
          </a:prstGeom>
          <a:noFill/>
        </p:spPr>
      </p:pic>
      <p:sp>
        <p:nvSpPr>
          <p:cNvPr id="14342" name="Rectangle 6"/>
          <p:cNvSpPr>
            <a:spLocks noChangeArrowheads="1"/>
          </p:cNvSpPr>
          <p:nvPr/>
        </p:nvSpPr>
        <p:spPr bwMode="auto">
          <a:xfrm>
            <a:off x="7016" y="837873"/>
            <a:ext cx="9144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81100" algn="l"/>
              </a:tabLst>
            </a:pPr>
            <a:r>
              <a:rPr kumimoji="0" lang="pl-PL"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„Europejski Fundusz Rolny na rzecz Rozwoju Obszarów Wiejskich: Europa inwestująca w obszary wiejskie.”</a:t>
            </a:r>
            <a:endParaRPr kumimoji="0" lang="pl-PL"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181100" algn="l"/>
              </a:tabLst>
            </a:pPr>
            <a:r>
              <a:rPr kumimoji="0" lang="pl-PL"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Projekt opracowany przez Ministerstwo Rolnictwa i Rozwoju Wsi</a:t>
            </a:r>
            <a:endParaRPr kumimoji="0" lang="pl-PL"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181100" algn="l"/>
              </a:tabLst>
            </a:pPr>
            <a:r>
              <a:rPr kumimoji="0" lang="pl-PL"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Projekt współfinansowany ze środków Unii Europejskiej w ramach </a:t>
            </a:r>
            <a:br>
              <a:rPr kumimoji="0" lang="pl-PL"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pl-PL"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Pomocy Technicznej Programu Rozwoju Obszarów Wiejskich na lata 2007-2013</a:t>
            </a:r>
            <a:endParaRPr kumimoji="0" lang="pl-PL"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181100" algn="l"/>
              </a:tabLst>
            </a:pPr>
            <a:r>
              <a:rPr kumimoji="0" lang="pl-PL"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Instytucja Zarządzająca Programem Rozwoju Obszarów Wiejskich  na lata 2007-2013 - Minister Rolnictwa i Rozwoju Wsi</a:t>
            </a:r>
            <a:endParaRPr kumimoji="0" lang="pl-PL" sz="1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pole tekstowe 11"/>
          <p:cNvSpPr txBox="1">
            <a:spLocks noChangeArrowheads="1"/>
          </p:cNvSpPr>
          <p:nvPr/>
        </p:nvSpPr>
        <p:spPr bwMode="auto">
          <a:xfrm>
            <a:off x="897860" y="3645024"/>
            <a:ext cx="8172400" cy="338554"/>
          </a:xfrm>
          <a:prstGeom prst="rect">
            <a:avLst/>
          </a:prstGeom>
          <a:noFill/>
          <a:ln w="9525">
            <a:noFill/>
            <a:miter lim="800000"/>
            <a:headEnd/>
            <a:tailEnd/>
          </a:ln>
        </p:spPr>
        <p:txBody>
          <a:bodyPr wrap="square">
            <a:spAutoFit/>
          </a:bodyPr>
          <a:lstStyle/>
          <a:p>
            <a:pPr algn="ctr">
              <a:spcBef>
                <a:spcPts val="600"/>
              </a:spcBef>
              <a:spcAft>
                <a:spcPts val="600"/>
              </a:spcAft>
            </a:pPr>
            <a:r>
              <a:rPr lang="pl-PL" sz="1600" b="1" dirty="0">
                <a:solidFill>
                  <a:schemeClr val="bg1"/>
                </a:solidFill>
                <a:latin typeface="Times New Roman" pitchFamily="18" charset="0"/>
                <a:cs typeface="Times New Roman" pitchFamily="18" charset="0"/>
              </a:rPr>
              <a:t>dr Leszek Leśniak, CDR Oddział Kraków, tel. 12 424 05 03, e-mail: </a:t>
            </a:r>
            <a:r>
              <a:rPr lang="pl-PL" sz="1600" b="1" dirty="0" err="1">
                <a:solidFill>
                  <a:schemeClr val="bg1"/>
                </a:solidFill>
                <a:latin typeface="Times New Roman" pitchFamily="18" charset="0"/>
                <a:cs typeface="Times New Roman" pitchFamily="18" charset="0"/>
              </a:rPr>
              <a:t>l.lesniak@cdr.gov.pl</a:t>
            </a:r>
            <a:endParaRPr lang="pl-PL" sz="1600" b="1" dirty="0">
              <a:solidFill>
                <a:schemeClr val="bg1"/>
              </a:solidFill>
              <a:latin typeface="Times New Roman" pitchFamily="18" charset="0"/>
              <a:cs typeface="Times New Roman" pitchFamily="18" charset="0"/>
            </a:endParaRPr>
          </a:p>
        </p:txBody>
      </p:sp>
      <p:pic>
        <p:nvPicPr>
          <p:cNvPr id="12" name="Picture 25" descr="logo_cdr"/>
          <p:cNvPicPr>
            <a:picLocks noChangeAspect="1" noChangeArrowheads="1"/>
          </p:cNvPicPr>
          <p:nvPr/>
        </p:nvPicPr>
        <p:blipFill>
          <a:blip r:embed="rId7" cstate="print"/>
          <a:srcRect/>
          <a:stretch>
            <a:fillRect/>
          </a:stretch>
        </p:blipFill>
        <p:spPr bwMode="auto">
          <a:xfrm>
            <a:off x="485756" y="3618992"/>
            <a:ext cx="432000" cy="379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10</a:t>
            </a:fld>
            <a:endParaRPr lang="pl-PL"/>
          </a:p>
        </p:txBody>
      </p:sp>
      <p:graphicFrame>
        <p:nvGraphicFramePr>
          <p:cNvPr id="4" name="Wykres 3"/>
          <p:cNvGraphicFramePr/>
          <p:nvPr/>
        </p:nvGraphicFramePr>
        <p:xfrm>
          <a:off x="323528" y="764704"/>
          <a:ext cx="8568952" cy="506028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11</a:t>
            </a:fld>
            <a:endParaRPr lang="pl-PL"/>
          </a:p>
        </p:txBody>
      </p:sp>
      <p:graphicFrame>
        <p:nvGraphicFramePr>
          <p:cNvPr id="4" name="Wykres 3"/>
          <p:cNvGraphicFramePr/>
          <p:nvPr/>
        </p:nvGraphicFramePr>
        <p:xfrm>
          <a:off x="395536" y="980728"/>
          <a:ext cx="8424935"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12</a:t>
            </a:fld>
            <a:endParaRPr lang="pl-PL"/>
          </a:p>
        </p:txBody>
      </p:sp>
      <p:graphicFrame>
        <p:nvGraphicFramePr>
          <p:cNvPr id="4" name="Wykres 3"/>
          <p:cNvGraphicFramePr/>
          <p:nvPr/>
        </p:nvGraphicFramePr>
        <p:xfrm>
          <a:off x="611560" y="980728"/>
          <a:ext cx="8244000" cy="496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13</a:t>
            </a:fld>
            <a:endParaRPr lang="pl-PL"/>
          </a:p>
        </p:txBody>
      </p:sp>
      <p:graphicFrame>
        <p:nvGraphicFramePr>
          <p:cNvPr id="4" name="Wykres 3"/>
          <p:cNvGraphicFramePr/>
          <p:nvPr/>
        </p:nvGraphicFramePr>
        <p:xfrm>
          <a:off x="611560" y="548681"/>
          <a:ext cx="7920880" cy="535397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14</a:t>
            </a:fld>
            <a:endParaRPr lang="pl-PL"/>
          </a:p>
        </p:txBody>
      </p:sp>
      <p:graphicFrame>
        <p:nvGraphicFramePr>
          <p:cNvPr id="4" name="Wykres 3"/>
          <p:cNvGraphicFramePr/>
          <p:nvPr/>
        </p:nvGraphicFramePr>
        <p:xfrm>
          <a:off x="251520" y="332656"/>
          <a:ext cx="8712968" cy="576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15</a:t>
            </a:fld>
            <a:endParaRPr lang="pl-PL"/>
          </a:p>
        </p:txBody>
      </p:sp>
      <p:graphicFrame>
        <p:nvGraphicFramePr>
          <p:cNvPr id="4" name="Wykres 3"/>
          <p:cNvGraphicFramePr/>
          <p:nvPr/>
        </p:nvGraphicFramePr>
        <p:xfrm>
          <a:off x="683568" y="620689"/>
          <a:ext cx="8064000"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16</a:t>
            </a:fld>
            <a:endParaRPr lang="pl-PL"/>
          </a:p>
        </p:txBody>
      </p:sp>
      <p:graphicFrame>
        <p:nvGraphicFramePr>
          <p:cNvPr id="4" name="Wykres 3"/>
          <p:cNvGraphicFramePr/>
          <p:nvPr/>
        </p:nvGraphicFramePr>
        <p:xfrm>
          <a:off x="683568" y="692696"/>
          <a:ext cx="8064896" cy="52565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17</a:t>
            </a:fld>
            <a:endParaRPr lang="pl-PL"/>
          </a:p>
        </p:txBody>
      </p:sp>
      <p:graphicFrame>
        <p:nvGraphicFramePr>
          <p:cNvPr id="5" name="Wykres 4"/>
          <p:cNvGraphicFramePr/>
          <p:nvPr/>
        </p:nvGraphicFramePr>
        <p:xfrm>
          <a:off x="465810" y="210880"/>
          <a:ext cx="8282653" cy="60527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18</a:t>
            </a:fld>
            <a:endParaRPr lang="pl-PL"/>
          </a:p>
        </p:txBody>
      </p:sp>
      <p:graphicFrame>
        <p:nvGraphicFramePr>
          <p:cNvPr id="4" name="Wykres 3"/>
          <p:cNvGraphicFramePr/>
          <p:nvPr/>
        </p:nvGraphicFramePr>
        <p:xfrm>
          <a:off x="683568" y="548680"/>
          <a:ext cx="7848872" cy="54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Pozytywne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
        <p:nvSpPr>
          <p:cNvPr id="5" name="Symbol zastępczy zawartości 4"/>
          <p:cNvSpPr>
            <a:spLocks noGrp="1"/>
          </p:cNvSpPr>
          <p:nvPr>
            <p:ph sz="quarter" idx="1"/>
          </p:nvPr>
        </p:nvSpPr>
        <p:spPr/>
        <p:txBody>
          <a:bodyPr>
            <a:normAutofit/>
          </a:bodyPr>
          <a:lstStyle/>
          <a:p>
            <a:pPr lvl="0">
              <a:lnSpc>
                <a:spcPct val="110000"/>
              </a:lnSpc>
              <a:spcBef>
                <a:spcPts val="1200"/>
              </a:spcBef>
            </a:pPr>
            <a:r>
              <a:rPr lang="pl-PL" sz="2800" b="1" dirty="0" smtClean="0"/>
              <a:t>Bezpośredni kontakt z klientem</a:t>
            </a:r>
          </a:p>
          <a:p>
            <a:pPr>
              <a:lnSpc>
                <a:spcPct val="110000"/>
              </a:lnSpc>
              <a:spcBef>
                <a:spcPts val="1200"/>
              </a:spcBef>
            </a:pPr>
            <a:r>
              <a:rPr lang="pl-PL" i="1" dirty="0" smtClean="0"/>
              <a:t>Umożliwia przedstawienie siebie oraz produktu</a:t>
            </a:r>
          </a:p>
          <a:p>
            <a:pPr>
              <a:lnSpc>
                <a:spcPct val="110000"/>
              </a:lnSpc>
              <a:spcBef>
                <a:spcPts val="1200"/>
              </a:spcBef>
            </a:pPr>
            <a:r>
              <a:rPr lang="pl-PL" i="1" dirty="0" smtClean="0"/>
              <a:t>Możliwość wprowadzenia na bieżąco zmian w zakresie asortymentu sprzedaży</a:t>
            </a:r>
          </a:p>
          <a:p>
            <a:pPr>
              <a:lnSpc>
                <a:spcPct val="110000"/>
              </a:lnSpc>
              <a:spcBef>
                <a:spcPts val="1200"/>
              </a:spcBef>
            </a:pPr>
            <a:r>
              <a:rPr lang="pl-PL" i="1" dirty="0" smtClean="0"/>
              <a:t>Udzielanie informacji o produkcie co owocuje kolejnymi zamówieniami</a:t>
            </a:r>
          </a:p>
          <a:p>
            <a:pPr>
              <a:lnSpc>
                <a:spcPct val="110000"/>
              </a:lnSpc>
              <a:spcBef>
                <a:spcPts val="1200"/>
              </a:spcBef>
            </a:pPr>
            <a:r>
              <a:rPr lang="pl-PL" i="1" dirty="0" smtClean="0"/>
              <a:t>Dopasowanie produktu do potrzeb klienta</a:t>
            </a:r>
          </a:p>
          <a:p>
            <a:pPr>
              <a:lnSpc>
                <a:spcPct val="110000"/>
              </a:lnSpc>
              <a:spcBef>
                <a:spcPts val="1200"/>
              </a:spcBef>
            </a:pPr>
            <a:r>
              <a:rPr lang="pl-PL" i="1" dirty="0" smtClean="0"/>
              <a:t>Możliwość negocjowania ceny i wybranie towaru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22676" y="274638"/>
            <a:ext cx="7772400" cy="1143000"/>
          </a:xfrm>
        </p:spPr>
        <p:txBody>
          <a:bodyPr>
            <a:normAutofit/>
          </a:bodyPr>
          <a:lstStyle/>
          <a:p>
            <a:pPr algn="ctr"/>
            <a:r>
              <a:rPr lang="pl-PL" dirty="0" smtClean="0"/>
              <a:t>Raport z sondażu</a:t>
            </a:r>
            <a:endParaRPr lang="pl-PL" i="1" dirty="0"/>
          </a:p>
        </p:txBody>
      </p:sp>
      <p:sp>
        <p:nvSpPr>
          <p:cNvPr id="3" name="Symbol zastępczy zawartości 2"/>
          <p:cNvSpPr>
            <a:spLocks noGrp="1"/>
          </p:cNvSpPr>
          <p:nvPr>
            <p:ph sz="quarter" idx="1"/>
          </p:nvPr>
        </p:nvSpPr>
        <p:spPr>
          <a:xfrm>
            <a:off x="709600" y="1844824"/>
            <a:ext cx="7772400" cy="3744416"/>
          </a:xfrm>
        </p:spPr>
        <p:txBody>
          <a:bodyPr>
            <a:noAutofit/>
          </a:bodyPr>
          <a:lstStyle/>
          <a:p>
            <a:pPr marL="0" indent="0" algn="ctr">
              <a:lnSpc>
                <a:spcPct val="130000"/>
              </a:lnSpc>
              <a:buNone/>
            </a:pPr>
            <a:r>
              <a:rPr lang="pl-PL" sz="3200" b="1" dirty="0" smtClean="0"/>
              <a:t>Znaczenia sprzedaży bezpośredniej </a:t>
            </a:r>
            <a:br>
              <a:rPr lang="pl-PL" sz="3200" b="1" dirty="0" smtClean="0"/>
            </a:br>
            <a:r>
              <a:rPr lang="pl-PL" sz="3200" b="1" dirty="0" smtClean="0"/>
              <a:t>(marketingu bezpośredniego), </a:t>
            </a:r>
            <a:br>
              <a:rPr lang="pl-PL" sz="3200" b="1" dirty="0" smtClean="0"/>
            </a:br>
            <a:r>
              <a:rPr lang="pl-PL" sz="3200" b="1" dirty="0" smtClean="0"/>
              <a:t>przykładów dobrych i złych działań </a:t>
            </a:r>
            <a:br>
              <a:rPr lang="pl-PL" sz="3200" b="1" dirty="0" smtClean="0"/>
            </a:br>
            <a:r>
              <a:rPr lang="pl-PL" sz="3200" b="1" dirty="0" smtClean="0"/>
              <a:t>w zakresie marketingu, sprzedaży bezpośredniej i obsługi klienta w opinii uczestników szkoleń rolników</a:t>
            </a:r>
            <a:endParaRPr lang="pl-PL" sz="3200" dirty="0" smtClean="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a:t>
            </a:fld>
            <a:endParaRPr 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Pozytywne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
        <p:nvSpPr>
          <p:cNvPr id="5" name="Symbol zastępczy zawartości 4"/>
          <p:cNvSpPr>
            <a:spLocks noGrp="1"/>
          </p:cNvSpPr>
          <p:nvPr>
            <p:ph sz="quarter" idx="1"/>
          </p:nvPr>
        </p:nvSpPr>
        <p:spPr/>
        <p:txBody>
          <a:bodyPr>
            <a:normAutofit/>
          </a:bodyPr>
          <a:lstStyle/>
          <a:p>
            <a:pPr lvl="0"/>
            <a:r>
              <a:rPr lang="pl-PL" sz="2800" b="1" dirty="0" smtClean="0"/>
              <a:t>Klienci w gospodarstwie</a:t>
            </a:r>
            <a:endParaRPr lang="pl-PL" sz="2800" dirty="0" smtClean="0"/>
          </a:p>
          <a:p>
            <a:pPr>
              <a:spcBef>
                <a:spcPts val="1200"/>
              </a:spcBef>
            </a:pPr>
            <a:r>
              <a:rPr lang="pl-PL" i="1" dirty="0" smtClean="0"/>
              <a:t>Klienci przyjeżdżają wprost na pole, są zadowoleni </a:t>
            </a:r>
            <a:br>
              <a:rPr lang="pl-PL" i="1" dirty="0" smtClean="0"/>
            </a:br>
            <a:r>
              <a:rPr lang="pl-PL" i="1" dirty="0" smtClean="0"/>
              <a:t>z produktu, wracają</a:t>
            </a:r>
          </a:p>
          <a:p>
            <a:pPr>
              <a:spcBef>
                <a:spcPts val="1200"/>
              </a:spcBef>
            </a:pPr>
            <a:r>
              <a:rPr lang="pl-PL" i="1" dirty="0" smtClean="0"/>
              <a:t>Klient może zobaczyć warunki w jakich wyprodukowano produkt</a:t>
            </a:r>
          </a:p>
          <a:p>
            <a:pPr>
              <a:spcBef>
                <a:spcPts val="1200"/>
              </a:spcBef>
            </a:pPr>
            <a:r>
              <a:rPr lang="pl-PL" i="1" dirty="0" smtClean="0"/>
              <a:t>Wie jaki produkt kupuje, jak jest wyprodukowany</a:t>
            </a:r>
          </a:p>
          <a:p>
            <a:pPr>
              <a:spcBef>
                <a:spcPts val="1200"/>
              </a:spcBef>
            </a:pPr>
            <a:r>
              <a:rPr lang="pl-PL" i="1" dirty="0" smtClean="0"/>
              <a:t>Zachwycony możliwością zaobserwowania procesu wytwarzania produktu, warunków w gospodarstwie</a:t>
            </a:r>
          </a:p>
          <a:p>
            <a:pPr>
              <a:spcBef>
                <a:spcPts val="1200"/>
              </a:spcBef>
            </a:pPr>
            <a:r>
              <a:rPr lang="pl-PL" i="1" dirty="0" smtClean="0"/>
              <a:t>Wiem co i od kogo kupuję</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Pozytywne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
        <p:nvSpPr>
          <p:cNvPr id="5" name="Symbol zastępczy zawartości 4"/>
          <p:cNvSpPr>
            <a:spLocks noGrp="1"/>
          </p:cNvSpPr>
          <p:nvPr>
            <p:ph sz="quarter" idx="1"/>
          </p:nvPr>
        </p:nvSpPr>
        <p:spPr>
          <a:xfrm>
            <a:off x="914400" y="1772816"/>
            <a:ext cx="7772400" cy="4246984"/>
          </a:xfrm>
        </p:spPr>
        <p:txBody>
          <a:bodyPr>
            <a:normAutofit/>
          </a:bodyPr>
          <a:lstStyle/>
          <a:p>
            <a:pPr lvl="0">
              <a:lnSpc>
                <a:spcPct val="130000"/>
              </a:lnSpc>
            </a:pPr>
            <a:r>
              <a:rPr lang="pl-PL" sz="2800" b="1" dirty="0" smtClean="0"/>
              <a:t>Szybka gotówka</a:t>
            </a:r>
            <a:endParaRPr lang="pl-PL" sz="2800" dirty="0" smtClean="0"/>
          </a:p>
          <a:p>
            <a:pPr>
              <a:lnSpc>
                <a:spcPct val="130000"/>
              </a:lnSpc>
              <a:spcBef>
                <a:spcPts val="1200"/>
              </a:spcBef>
            </a:pPr>
            <a:r>
              <a:rPr lang="pl-PL" i="1" dirty="0" smtClean="0"/>
              <a:t>Bezpośredni i szybki dopływ gotówki</a:t>
            </a:r>
          </a:p>
          <a:p>
            <a:pPr>
              <a:lnSpc>
                <a:spcPct val="130000"/>
              </a:lnSpc>
              <a:spcBef>
                <a:spcPts val="1200"/>
              </a:spcBef>
            </a:pPr>
            <a:r>
              <a:rPr lang="pl-PL" i="1" dirty="0" smtClean="0"/>
              <a:t>Zapłatę otrzymuje rolnik w tym samym dniu, w którym sprzedał towar</a:t>
            </a:r>
          </a:p>
          <a:p>
            <a:pPr>
              <a:lnSpc>
                <a:spcPct val="130000"/>
              </a:lnSpc>
              <a:spcBef>
                <a:spcPts val="1200"/>
              </a:spcBef>
            </a:pPr>
            <a:r>
              <a:rPr lang="pl-PL" i="1" dirty="0" smtClean="0"/>
              <a:t>Poprzez wyeliminowanie pośredników, korzystna, zadowalająca cena zarówno dla kupującego jak </a:t>
            </a:r>
            <a:br>
              <a:rPr lang="pl-PL" i="1" dirty="0" smtClean="0"/>
            </a:br>
            <a:r>
              <a:rPr lang="pl-PL" i="1" dirty="0" smtClean="0"/>
              <a:t>i sprzedającego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Pozytywne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
        <p:nvSpPr>
          <p:cNvPr id="5" name="Symbol zastępczy zawartości 4"/>
          <p:cNvSpPr>
            <a:spLocks noGrp="1"/>
          </p:cNvSpPr>
          <p:nvPr>
            <p:ph sz="quarter" idx="1"/>
          </p:nvPr>
        </p:nvSpPr>
        <p:spPr/>
        <p:txBody>
          <a:bodyPr>
            <a:normAutofit/>
          </a:bodyPr>
          <a:lstStyle/>
          <a:p>
            <a:pPr lvl="0"/>
            <a:r>
              <a:rPr lang="pl-PL" sz="2800" b="1" dirty="0" smtClean="0"/>
              <a:t>Jakość towaru</a:t>
            </a:r>
            <a:endParaRPr lang="pl-PL" sz="2800" dirty="0" smtClean="0"/>
          </a:p>
          <a:p>
            <a:r>
              <a:rPr lang="pl-PL" i="1" dirty="0" smtClean="0"/>
              <a:t>Docenianie przez klienta towaru, dobra jakość, dobry smak, blisko, świeżo, dostęp do towaru – rynek sam eliminuje nieuczciwych sprzedawców (rolników) </a:t>
            </a:r>
          </a:p>
          <a:p>
            <a:r>
              <a:rPr lang="pl-PL" i="1" dirty="0" smtClean="0"/>
              <a:t>„Idę do pani, bo oferuje mi świeży produkt”</a:t>
            </a:r>
          </a:p>
          <a:p>
            <a:r>
              <a:rPr lang="pl-PL" i="1" dirty="0" smtClean="0"/>
              <a:t>Unikatowość, jakość i świeżość produktu, ładne, świeże i zdrowsze warzywa oraz owoce pochodzące </a:t>
            </a:r>
            <a:br>
              <a:rPr lang="pl-PL" i="1" dirty="0" smtClean="0"/>
            </a:br>
            <a:r>
              <a:rPr lang="pl-PL" i="1" dirty="0" smtClean="0"/>
              <a:t>od okolicznych rolników</a:t>
            </a:r>
          </a:p>
          <a:p>
            <a:r>
              <a:rPr lang="pl-PL" i="1" dirty="0" smtClean="0"/>
              <a:t>Łatwość uzyskania świeżego produktu, możliwość bezpośredniego kontaktu z producentem</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1143000"/>
          </a:xfrm>
        </p:spPr>
        <p:txBody>
          <a:bodyPr>
            <a:normAutofit/>
          </a:bodyPr>
          <a:lstStyle/>
          <a:p>
            <a:r>
              <a:rPr lang="pl-PL" dirty="0" smtClean="0"/>
              <a:t>Negatywne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
        <p:nvSpPr>
          <p:cNvPr id="5" name="Symbol zastępczy zawartości 4"/>
          <p:cNvSpPr>
            <a:spLocks noGrp="1"/>
          </p:cNvSpPr>
          <p:nvPr>
            <p:ph sz="quarter" idx="1"/>
          </p:nvPr>
        </p:nvSpPr>
        <p:spPr>
          <a:xfrm>
            <a:off x="539552" y="1447800"/>
            <a:ext cx="8147248" cy="4572000"/>
          </a:xfrm>
        </p:spPr>
        <p:txBody>
          <a:bodyPr>
            <a:normAutofit/>
          </a:bodyPr>
          <a:lstStyle/>
          <a:p>
            <a:pPr lvl="0"/>
            <a:r>
              <a:rPr lang="pl-PL" sz="3000" b="1" dirty="0" smtClean="0"/>
              <a:t>Mały asortyment produktów</a:t>
            </a:r>
            <a:endParaRPr lang="pl-PL" sz="3000" dirty="0" smtClean="0"/>
          </a:p>
          <a:p>
            <a:r>
              <a:rPr lang="pl-PL" i="1" dirty="0" smtClean="0"/>
              <a:t>Bardzo mały asortyment produktu u jednego producenta</a:t>
            </a:r>
          </a:p>
          <a:p>
            <a:r>
              <a:rPr lang="pl-PL" i="1" dirty="0" smtClean="0"/>
              <a:t>Sezonowość , nieświeżość, zły wygląd produktu, brak ciągłości sprzedaży, mała dostępność produktów</a:t>
            </a:r>
          </a:p>
          <a:p>
            <a:r>
              <a:rPr lang="pl-PL" i="1" dirty="0" smtClean="0"/>
              <a:t>Sprzedaż wybrakowanych warzyw</a:t>
            </a:r>
          </a:p>
          <a:p>
            <a:r>
              <a:rPr lang="pl-PL" i="1" dirty="0" smtClean="0"/>
              <a:t>Duże opakowania</a:t>
            </a:r>
          </a:p>
          <a:p>
            <a:r>
              <a:rPr lang="pl-PL" i="1" dirty="0" smtClean="0"/>
              <a:t>Arogancja sprzedawcy</a:t>
            </a:r>
          </a:p>
          <a:p>
            <a:r>
              <a:rPr lang="pl-PL" i="1" dirty="0" smtClean="0"/>
              <a:t>Strach, że żywność, którą wyprodukowałam nie znajdzie odbiorców przez tańsze odpowiedniki w markecie (ale mniej zdrowe)</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Negatywne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
        <p:nvSpPr>
          <p:cNvPr id="5" name="Symbol zastępczy zawartości 4"/>
          <p:cNvSpPr>
            <a:spLocks noGrp="1"/>
          </p:cNvSpPr>
          <p:nvPr>
            <p:ph sz="quarter" idx="1"/>
          </p:nvPr>
        </p:nvSpPr>
        <p:spPr>
          <a:xfrm>
            <a:off x="914400" y="1447800"/>
            <a:ext cx="7772400" cy="4645496"/>
          </a:xfrm>
        </p:spPr>
        <p:txBody>
          <a:bodyPr>
            <a:normAutofit/>
          </a:bodyPr>
          <a:lstStyle/>
          <a:p>
            <a:pPr lvl="0"/>
            <a:r>
              <a:rPr lang="pl-PL" sz="2800" b="1" dirty="0" smtClean="0"/>
              <a:t>Biurokracja</a:t>
            </a:r>
            <a:endParaRPr lang="pl-PL" sz="2800" dirty="0" smtClean="0"/>
          </a:p>
          <a:p>
            <a:pPr>
              <a:spcBef>
                <a:spcPts val="1200"/>
              </a:spcBef>
            </a:pPr>
            <a:r>
              <a:rPr lang="pl-PL" i="1" dirty="0" smtClean="0"/>
              <a:t>Biurokracja, dużo i uciążliwe kontrole, wysokie podatki</a:t>
            </a:r>
          </a:p>
          <a:p>
            <a:pPr>
              <a:spcBef>
                <a:spcPts val="1200"/>
              </a:spcBef>
            </a:pPr>
            <a:r>
              <a:rPr lang="pl-PL" i="1" dirty="0" smtClean="0"/>
              <a:t>Brak pozwoleń na sprzedaż produktów przetworzonych</a:t>
            </a:r>
          </a:p>
          <a:p>
            <a:pPr>
              <a:spcBef>
                <a:spcPts val="1200"/>
              </a:spcBef>
            </a:pPr>
            <a:r>
              <a:rPr lang="pl-PL" i="1" dirty="0" smtClean="0"/>
              <a:t>Niespójne i nie do końca precyzyjne przepisy</a:t>
            </a:r>
          </a:p>
          <a:p>
            <a:pPr>
              <a:spcBef>
                <a:spcPts val="1200"/>
              </a:spcBef>
            </a:pPr>
            <a:r>
              <a:rPr lang="pl-PL" i="1" dirty="0" smtClean="0"/>
              <a:t>Obostrzenia weterynaryjno-sanitarne </a:t>
            </a:r>
          </a:p>
          <a:p>
            <a:pPr>
              <a:spcBef>
                <a:spcPts val="1200"/>
              </a:spcBef>
            </a:pPr>
            <a:r>
              <a:rPr lang="pl-PL" i="1" dirty="0" smtClean="0"/>
              <a:t>Trudna lokalizacja miejsca sprzedaży </a:t>
            </a:r>
          </a:p>
          <a:p>
            <a:pPr>
              <a:spcBef>
                <a:spcPts val="1200"/>
              </a:spcBef>
            </a:pPr>
            <a:r>
              <a:rPr lang="pl-PL" i="1" dirty="0" smtClean="0"/>
              <a:t>Skomplikowane i nieżyciowe przepisy i ich dowolna interpretacja urzędnicza</a:t>
            </a: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Negatywne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
        <p:nvSpPr>
          <p:cNvPr id="5" name="Symbol zastępczy zawartości 4"/>
          <p:cNvSpPr>
            <a:spLocks noGrp="1"/>
          </p:cNvSpPr>
          <p:nvPr>
            <p:ph sz="quarter" idx="1"/>
          </p:nvPr>
        </p:nvSpPr>
        <p:spPr/>
        <p:txBody>
          <a:bodyPr>
            <a:normAutofit lnSpcReduction="10000"/>
          </a:bodyPr>
          <a:lstStyle/>
          <a:p>
            <a:pPr lvl="0">
              <a:lnSpc>
                <a:spcPct val="102000"/>
              </a:lnSpc>
              <a:spcBef>
                <a:spcPts val="600"/>
              </a:spcBef>
            </a:pPr>
            <a:r>
              <a:rPr lang="pl-PL" sz="2800" b="1" dirty="0" smtClean="0"/>
              <a:t>Targowiska – miejsce sprzedaży</a:t>
            </a:r>
            <a:endParaRPr lang="pl-PL" sz="2800" dirty="0" smtClean="0"/>
          </a:p>
          <a:p>
            <a:pPr>
              <a:lnSpc>
                <a:spcPct val="102000"/>
              </a:lnSpc>
              <a:spcBef>
                <a:spcPts val="600"/>
              </a:spcBef>
            </a:pPr>
            <a:r>
              <a:rPr lang="pl-PL" i="1" dirty="0" smtClean="0"/>
              <a:t>Duże opłaty za stoisko na targowisku, brak miejsc do sprzedaży (lokalnych) i trudny dojazd, brak parkingów dla kupujących</a:t>
            </a:r>
          </a:p>
          <a:p>
            <a:pPr>
              <a:lnSpc>
                <a:spcPct val="102000"/>
              </a:lnSpc>
              <a:spcBef>
                <a:spcPts val="600"/>
              </a:spcBef>
            </a:pPr>
            <a:r>
              <a:rPr lang="pl-PL" i="1" dirty="0" smtClean="0"/>
              <a:t>Handel pod chmurką na targowisku nie zawsze </a:t>
            </a:r>
            <a:br>
              <a:rPr lang="pl-PL" i="1" dirty="0" smtClean="0"/>
            </a:br>
            <a:r>
              <a:rPr lang="pl-PL" i="1" dirty="0" smtClean="0"/>
              <a:t>w warunkach higienicznych, </a:t>
            </a:r>
          </a:p>
          <a:p>
            <a:pPr>
              <a:lnSpc>
                <a:spcPct val="102000"/>
              </a:lnSpc>
              <a:spcBef>
                <a:spcPts val="600"/>
              </a:spcBef>
            </a:pPr>
            <a:r>
              <a:rPr lang="pl-PL" i="1" dirty="0" smtClean="0"/>
              <a:t>Warunki w jakich odbywa się sprzedaż – namioty, awarie prądu, brak dostępu do bieżącej wody, wysoka opłata za miejsce do sprzedaży </a:t>
            </a:r>
          </a:p>
          <a:p>
            <a:pPr>
              <a:lnSpc>
                <a:spcPct val="102000"/>
              </a:lnSpc>
              <a:spcBef>
                <a:spcPts val="600"/>
              </a:spcBef>
            </a:pPr>
            <a:r>
              <a:rPr lang="pl-PL" i="1" dirty="0" smtClean="0"/>
              <a:t>Wysokie koszty dzienne za punkt sprzedaży, za mało miejsc do sprzedaży</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Negatywne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
        <p:nvSpPr>
          <p:cNvPr id="5" name="Symbol zastępczy zawartości 4"/>
          <p:cNvSpPr>
            <a:spLocks noGrp="1"/>
          </p:cNvSpPr>
          <p:nvPr>
            <p:ph sz="quarter" idx="1"/>
          </p:nvPr>
        </p:nvSpPr>
        <p:spPr/>
        <p:txBody>
          <a:bodyPr>
            <a:normAutofit fontScale="92500" lnSpcReduction="10000"/>
          </a:bodyPr>
          <a:lstStyle/>
          <a:p>
            <a:pPr lvl="0"/>
            <a:r>
              <a:rPr lang="pl-PL" sz="2800" b="1" dirty="0" smtClean="0"/>
              <a:t>Trudny klient</a:t>
            </a:r>
            <a:endParaRPr lang="pl-PL" sz="2800" dirty="0" smtClean="0"/>
          </a:p>
          <a:p>
            <a:r>
              <a:rPr lang="pl-PL" i="1" dirty="0" smtClean="0"/>
              <a:t>Grubiańscy klienci, wybrzydzają, grymaszą bo myślą, </a:t>
            </a:r>
            <a:br>
              <a:rPr lang="pl-PL" i="1" dirty="0" smtClean="0"/>
            </a:br>
            <a:r>
              <a:rPr lang="pl-PL" i="1" dirty="0" smtClean="0"/>
              <a:t>że wszystko im wolno (brak świadomości włożonej pracy) </a:t>
            </a:r>
          </a:p>
          <a:p>
            <a:r>
              <a:rPr lang="pl-PL" i="1" dirty="0" smtClean="0"/>
              <a:t>Klient kłótliwy, marudzący, nie kupując produktu </a:t>
            </a:r>
          </a:p>
          <a:p>
            <a:r>
              <a:rPr lang="pl-PL" i="1" dirty="0" smtClean="0"/>
              <a:t>Klient np. nie wierzy w dobrą jakość towaru i głośno oskarżając prowadzi do rezygnacji z kupna innych potencjalnych klientów </a:t>
            </a:r>
          </a:p>
          <a:p>
            <a:r>
              <a:rPr lang="pl-PL" i="1" dirty="0" smtClean="0"/>
              <a:t>Klient stwierdził, że w Biedronce kupi taniej, szukający bardzo taniej żywności tzw. prześmiewca</a:t>
            </a:r>
          </a:p>
          <a:p>
            <a:r>
              <a:rPr lang="pl-PL" i="1" dirty="0" smtClean="0"/>
              <a:t>Klient wykrzykuje na całą okolicę, że warzywa czy owoce są małe, mniej czerwone czy brzydsze i droższe o parę groszy od innych oferowanych na targowisku, czy w sklepie</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Negatywne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
        <p:nvSpPr>
          <p:cNvPr id="5" name="Symbol zastępczy zawartości 4"/>
          <p:cNvSpPr>
            <a:spLocks noGrp="1"/>
          </p:cNvSpPr>
          <p:nvPr>
            <p:ph sz="quarter" idx="1"/>
          </p:nvPr>
        </p:nvSpPr>
        <p:spPr/>
        <p:txBody>
          <a:bodyPr>
            <a:normAutofit fontScale="92500" lnSpcReduction="10000"/>
          </a:bodyPr>
          <a:lstStyle/>
          <a:p>
            <a:pPr lvl="0">
              <a:lnSpc>
                <a:spcPct val="105000"/>
              </a:lnSpc>
              <a:spcBef>
                <a:spcPts val="600"/>
              </a:spcBef>
            </a:pPr>
            <a:r>
              <a:rPr lang="pl-PL" sz="2800" b="1" dirty="0" smtClean="0"/>
              <a:t>Trudny klient</a:t>
            </a:r>
            <a:endParaRPr lang="pl-PL" sz="2800" dirty="0" smtClean="0"/>
          </a:p>
          <a:p>
            <a:pPr>
              <a:lnSpc>
                <a:spcPct val="105000"/>
              </a:lnSpc>
              <a:spcBef>
                <a:spcPts val="600"/>
              </a:spcBef>
            </a:pPr>
            <a:r>
              <a:rPr lang="pl-PL" i="1" dirty="0" smtClean="0"/>
              <a:t>Klient zadaje dużo pytań, ogląda, a nie kupuje, zamówił towar, którego potem nie kupił nie podając powodów, nie wie czego chce, ale narzeka</a:t>
            </a:r>
          </a:p>
          <a:p>
            <a:pPr>
              <a:lnSpc>
                <a:spcPct val="105000"/>
              </a:lnSpc>
              <a:spcBef>
                <a:spcPts val="600"/>
              </a:spcBef>
            </a:pPr>
            <a:r>
              <a:rPr lang="pl-PL" i="1" dirty="0" smtClean="0"/>
              <a:t>Klientka powiedziała, że mleko od mojej krowy jest dla niej za tłuste więc woli kupować w sklepie, </a:t>
            </a:r>
          </a:p>
          <a:p>
            <a:pPr>
              <a:lnSpc>
                <a:spcPct val="105000"/>
              </a:lnSpc>
              <a:spcBef>
                <a:spcPts val="600"/>
              </a:spcBef>
            </a:pPr>
            <a:r>
              <a:rPr lang="pl-PL" i="1" dirty="0" smtClean="0"/>
              <a:t>Obmacywanie towaru i wówczas szybko się psuje</a:t>
            </a:r>
          </a:p>
          <a:p>
            <a:pPr>
              <a:lnSpc>
                <a:spcPct val="105000"/>
              </a:lnSpc>
              <a:spcBef>
                <a:spcPts val="600"/>
              </a:spcBef>
            </a:pPr>
            <a:r>
              <a:rPr lang="pl-PL" i="1" dirty="0" smtClean="0"/>
              <a:t>Pani chciała, żeby jaja były duże i za grosze</a:t>
            </a:r>
          </a:p>
          <a:p>
            <a:pPr>
              <a:lnSpc>
                <a:spcPct val="105000"/>
              </a:lnSpc>
              <a:spcBef>
                <a:spcPts val="600"/>
              </a:spcBef>
            </a:pPr>
            <a:r>
              <a:rPr lang="pl-PL" i="1" dirty="0" smtClean="0"/>
              <a:t>Podejrzliwy klient potrafi zniszczyć pozytywne myślenie </a:t>
            </a:r>
          </a:p>
          <a:p>
            <a:pPr>
              <a:lnSpc>
                <a:spcPct val="105000"/>
              </a:lnSpc>
              <a:spcBef>
                <a:spcPts val="600"/>
              </a:spcBef>
            </a:pPr>
            <a:r>
              <a:rPr lang="pl-PL" i="1" dirty="0" smtClean="0"/>
              <a:t>Bywają tacy niemili, uważają, że mają do czynienia </a:t>
            </a:r>
            <a:br>
              <a:rPr lang="pl-PL" i="1" dirty="0" smtClean="0"/>
            </a:br>
            <a:r>
              <a:rPr lang="pl-PL" i="1" dirty="0" smtClean="0"/>
              <a:t>z „babą wiejską” </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Negatywne przykłady</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28</a:t>
            </a:fld>
            <a:endParaRPr lang="pl-PL"/>
          </a:p>
        </p:txBody>
      </p:sp>
      <p:sp>
        <p:nvSpPr>
          <p:cNvPr id="5" name="Symbol zastępczy zawartości 4"/>
          <p:cNvSpPr>
            <a:spLocks noGrp="1"/>
          </p:cNvSpPr>
          <p:nvPr>
            <p:ph sz="quarter" idx="1"/>
          </p:nvPr>
        </p:nvSpPr>
        <p:spPr/>
        <p:txBody>
          <a:bodyPr>
            <a:normAutofit fontScale="92500" lnSpcReduction="20000"/>
          </a:bodyPr>
          <a:lstStyle/>
          <a:p>
            <a:pPr lvl="0">
              <a:lnSpc>
                <a:spcPct val="107000"/>
              </a:lnSpc>
            </a:pPr>
            <a:r>
              <a:rPr lang="pl-PL" sz="2800" b="1" dirty="0" smtClean="0"/>
              <a:t>Kombinatoryka</a:t>
            </a:r>
            <a:endParaRPr lang="pl-PL" sz="2800" dirty="0" smtClean="0"/>
          </a:p>
          <a:p>
            <a:pPr>
              <a:lnSpc>
                <a:spcPct val="107000"/>
              </a:lnSpc>
            </a:pPr>
            <a:r>
              <a:rPr lang="pl-PL" i="1" dirty="0" smtClean="0"/>
              <a:t>Brak identyfikacji pochodzenia produktu, producenta</a:t>
            </a:r>
            <a:endParaRPr lang="pl-PL" dirty="0" smtClean="0"/>
          </a:p>
          <a:p>
            <a:pPr>
              <a:lnSpc>
                <a:spcPct val="107000"/>
              </a:lnSpc>
            </a:pPr>
            <a:r>
              <a:rPr lang="pl-PL" i="1" dirty="0" smtClean="0"/>
              <a:t>Brak uczciwości ze strony rolników, np. sprzedaż jajek fermowych jako ekologicznych, brudne warzywa</a:t>
            </a:r>
          </a:p>
          <a:p>
            <a:pPr>
              <a:lnSpc>
                <a:spcPct val="107000"/>
              </a:lnSpc>
            </a:pPr>
            <a:r>
              <a:rPr lang="pl-PL" i="1" dirty="0" smtClean="0"/>
              <a:t>Chciałem kupić, sprzedawca nie pozwolił spróbować, nie kupiłem dlatego że nie znałem smaku i nie oceniłem śliwki</a:t>
            </a:r>
            <a:endParaRPr lang="pl-PL" dirty="0" smtClean="0"/>
          </a:p>
          <a:p>
            <a:pPr>
              <a:lnSpc>
                <a:spcPct val="107000"/>
              </a:lnSpc>
            </a:pPr>
            <a:r>
              <a:rPr lang="pl-PL" i="1" dirty="0" smtClean="0"/>
              <a:t>Niemiły sprzedawca, nierzetelność, sprzedaż towarów niewyprodukowanych przez siebie </a:t>
            </a:r>
            <a:endParaRPr lang="pl-PL" dirty="0" smtClean="0"/>
          </a:p>
          <a:p>
            <a:pPr>
              <a:lnSpc>
                <a:spcPct val="107000"/>
              </a:lnSpc>
            </a:pPr>
            <a:r>
              <a:rPr lang="pl-PL" i="1" dirty="0" smtClean="0"/>
              <a:t>Nieświeże jaja, nieświeże mięso, nieświeży towar</a:t>
            </a:r>
            <a:endParaRPr lang="pl-PL" dirty="0" smtClean="0"/>
          </a:p>
          <a:p>
            <a:pPr>
              <a:lnSpc>
                <a:spcPct val="107000"/>
              </a:lnSpc>
            </a:pPr>
            <a:r>
              <a:rPr lang="pl-PL" i="1" dirty="0" smtClean="0"/>
              <a:t> Sprzedaż grzybów bez atestu SANEPID-u</a:t>
            </a:r>
            <a:endParaRPr lang="pl-PL" dirty="0" smtClean="0"/>
          </a:p>
          <a:p>
            <a:pPr>
              <a:lnSpc>
                <a:spcPct val="107000"/>
              </a:lnSpc>
            </a:pPr>
            <a:r>
              <a:rPr lang="pl-PL" i="1" dirty="0" smtClean="0"/>
              <a:t>Czasem sprzedawca mówi, że ma towar o jaki prosi klient, a w rezultacie ma co innego, świadomie wprowadza w błąd</a:t>
            </a:r>
            <a:endParaRPr lang="pl-PL"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29</a:t>
            </a:fld>
            <a:endParaRPr lang="pl-PL"/>
          </a:p>
        </p:txBody>
      </p:sp>
      <p:sp>
        <p:nvSpPr>
          <p:cNvPr id="5" name="Symbol zastępczy zawartości 4"/>
          <p:cNvSpPr>
            <a:spLocks noGrp="1"/>
          </p:cNvSpPr>
          <p:nvPr>
            <p:ph sz="quarter" idx="1"/>
          </p:nvPr>
        </p:nvSpPr>
        <p:spPr/>
        <p:txBody>
          <a:bodyPr>
            <a:normAutofit lnSpcReduction="10000"/>
          </a:bodyPr>
          <a:lstStyle/>
          <a:p>
            <a:pPr lvl="0"/>
            <a:r>
              <a:rPr lang="pl-PL" dirty="0" smtClean="0"/>
              <a:t>Głównym motywem podjęcia sprzedaży bezpośredniej przez uczestników szkoleń był: nadmiar produktów wytwarzanych w gospodarstwie, brak rynku zbytu </a:t>
            </a:r>
            <a:br>
              <a:rPr lang="pl-PL" dirty="0" smtClean="0"/>
            </a:br>
            <a:r>
              <a:rPr lang="pl-PL" dirty="0" smtClean="0"/>
              <a:t>w hurcie, brak zorganizowanego skupu produktów, brak przetwórni przyjmującej produkty ekologiczne, </a:t>
            </a:r>
            <a:br>
              <a:rPr lang="pl-PL" dirty="0" smtClean="0"/>
            </a:br>
            <a:r>
              <a:rPr lang="pl-PL" dirty="0" smtClean="0"/>
              <a:t>a jeśli dochodzi do skupu produktów to bardzo niskie ceny skupu. Sprzedaż bezpośrednia, zdaniem uczestników szkoleń, powoduje możliwość uzyskania wyższej ceny za produkt poprzez eliminację pośredników, daje możliwość szybkiej sprzedaży </a:t>
            </a:r>
            <a:br>
              <a:rPr lang="pl-PL" dirty="0" smtClean="0"/>
            </a:br>
            <a:r>
              <a:rPr lang="pl-PL" dirty="0" smtClean="0"/>
              <a:t>i pozyskanie środków finansowych na bieżąco (bezpośrednia gotówka).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3</a:t>
            </a:fld>
            <a:endParaRPr lang="pl-PL"/>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5361" name="Object 1"/>
          <p:cNvGraphicFramePr>
            <a:graphicFrameLocks noChangeAspect="1"/>
          </p:cNvGraphicFramePr>
          <p:nvPr/>
        </p:nvGraphicFramePr>
        <p:xfrm>
          <a:off x="935841" y="457200"/>
          <a:ext cx="7452583" cy="5564088"/>
        </p:xfrm>
        <a:graphic>
          <a:graphicData uri="http://schemas.openxmlformats.org/presentationml/2006/ole">
            <mc:AlternateContent xmlns:mc="http://schemas.openxmlformats.org/markup-compatibility/2006">
              <mc:Choice xmlns:v="urn:schemas-microsoft-com:vml" Requires="v">
                <p:oleObj spid="_x0000_s15362" name="Slajd" r:id="rId4" imgW="4548983" imgH="3412113" progId="PowerPoint.Slide.12">
                  <p:embed/>
                </p:oleObj>
              </mc:Choice>
              <mc:Fallback>
                <p:oleObj name="Slajd" r:id="rId4" imgW="4548983" imgH="3412113" progId="PowerPoint.Slide.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5841" y="457200"/>
                        <a:ext cx="7452583" cy="5564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30</a:t>
            </a:fld>
            <a:endParaRPr lang="pl-PL"/>
          </a:p>
        </p:txBody>
      </p:sp>
      <p:sp>
        <p:nvSpPr>
          <p:cNvPr id="5" name="Symbol zastępczy zawartości 4"/>
          <p:cNvSpPr>
            <a:spLocks noGrp="1"/>
          </p:cNvSpPr>
          <p:nvPr>
            <p:ph sz="quarter" idx="1"/>
          </p:nvPr>
        </p:nvSpPr>
        <p:spPr>
          <a:xfrm>
            <a:off x="914400" y="1700808"/>
            <a:ext cx="7772400" cy="4318992"/>
          </a:xfrm>
        </p:spPr>
        <p:txBody>
          <a:bodyPr/>
          <a:lstStyle/>
          <a:p>
            <a:pPr lvl="0">
              <a:lnSpc>
                <a:spcPct val="120000"/>
              </a:lnSpc>
            </a:pPr>
            <a:r>
              <a:rPr lang="pl-PL" dirty="0" smtClean="0"/>
              <a:t>Sprzedaż bezpośrednia daje możliwość bezpośredniego kontaktu z klientem, pozwala na bieżąco śledzić rynek i analizować popyt na konkretne produkty, daje możliwość pozyskiwania stałych odbiorców , a także rozwija umiejętności i talent </a:t>
            </a:r>
            <a:br>
              <a:rPr lang="pl-PL" dirty="0" smtClean="0"/>
            </a:br>
            <a:r>
              <a:rPr lang="pl-PL" dirty="0" smtClean="0"/>
              <a:t>do prowadzenia handlu, daje satysfakcję i poczucie niezależności od powiązań z pośrednikami. </a:t>
            </a:r>
            <a:br>
              <a:rPr lang="pl-PL" dirty="0" smtClean="0"/>
            </a:br>
            <a:r>
              <a:rPr lang="pl-PL" dirty="0" smtClean="0"/>
              <a:t>To również forma podtrzymania tradycji.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31</a:t>
            </a:fld>
            <a:endParaRPr lang="pl-PL"/>
          </a:p>
        </p:txBody>
      </p:sp>
      <p:sp>
        <p:nvSpPr>
          <p:cNvPr id="5" name="Symbol zastępczy zawartości 4"/>
          <p:cNvSpPr>
            <a:spLocks noGrp="1"/>
          </p:cNvSpPr>
          <p:nvPr>
            <p:ph sz="quarter" idx="1"/>
          </p:nvPr>
        </p:nvSpPr>
        <p:spPr>
          <a:xfrm>
            <a:off x="914400" y="1772816"/>
            <a:ext cx="7772400" cy="4246984"/>
          </a:xfrm>
        </p:spPr>
        <p:txBody>
          <a:bodyPr/>
          <a:lstStyle/>
          <a:p>
            <a:pPr lvl="0">
              <a:lnSpc>
                <a:spcPct val="114000"/>
              </a:lnSpc>
            </a:pPr>
            <a:r>
              <a:rPr lang="pl-PL" dirty="0" smtClean="0"/>
              <a:t>Głównym powodem nie podejmowania przez rolników działalności w formie sprzedaży bezpośredniej są niekorzystne przepisy prawne dla rolników, </a:t>
            </a:r>
            <a:br>
              <a:rPr lang="pl-PL" dirty="0" smtClean="0"/>
            </a:br>
            <a:r>
              <a:rPr lang="pl-PL" dirty="0" smtClean="0"/>
              <a:t>brak znajomości i zrozumienia tych przepisów, </a:t>
            </a:r>
            <a:br>
              <a:rPr lang="pl-PL" dirty="0" smtClean="0"/>
            </a:br>
            <a:r>
              <a:rPr lang="pl-PL" dirty="0" smtClean="0"/>
              <a:t>a także wysokie stawki za miejsce na targowisku czy koszty związane m.in. z transportem oraz brak odpowiedniego miejsca do przechowywania produktów w gospodarstwie.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32</a:t>
            </a:fld>
            <a:endParaRPr lang="pl-PL"/>
          </a:p>
        </p:txBody>
      </p:sp>
      <p:sp>
        <p:nvSpPr>
          <p:cNvPr id="5" name="Symbol zastępczy zawartości 4"/>
          <p:cNvSpPr>
            <a:spLocks noGrp="1"/>
          </p:cNvSpPr>
          <p:nvPr>
            <p:ph sz="quarter" idx="1"/>
          </p:nvPr>
        </p:nvSpPr>
        <p:spPr>
          <a:xfrm>
            <a:off x="914400" y="1844824"/>
            <a:ext cx="7772400" cy="4174976"/>
          </a:xfrm>
        </p:spPr>
        <p:txBody>
          <a:bodyPr/>
          <a:lstStyle/>
          <a:p>
            <a:pPr lvl="0">
              <a:lnSpc>
                <a:spcPct val="130000"/>
              </a:lnSpc>
            </a:pPr>
            <a:r>
              <a:rPr lang="pl-PL" dirty="0" smtClean="0"/>
              <a:t>Można również wnioskować, że powodem nie podjęcia takiej sprzedaży jest nadmiar produktów wytwarzanych w gospodarstwie, które można zbyć </a:t>
            </a:r>
            <a:br>
              <a:rPr lang="pl-PL" dirty="0" smtClean="0"/>
            </a:br>
            <a:r>
              <a:rPr lang="pl-PL" dirty="0" smtClean="0"/>
              <a:t>w hurcie, a także obawa przed ograniczoną grupą klientów, ograniczonym asortymentem i brakiem </a:t>
            </a:r>
            <a:br>
              <a:rPr lang="pl-PL" dirty="0" smtClean="0"/>
            </a:br>
            <a:r>
              <a:rPr lang="pl-PL" dirty="0" smtClean="0"/>
              <a:t>„siły roboczej”, a praca związana ze sprzedażą bezpośrednią jest pracą ciężką i czasochłonną.</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33</a:t>
            </a:fld>
            <a:endParaRPr lang="pl-PL"/>
          </a:p>
        </p:txBody>
      </p:sp>
      <p:sp>
        <p:nvSpPr>
          <p:cNvPr id="5" name="Symbol zastępczy zawartości 4"/>
          <p:cNvSpPr>
            <a:spLocks noGrp="1"/>
          </p:cNvSpPr>
          <p:nvPr>
            <p:ph sz="quarter" idx="1"/>
          </p:nvPr>
        </p:nvSpPr>
        <p:spPr/>
        <p:txBody>
          <a:bodyPr/>
          <a:lstStyle/>
          <a:p>
            <a:pPr lvl="0"/>
            <a:r>
              <a:rPr lang="pl-PL" dirty="0" smtClean="0"/>
              <a:t>Do korzyści rolnicy zaliczają przede wszystkim możliwość uzyskania wyższej ceny za produkt, przy wyeliminowaniu pośredników i uzyskania „szybkiego pieniądza”. </a:t>
            </a:r>
            <a:br>
              <a:rPr lang="pl-PL" dirty="0" smtClean="0"/>
            </a:br>
            <a:r>
              <a:rPr lang="pl-PL" dirty="0" smtClean="0"/>
              <a:t>Możliwość, przy zwiększonym obrocie, uzyskania wyższego dochodu w krótszym  czasie, a także poprzez bezpośredni kontakt z klientem możliwość uzyskania szybkiej, zwrotnej informację o potrzebach klienta (co jeszcze potrzebuje lub czy ma jakieś zastrzeżenia) czy ewentualnym niezadowoleniu </a:t>
            </a:r>
            <a:br>
              <a:rPr lang="pl-PL" dirty="0" smtClean="0"/>
            </a:br>
            <a:r>
              <a:rPr lang="pl-PL" dirty="0" smtClean="0"/>
              <a:t>z zakupu produktu. </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34</a:t>
            </a:fld>
            <a:endParaRPr lang="pl-PL"/>
          </a:p>
        </p:txBody>
      </p:sp>
      <p:sp>
        <p:nvSpPr>
          <p:cNvPr id="5" name="Symbol zastępczy zawartości 4"/>
          <p:cNvSpPr>
            <a:spLocks noGrp="1"/>
          </p:cNvSpPr>
          <p:nvPr>
            <p:ph sz="quarter" idx="1"/>
          </p:nvPr>
        </p:nvSpPr>
        <p:spPr/>
        <p:txBody>
          <a:bodyPr>
            <a:normAutofit/>
          </a:bodyPr>
          <a:lstStyle/>
          <a:p>
            <a:pPr lvl="0"/>
            <a:r>
              <a:rPr lang="pl-PL" dirty="0" smtClean="0"/>
              <a:t>Jako ważne, rolnicy uznają, że sprzedaż bezpośrednia sprzyja poznawaniu ludzi i nawiązywaniu nowych kontaktów, w przypadku sprzedaży dobrej jakości produktów zadowolony klient wraca ponieważ szuka stałego sprzedawcy, a także rozpowszechnia informacje o tym sprzedawcy i jego produktach (reklama metodą „poczty pantoflowej” czy „marketingu szeptanego”.</a:t>
            </a:r>
            <a:br>
              <a:rPr lang="pl-PL" dirty="0" smtClean="0"/>
            </a:br>
            <a:r>
              <a:rPr lang="pl-PL" dirty="0" smtClean="0"/>
              <a:t> Prowadząc taką formę sprzedaży odczuwają satysfakcję z pracy i mają poczucie włączenia się </a:t>
            </a:r>
            <a:br>
              <a:rPr lang="pl-PL" dirty="0" smtClean="0"/>
            </a:br>
            <a:r>
              <a:rPr lang="pl-PL" dirty="0" smtClean="0"/>
              <a:t>w proces edukacji dotyczącej zdrowej żywności.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35</a:t>
            </a:fld>
            <a:endParaRPr lang="pl-PL"/>
          </a:p>
        </p:txBody>
      </p:sp>
      <p:sp>
        <p:nvSpPr>
          <p:cNvPr id="5" name="Symbol zastępczy zawartości 4"/>
          <p:cNvSpPr>
            <a:spLocks noGrp="1"/>
          </p:cNvSpPr>
          <p:nvPr>
            <p:ph sz="quarter" idx="1"/>
          </p:nvPr>
        </p:nvSpPr>
        <p:spPr>
          <a:xfrm>
            <a:off x="914400" y="1844824"/>
            <a:ext cx="7772400" cy="4174976"/>
          </a:xfrm>
        </p:spPr>
        <p:txBody>
          <a:bodyPr/>
          <a:lstStyle/>
          <a:p>
            <a:pPr lvl="0">
              <a:lnSpc>
                <a:spcPct val="125000"/>
              </a:lnSpc>
            </a:pPr>
            <a:r>
              <a:rPr lang="pl-PL" dirty="0" smtClean="0"/>
              <a:t>Do barier w prowadzeniu sprzedaży bezpośredniej należy zaliczyć przede wszystkim wysokie koszty związane z opłatą targowiskową czy transportem, częsty brak miejsca na targowiskach, (trudności ze znalezieniem miejsca na targowisku) lub brak stałego miejsca, wysokie opłaty targowiskowe, które znacznie zwiększają ponoszone koszty, brak stałych miejsc parkingowych przy targowiskach.</a:t>
            </a: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36</a:t>
            </a:fld>
            <a:endParaRPr lang="pl-PL"/>
          </a:p>
        </p:txBody>
      </p:sp>
      <p:sp>
        <p:nvSpPr>
          <p:cNvPr id="5" name="Symbol zastępczy zawartości 4"/>
          <p:cNvSpPr>
            <a:spLocks noGrp="1"/>
          </p:cNvSpPr>
          <p:nvPr>
            <p:ph sz="quarter" idx="1"/>
          </p:nvPr>
        </p:nvSpPr>
        <p:spPr>
          <a:xfrm>
            <a:off x="914400" y="1628800"/>
            <a:ext cx="7772400" cy="4391000"/>
          </a:xfrm>
        </p:spPr>
        <p:txBody>
          <a:bodyPr/>
          <a:lstStyle/>
          <a:p>
            <a:pPr lvl="0">
              <a:lnSpc>
                <a:spcPct val="130000"/>
              </a:lnSpc>
            </a:pPr>
            <a:r>
              <a:rPr lang="pl-PL" dirty="0" smtClean="0"/>
              <a:t>Barierą jest załatwianie formalności prawnych oraz przeprowadzanie negocjacji przy sporządzaniu umów, przepisy prawne dotyczące sprzedaży bezpośredniej, </a:t>
            </a:r>
            <a:br>
              <a:rPr lang="pl-PL" dirty="0" smtClean="0"/>
            </a:br>
            <a:r>
              <a:rPr lang="pl-PL" dirty="0" smtClean="0"/>
              <a:t>a także rodzaj obawy psychologicznej opisywanej jako „strach”  przed konsekwencjami jakie może, zadaniem części rolników, przynieść system podatkowy </a:t>
            </a:r>
            <a:br>
              <a:rPr lang="pl-PL" dirty="0" smtClean="0"/>
            </a:br>
            <a:r>
              <a:rPr lang="pl-PL" dirty="0" smtClean="0"/>
              <a:t>w zakresie VAT.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37</a:t>
            </a:fld>
            <a:endParaRPr lang="pl-PL"/>
          </a:p>
        </p:txBody>
      </p:sp>
      <p:sp>
        <p:nvSpPr>
          <p:cNvPr id="5" name="Symbol zastępczy zawartości 4"/>
          <p:cNvSpPr>
            <a:spLocks noGrp="1"/>
          </p:cNvSpPr>
          <p:nvPr>
            <p:ph sz="quarter" idx="1"/>
          </p:nvPr>
        </p:nvSpPr>
        <p:spPr>
          <a:xfrm>
            <a:off x="914400" y="1700808"/>
            <a:ext cx="7772400" cy="4318992"/>
          </a:xfrm>
        </p:spPr>
        <p:txBody>
          <a:bodyPr/>
          <a:lstStyle/>
          <a:p>
            <a:pPr lvl="0">
              <a:lnSpc>
                <a:spcPct val="114000"/>
              </a:lnSpc>
            </a:pPr>
            <a:r>
              <a:rPr lang="pl-PL" dirty="0" smtClean="0"/>
              <a:t>Sprzedaż bezpośrednia wymaga zaangażowania czasu rolnika w nieadekwatnym do zysków wymiarze, jaki rolnik musi poświęcić na organizację i prowadzenie </a:t>
            </a:r>
            <a:br>
              <a:rPr lang="pl-PL" dirty="0" smtClean="0"/>
            </a:br>
            <a:r>
              <a:rPr lang="pl-PL" dirty="0" smtClean="0"/>
              <a:t>tej sprzedaży.</a:t>
            </a:r>
          </a:p>
          <a:p>
            <a:pPr lvl="0">
              <a:lnSpc>
                <a:spcPct val="114000"/>
              </a:lnSpc>
            </a:pPr>
            <a:r>
              <a:rPr lang="pl-PL" dirty="0" smtClean="0"/>
              <a:t>Jako barierę w rozwoju sprzedaży bezpośredniej należy również uznać obecność w przestrzeni handlu artykułami pochodzącymi z gospodarstw rolnych supermarketów, co wiąże się z ograniczona ilością klientów i problemami ze zbytem produktów.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38</a:t>
            </a:fld>
            <a:endParaRPr lang="pl-PL"/>
          </a:p>
        </p:txBody>
      </p:sp>
      <p:sp>
        <p:nvSpPr>
          <p:cNvPr id="5" name="Symbol zastępczy zawartości 4"/>
          <p:cNvSpPr>
            <a:spLocks noGrp="1"/>
          </p:cNvSpPr>
          <p:nvPr>
            <p:ph sz="quarter" idx="1"/>
          </p:nvPr>
        </p:nvSpPr>
        <p:spPr/>
        <p:txBody>
          <a:bodyPr/>
          <a:lstStyle/>
          <a:p>
            <a:pPr lvl="0"/>
            <a:r>
              <a:rPr lang="pl-PL" dirty="0" smtClean="0"/>
              <a:t>Znaczenie sprzedaży bezpośredniej, w aktualnym kształcie dla rozwoju rolnictwa i przedsiębiorczości wiejskiej polega na tym iż stanowi znaczące i często podstawowe źródło dochodów dla drobnych gospodarstw rolnych. </a:t>
            </a:r>
          </a:p>
          <a:p>
            <a:pPr lvl="0"/>
            <a:r>
              <a:rPr lang="pl-PL" dirty="0" smtClean="0"/>
              <a:t>Sprzedaż bezpośrednia w przyszłości, w zmienionym – bardziej dostosowanym do oczekiwań rolników kształcie może mieć znaczenie dla rozwoju rolnictwa </a:t>
            </a:r>
            <a:br>
              <a:rPr lang="pl-PL" dirty="0" smtClean="0"/>
            </a:br>
            <a:r>
              <a:rPr lang="pl-PL" dirty="0" smtClean="0"/>
              <a:t>i przedsiębiorczości wiejskiej jako znaczące, dodatkowe, a także niekiedy podstawowe źródło dochodów dla drobnych gospodarstw rolnych.</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39</a:t>
            </a:fld>
            <a:endParaRPr lang="pl-PL"/>
          </a:p>
        </p:txBody>
      </p:sp>
      <p:sp>
        <p:nvSpPr>
          <p:cNvPr id="5" name="Symbol zastępczy zawartości 4"/>
          <p:cNvSpPr>
            <a:spLocks noGrp="1"/>
          </p:cNvSpPr>
          <p:nvPr>
            <p:ph sz="quarter" idx="1"/>
          </p:nvPr>
        </p:nvSpPr>
        <p:spPr>
          <a:xfrm>
            <a:off x="914400" y="1700808"/>
            <a:ext cx="7772400" cy="4318992"/>
          </a:xfrm>
        </p:spPr>
        <p:txBody>
          <a:bodyPr/>
          <a:lstStyle/>
          <a:p>
            <a:pPr lvl="0">
              <a:lnSpc>
                <a:spcPct val="130000"/>
              </a:lnSpc>
            </a:pPr>
            <a:r>
              <a:rPr lang="pl-PL" dirty="0" smtClean="0"/>
              <a:t>Można zaryzykować tezę, że większą rolę sprzedaż bezpośrednia będzie odgrywać w przyszłości niż aktualnie. </a:t>
            </a:r>
            <a:br>
              <a:rPr lang="pl-PL" dirty="0" smtClean="0"/>
            </a:br>
            <a:r>
              <a:rPr lang="pl-PL" dirty="0" smtClean="0"/>
              <a:t>Wiąże się to z oczekiwanymi zmianami, które tę formę sprzedaży uczynią atrakcyjniejszą dla producentów żywności ale także dla klientów, którzy do sprzedaży bezpośredniej jako formy handlu są nastawieni pozytywnie.</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Wyniki sondażu</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5" name="Symbol zastępczy zawartości 4"/>
          <p:cNvSpPr>
            <a:spLocks noGrp="1"/>
          </p:cNvSpPr>
          <p:nvPr>
            <p:ph sz="quarter" idx="1"/>
          </p:nvPr>
        </p:nvSpPr>
        <p:spPr/>
        <p:txBody>
          <a:bodyPr/>
          <a:lstStyle/>
          <a:p>
            <a:pPr>
              <a:lnSpc>
                <a:spcPct val="130000"/>
              </a:lnSpc>
            </a:pPr>
            <a:r>
              <a:rPr lang="pl-PL" sz="2800" dirty="0" smtClean="0"/>
              <a:t>W sondażu uczestniczyło 723 osoby</a:t>
            </a:r>
          </a:p>
          <a:p>
            <a:pPr>
              <a:lnSpc>
                <a:spcPct val="130000"/>
              </a:lnSpc>
            </a:pPr>
            <a:r>
              <a:rPr lang="pl-PL" sz="2800" dirty="0" smtClean="0"/>
              <a:t>455 kobiet tj. 62,9% wszystkich respondentów</a:t>
            </a:r>
          </a:p>
          <a:p>
            <a:pPr>
              <a:lnSpc>
                <a:spcPct val="130000"/>
              </a:lnSpc>
            </a:pPr>
            <a:r>
              <a:rPr lang="pl-PL" sz="2800" dirty="0" smtClean="0"/>
              <a:t>243 mężczyzn tj. 33,6% wszystkich respondentów</a:t>
            </a:r>
          </a:p>
          <a:p>
            <a:pPr>
              <a:lnSpc>
                <a:spcPct val="130000"/>
              </a:lnSpc>
            </a:pPr>
            <a:r>
              <a:rPr lang="pl-PL" sz="2800" dirty="0" smtClean="0"/>
              <a:t>25 osób tj. 3,5% wszystkich respondentów nie wskazało płci.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40</a:t>
            </a:fld>
            <a:endParaRPr lang="pl-PL"/>
          </a:p>
        </p:txBody>
      </p:sp>
      <p:sp>
        <p:nvSpPr>
          <p:cNvPr id="5" name="Symbol zastępczy zawartości 4"/>
          <p:cNvSpPr>
            <a:spLocks noGrp="1"/>
          </p:cNvSpPr>
          <p:nvPr>
            <p:ph sz="quarter" idx="1"/>
          </p:nvPr>
        </p:nvSpPr>
        <p:spPr/>
        <p:txBody>
          <a:bodyPr/>
          <a:lstStyle/>
          <a:p>
            <a:pPr lvl="0">
              <a:lnSpc>
                <a:spcPct val="110000"/>
              </a:lnSpc>
            </a:pPr>
            <a:r>
              <a:rPr lang="pl-PL" dirty="0" smtClean="0"/>
              <a:t>Najistotniejszą zaletą jaką identyfikują rolnicy jest fakt, że w tej formie handlu ma miejsce identyfikacja sprzedawcy i towaru oraz powiązanie konkretnego sprzedawcy – wytwórcy (producenta) z konkretnym towarem i jego jakością, za którą ten sprzedawca ponosi „imiennie” odpowiedzialność. </a:t>
            </a:r>
          </a:p>
          <a:p>
            <a:pPr lvl="0">
              <a:lnSpc>
                <a:spcPct val="110000"/>
              </a:lnSpc>
            </a:pPr>
            <a:r>
              <a:rPr lang="pl-PL" dirty="0" smtClean="0"/>
              <a:t>Sprzedaż bezpośrednia posiada, zdaniem rolników, walor kulturowy, ludzie się poznają, budują się relacje interpersonalne, co przekłada się na zaufanie pomiędzy rolnikiem i konsumentem.</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600" dirty="0" smtClean="0"/>
              <a:t>Dziękuję za uwagę!</a:t>
            </a:r>
            <a:endParaRPr lang="pl-PL" sz="66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41</a:t>
            </a:fld>
            <a:endParaRPr lang="pl-PL"/>
          </a:p>
        </p:txBody>
      </p:sp>
      <p:pic>
        <p:nvPicPr>
          <p:cNvPr id="19458" name="Picture 2" descr="http://protestrolnikow.pl/wp-content/uploads/2014/10/DZEM-PANI-MARYSI-28.10.2014-630x409.jpg"/>
          <p:cNvPicPr>
            <a:picLocks noChangeAspect="1" noChangeArrowheads="1"/>
          </p:cNvPicPr>
          <p:nvPr/>
        </p:nvPicPr>
        <p:blipFill>
          <a:blip r:embed="rId2" cstate="print"/>
          <a:srcRect/>
          <a:stretch>
            <a:fillRect/>
          </a:stretch>
        </p:blipFill>
        <p:spPr bwMode="auto">
          <a:xfrm>
            <a:off x="1570062" y="1484784"/>
            <a:ext cx="5810250" cy="3771901"/>
          </a:xfrm>
          <a:prstGeom prst="rect">
            <a:avLst/>
          </a:prstGeom>
          <a:noFill/>
        </p:spPr>
      </p:pic>
      <p:pic>
        <p:nvPicPr>
          <p:cNvPr id="1638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5256685"/>
            <a:ext cx="944721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9458"/>
                                        </p:tgtEl>
                                        <p:attrNameLst>
                                          <p:attrName>style.visibility</p:attrName>
                                        </p:attrNameLst>
                                      </p:cBhvr>
                                      <p:to>
                                        <p:strVal val="visible"/>
                                      </p:to>
                                    </p:set>
                                    <p:animEffect transition="in" filter="blinds(horizontal)">
                                      <p:cBhvr>
                                        <p:cTn id="11" dur="3000"/>
                                        <p:tgtEl>
                                          <p:spTgt spid="19458"/>
                                        </p:tgtEl>
                                      </p:cBhvr>
                                    </p:animEffect>
                                  </p:childTnLst>
                                </p:cTn>
                              </p:par>
                            </p:childTnLst>
                          </p:cTn>
                        </p:par>
                        <p:par>
                          <p:cTn id="12" fill="hold">
                            <p:stCondLst>
                              <p:cond delay="3500"/>
                            </p:stCondLst>
                            <p:childTnLst>
                              <p:par>
                                <p:cTn id="13" presetID="6" presetClass="emph" presetSubtype="0" fill="hold" nodeType="afterEffect">
                                  <p:stCondLst>
                                    <p:cond delay="0"/>
                                  </p:stCondLst>
                                  <p:childTnLst>
                                    <p:animScale>
                                      <p:cBhvr>
                                        <p:cTn id="14" dur="2000" fill="hold"/>
                                        <p:tgtEl>
                                          <p:spTgt spid="1945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5</a:t>
            </a:fld>
            <a:endParaRPr lang="pl-PL"/>
          </a:p>
        </p:txBody>
      </p:sp>
      <p:graphicFrame>
        <p:nvGraphicFramePr>
          <p:cNvPr id="4" name="Wykres 3"/>
          <p:cNvGraphicFramePr/>
          <p:nvPr/>
        </p:nvGraphicFramePr>
        <p:xfrm>
          <a:off x="827584" y="476672"/>
          <a:ext cx="7416824" cy="509402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Wprowadzenie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Symbol zastępczy zawartości 4"/>
          <p:cNvSpPr>
            <a:spLocks noGrp="1"/>
          </p:cNvSpPr>
          <p:nvPr>
            <p:ph sz="quarter" idx="1"/>
          </p:nvPr>
        </p:nvSpPr>
        <p:spPr>
          <a:xfrm>
            <a:off x="899592" y="1447800"/>
            <a:ext cx="7787208" cy="4572000"/>
          </a:xfrm>
        </p:spPr>
        <p:txBody>
          <a:bodyPr>
            <a:noAutofit/>
          </a:bodyPr>
          <a:lstStyle/>
          <a:p>
            <a:pPr>
              <a:lnSpc>
                <a:spcPct val="110000"/>
              </a:lnSpc>
              <a:spcBef>
                <a:spcPts val="0"/>
              </a:spcBef>
              <a:spcAft>
                <a:spcPts val="1200"/>
              </a:spcAft>
            </a:pPr>
            <a:r>
              <a:rPr lang="pl-PL" sz="2800" dirty="0" smtClean="0"/>
              <a:t>Rozkład próby i proporcje pomiędzy płciami </a:t>
            </a:r>
            <a:br>
              <a:rPr lang="pl-PL" sz="2800" dirty="0" smtClean="0"/>
            </a:br>
            <a:r>
              <a:rPr lang="pl-PL" sz="2800" dirty="0" smtClean="0"/>
              <a:t>nie są zbliżone do badań ogólnopolskich</a:t>
            </a:r>
          </a:p>
          <a:p>
            <a:pPr>
              <a:lnSpc>
                <a:spcPct val="110000"/>
              </a:lnSpc>
              <a:spcBef>
                <a:spcPts val="0"/>
              </a:spcBef>
              <a:spcAft>
                <a:spcPts val="1200"/>
              </a:spcAft>
            </a:pPr>
            <a:r>
              <a:rPr lang="pl-PL" sz="2800" dirty="0" smtClean="0"/>
              <a:t>Wśród badanych dominowały kobiety </a:t>
            </a:r>
          </a:p>
          <a:p>
            <a:pPr>
              <a:lnSpc>
                <a:spcPct val="110000"/>
              </a:lnSpc>
              <a:spcBef>
                <a:spcPts val="0"/>
              </a:spcBef>
              <a:spcAft>
                <a:spcPts val="1200"/>
              </a:spcAft>
            </a:pPr>
            <a:r>
              <a:rPr lang="pl-PL" sz="2800" dirty="0" smtClean="0"/>
              <a:t>Niereprezentatywność dla całej populacji rolników/przedsiębiorców prowadzących lub zamierzających prowadzić sprzedaż bezpośrednią</a:t>
            </a:r>
          </a:p>
          <a:p>
            <a:pPr>
              <a:lnSpc>
                <a:spcPct val="110000"/>
              </a:lnSpc>
              <a:spcBef>
                <a:spcPts val="0"/>
              </a:spcBef>
              <a:spcAft>
                <a:spcPts val="1200"/>
              </a:spcAft>
            </a:pPr>
            <a:r>
              <a:rPr lang="pl-PL" sz="2800" dirty="0" smtClean="0"/>
              <a:t>Technika badawcza (sondaż ankietowy </a:t>
            </a:r>
            <a:br>
              <a:rPr lang="pl-PL" sz="2800" dirty="0" smtClean="0"/>
            </a:br>
            <a:r>
              <a:rPr lang="pl-PL" sz="2800" dirty="0" smtClean="0"/>
              <a:t>z wykorzystaniem audytorium szkoleniowego)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Wprowadzenie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Symbol zastępczy zawartości 4"/>
          <p:cNvSpPr>
            <a:spLocks noGrp="1"/>
          </p:cNvSpPr>
          <p:nvPr>
            <p:ph sz="quarter" idx="1"/>
          </p:nvPr>
        </p:nvSpPr>
        <p:spPr>
          <a:xfrm>
            <a:off x="899592" y="1447800"/>
            <a:ext cx="7787208" cy="4572000"/>
          </a:xfrm>
        </p:spPr>
        <p:txBody>
          <a:bodyPr>
            <a:noAutofit/>
          </a:bodyPr>
          <a:lstStyle/>
          <a:p>
            <a:pPr>
              <a:lnSpc>
                <a:spcPct val="110000"/>
              </a:lnSpc>
              <a:spcBef>
                <a:spcPts val="0"/>
              </a:spcBef>
              <a:spcAft>
                <a:spcPts val="1200"/>
              </a:spcAft>
            </a:pPr>
            <a:r>
              <a:rPr lang="pl-PL" sz="2800" dirty="0" smtClean="0"/>
              <a:t>Próba niereprezentatywna</a:t>
            </a:r>
          </a:p>
          <a:p>
            <a:pPr>
              <a:lnSpc>
                <a:spcPct val="110000"/>
              </a:lnSpc>
              <a:spcBef>
                <a:spcPts val="0"/>
              </a:spcBef>
              <a:spcAft>
                <a:spcPts val="1200"/>
              </a:spcAft>
            </a:pPr>
            <a:r>
              <a:rPr lang="pl-PL" sz="2800" dirty="0" smtClean="0"/>
              <a:t>Znaczenie zebranego materiału poznawczego, </a:t>
            </a:r>
            <a:br>
              <a:rPr lang="pl-PL" sz="2800" dirty="0" smtClean="0"/>
            </a:br>
            <a:r>
              <a:rPr lang="pl-PL" sz="2800" dirty="0" smtClean="0"/>
              <a:t>dla dalszych analiz i badań nad zagadnieniem rozwoju marketingu sprzedaży bezpośredniej produktów żywnościowych przez rolników/przedsiębiorców</a:t>
            </a:r>
          </a:p>
          <a:p>
            <a:pPr>
              <a:lnSpc>
                <a:spcPct val="110000"/>
              </a:lnSpc>
              <a:spcBef>
                <a:spcPts val="0"/>
              </a:spcBef>
              <a:spcAft>
                <a:spcPts val="1200"/>
              </a:spcAft>
            </a:pPr>
            <a:r>
              <a:rPr lang="pl-PL" sz="2800" dirty="0" smtClean="0"/>
              <a:t>Zasygnalizowanie problemów</a:t>
            </a:r>
          </a:p>
          <a:p>
            <a:pPr>
              <a:lnSpc>
                <a:spcPct val="110000"/>
              </a:lnSpc>
              <a:spcBef>
                <a:spcPts val="0"/>
              </a:spcBef>
              <a:spcAft>
                <a:spcPts val="1200"/>
              </a:spcAft>
            </a:pPr>
            <a:r>
              <a:rPr lang="pl-PL" sz="2800" dirty="0" smtClean="0"/>
              <a:t>Przyczynek do dalszych badań</a:t>
            </a:r>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8</a:t>
            </a:fld>
            <a:endParaRPr lang="pl-PL"/>
          </a:p>
        </p:txBody>
      </p:sp>
      <p:graphicFrame>
        <p:nvGraphicFramePr>
          <p:cNvPr id="4" name="Wykres 3"/>
          <p:cNvGraphicFramePr/>
          <p:nvPr/>
        </p:nvGraphicFramePr>
        <p:xfrm>
          <a:off x="1115616" y="620688"/>
          <a:ext cx="7070504" cy="503809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numeru slajdu 2"/>
          <p:cNvSpPr>
            <a:spLocks noGrp="1"/>
          </p:cNvSpPr>
          <p:nvPr>
            <p:ph type="sldNum" sz="quarter" idx="12"/>
          </p:nvPr>
        </p:nvSpPr>
        <p:spPr/>
        <p:txBody>
          <a:bodyPr/>
          <a:lstStyle/>
          <a:p>
            <a:fld id="{589B7C76-EFF2-4CD8-A475-4750F11B4BC6}" type="slidenum">
              <a:rPr lang="pl-PL" smtClean="0"/>
              <a:pPr/>
              <a:t>9</a:t>
            </a:fld>
            <a:endParaRPr lang="pl-PL"/>
          </a:p>
        </p:txBody>
      </p:sp>
      <p:graphicFrame>
        <p:nvGraphicFramePr>
          <p:cNvPr id="4" name="Wykres 3"/>
          <p:cNvGraphicFramePr/>
          <p:nvPr/>
        </p:nvGraphicFramePr>
        <p:xfrm>
          <a:off x="899592" y="836712"/>
          <a:ext cx="7344816" cy="508677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186</TotalTime>
  <Words>1104</Words>
  <Application>Microsoft Office PowerPoint</Application>
  <PresentationFormat>Pokaz na ekranie (4:3)</PresentationFormat>
  <Paragraphs>176</Paragraphs>
  <Slides>41</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41</vt:i4>
      </vt:variant>
    </vt:vector>
  </HeadingPairs>
  <TitlesOfParts>
    <vt:vector size="43" baseType="lpstr">
      <vt:lpstr>Kapitał</vt:lpstr>
      <vt:lpstr>Slajd</vt:lpstr>
      <vt:lpstr>Marketing i sprzedaż bezpośrednia  w opinii rolników i doradców rolnych  Prezentacja oraz analiza wyników sondażu</vt:lpstr>
      <vt:lpstr>Raport z sondażu</vt:lpstr>
      <vt:lpstr>Prezentacja programu PowerPoint</vt:lpstr>
      <vt:lpstr>Wyniki sondażu</vt:lpstr>
      <vt:lpstr>Prezentacja programu PowerPoint</vt:lpstr>
      <vt:lpstr>Wprowadzenie</vt:lpstr>
      <vt:lpstr>Wprowadzenie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Pozytywne przykłady</vt:lpstr>
      <vt:lpstr>Pozytywne przykłady</vt:lpstr>
      <vt:lpstr>Pozytywne przykłady</vt:lpstr>
      <vt:lpstr>Pozytywne przykłady</vt:lpstr>
      <vt:lpstr>Negatywne przykłady</vt:lpstr>
      <vt:lpstr>Negatywne przykłady</vt:lpstr>
      <vt:lpstr>Negatywne przykłady</vt:lpstr>
      <vt:lpstr>Negatywne przykłady</vt:lpstr>
      <vt:lpstr>Negatywne przykłady</vt:lpstr>
      <vt:lpstr>Negatywne przykłady</vt:lpstr>
      <vt:lpstr>Wnioski</vt:lpstr>
      <vt:lpstr>Wnioski</vt:lpstr>
      <vt:lpstr>Wnioski</vt:lpstr>
      <vt:lpstr>Wnioski</vt:lpstr>
      <vt:lpstr>Wnioski</vt:lpstr>
      <vt:lpstr>Wnioski</vt:lpstr>
      <vt:lpstr>Wnioski</vt:lpstr>
      <vt:lpstr>Wnioski</vt:lpstr>
      <vt:lpstr>Wnioski</vt:lpstr>
      <vt:lpstr>Wnioski</vt:lpstr>
      <vt:lpstr>Wnioski</vt:lpstr>
      <vt:lpstr>Wnioski</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i sprzedaż bezpośrednia  w opinii rolników i doradców rolnych  Prezentacja oraz analiza wyników sondażu</dc:title>
  <dc:creator>Leszek</dc:creator>
  <cp:lastModifiedBy>Mateusz Grojec</cp:lastModifiedBy>
  <cp:revision>26</cp:revision>
  <dcterms:created xsi:type="dcterms:W3CDTF">2014-11-24T18:06:58Z</dcterms:created>
  <dcterms:modified xsi:type="dcterms:W3CDTF">2014-11-25T07:17:31Z</dcterms:modified>
</cp:coreProperties>
</file>