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92" r:id="rId3"/>
    <p:sldMasterId id="2147483693" r:id="rId4"/>
    <p:sldMasterId id="2147483753" r:id="rId5"/>
  </p:sldMasterIdLst>
  <p:notesMasterIdLst>
    <p:notesMasterId r:id="rId23"/>
  </p:notesMasterIdLst>
  <p:handoutMasterIdLst>
    <p:handoutMasterId r:id="rId24"/>
  </p:handoutMasterIdLst>
  <p:sldIdLst>
    <p:sldId id="256" r:id="rId6"/>
    <p:sldId id="266" r:id="rId7"/>
    <p:sldId id="261" r:id="rId8"/>
    <p:sldId id="267" r:id="rId9"/>
    <p:sldId id="257" r:id="rId10"/>
    <p:sldId id="268" r:id="rId11"/>
    <p:sldId id="262" r:id="rId12"/>
    <p:sldId id="258" r:id="rId13"/>
    <p:sldId id="269" r:id="rId14"/>
    <p:sldId id="270" r:id="rId15"/>
    <p:sldId id="271" r:id="rId16"/>
    <p:sldId id="272" r:id="rId17"/>
    <p:sldId id="274" r:id="rId18"/>
    <p:sldId id="276" r:id="rId19"/>
    <p:sldId id="277" r:id="rId20"/>
    <p:sldId id="278" r:id="rId21"/>
    <p:sldId id="279" r:id="rId22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EC42"/>
    <a:srgbClr val="FFFFFF"/>
    <a:srgbClr val="080000"/>
    <a:srgbClr val="B5B1B7"/>
    <a:srgbClr val="FFFF00"/>
    <a:srgbClr val="FFFF66"/>
    <a:srgbClr val="B6CBE4"/>
    <a:srgbClr val="D8E0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94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85821DCD-3D8C-485C-9282-9E659EE661E5}" type="datetimeFigureOut">
              <a:rPr lang="pl-PL" altLang="pl-PL"/>
              <a:pPr>
                <a:defRPr/>
              </a:pPr>
              <a:t>2014-11-24</a:t>
            </a:fld>
            <a:endParaRPr lang="pl-PL" altLang="pl-PL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616F679F-7434-44B8-A2DD-74F47971955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7154685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E0904A0-B075-4FF3-90AC-6B298CC3E953}" type="datetimeFigureOut">
              <a:rPr lang="pl-PL"/>
              <a:pPr>
                <a:defRPr/>
              </a:pPr>
              <a:t>2014-11-24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0C0B359-4A04-47EE-8A2D-FC7FEAD4F70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6363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l-PL" altLang="pl-PL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803275" indent="-307975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236663" indent="-246063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731963" indent="-246063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227263" indent="-246063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684463" indent="-246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3141663" indent="-246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598863" indent="-246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4056063" indent="-246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 hangingPunct="1">
              <a:spcBef>
                <a:spcPct val="20000"/>
              </a:spcBef>
              <a:buClr>
                <a:srgbClr val="C0504D"/>
              </a:buClr>
            </a:pPr>
            <a:fld id="{A16B1468-D1D8-4CBD-B859-FEBF778152B5}" type="slidenum">
              <a:rPr lang="pl-PL" altLang="pl-PL" sz="1300">
                <a:solidFill>
                  <a:srgbClr val="000000"/>
                </a:solidFill>
                <a:latin typeface="Times New Roman" pitchFamily="18" charset="0"/>
              </a:rPr>
              <a:pPr algn="r" eaLnBrk="1" hangingPunct="1">
                <a:spcBef>
                  <a:spcPct val="20000"/>
                </a:spcBef>
                <a:buClr>
                  <a:srgbClr val="C0504D"/>
                </a:buClr>
              </a:pPr>
              <a:t>10</a:t>
            </a:fld>
            <a:endParaRPr lang="pl-PL" altLang="pl-PL" sz="13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 hangingPunct="1"/>
            <a:fld id="{74BF7CB2-0149-4664-9209-0C9DB1E0D3B4}" type="slidenum">
              <a:rPr lang="pl-PL" altLang="pl-PL" sz="1200">
                <a:solidFill>
                  <a:srgbClr val="000000"/>
                </a:solidFill>
                <a:latin typeface="Times New Roman" pitchFamily="18" charset="0"/>
              </a:rPr>
              <a:pPr algn="r" eaLnBrk="1" hangingPunct="1"/>
              <a:t>11</a:t>
            </a:fld>
            <a:endParaRPr lang="pl-PL" altLang="pl-PL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 hangingPunct="1"/>
            <a:fld id="{5B12ABBD-4D40-4C0F-9D75-A9201EF61321}" type="slidenum">
              <a:rPr lang="pl-PL" altLang="pl-PL" sz="1200">
                <a:solidFill>
                  <a:srgbClr val="000000"/>
                </a:solidFill>
                <a:latin typeface="Times New Roman" pitchFamily="18" charset="0"/>
              </a:rPr>
              <a:pPr algn="r" eaLnBrk="1" hangingPunct="1"/>
              <a:t>12</a:t>
            </a:fld>
            <a:endParaRPr lang="pl-PL" altLang="pl-PL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 hangingPunct="1"/>
            <a:fld id="{5F0E057B-C7A0-47C9-90E8-C86244A746E0}" type="slidenum">
              <a:rPr lang="pl-PL" altLang="pl-PL" sz="1200">
                <a:solidFill>
                  <a:srgbClr val="000000"/>
                </a:solidFill>
                <a:latin typeface="Times New Roman" pitchFamily="18" charset="0"/>
              </a:rPr>
              <a:pPr algn="r" eaLnBrk="1" hangingPunct="1"/>
              <a:t>13</a:t>
            </a:fld>
            <a:endParaRPr lang="pl-PL" altLang="pl-PL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l-PL" altLang="pl-PL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l-PL" altLang="pl-PL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l-PL" altLang="pl-PL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l-PL" altLang="pl-P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l-PL" altLang="pl-P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l-PL" altLang="pl-P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 hangingPunct="1"/>
            <a:fld id="{C133DDD1-6119-4D03-8FB1-860C2ACABB3F}" type="slidenum">
              <a:rPr lang="pl-PL" altLang="pl-PL" sz="1200">
                <a:latin typeface="Times New Roman" pitchFamily="18" charset="0"/>
              </a:rPr>
              <a:pPr algn="r" eaLnBrk="1" hangingPunct="1"/>
              <a:t>4</a:t>
            </a:fld>
            <a:endParaRPr lang="pl-PL" altLang="pl-PL" sz="1200">
              <a:latin typeface="Times New Roman" pitchFamily="18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l-PL" altLang="pl-P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906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90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90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90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90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395B5C0-2D6D-428B-A34B-13DFD091C165}" type="slidenum">
              <a:rPr lang="pl-PL" altLang="pl-PL" sz="1300" smtClean="0">
                <a:solidFill>
                  <a:srgbClr val="000000"/>
                </a:solidFill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pl-PL" altLang="pl-PL" sz="13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2625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79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6175" y="687388"/>
            <a:ext cx="4567238" cy="34258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32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l-PL" altLang="pl-P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defTabSz="990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 hangingPunct="1"/>
            <a:fld id="{DC4DB90C-B895-4DB9-8C58-507851BF33B3}" type="slidenum">
              <a:rPr lang="pl-PL" altLang="pl-PL" sz="1300">
                <a:solidFill>
                  <a:srgbClr val="000000"/>
                </a:solidFill>
                <a:latin typeface="Times New Roman" pitchFamily="18" charset="0"/>
              </a:rPr>
              <a:pPr algn="r" eaLnBrk="1" hangingPunct="1"/>
              <a:t>7</a:t>
            </a:fld>
            <a:endParaRPr lang="pl-PL" altLang="pl-PL" sz="13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2625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79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906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90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90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90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90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4A687EC-B759-4A9E-BC5C-146A3A043C2C}" type="slidenum">
              <a:rPr lang="pl-PL" altLang="pl-PL" sz="1300" smtClean="0">
                <a:solidFill>
                  <a:srgbClr val="000000"/>
                </a:solidFill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pl-PL" altLang="pl-PL" sz="13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2625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79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803275" indent="-307975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236663" indent="-246063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731963" indent="-246063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227263" indent="-246063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684463" indent="-246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3141663" indent="-246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598863" indent="-246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4056063" indent="-246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 hangingPunct="1">
              <a:spcBef>
                <a:spcPct val="20000"/>
              </a:spcBef>
              <a:buClr>
                <a:srgbClr val="C0504D"/>
              </a:buClr>
            </a:pPr>
            <a:fld id="{AFAC5D55-9156-4BF0-8093-AE979DFCE8B2}" type="slidenum">
              <a:rPr lang="pl-PL" altLang="pl-PL" sz="1300">
                <a:solidFill>
                  <a:srgbClr val="000000"/>
                </a:solidFill>
                <a:latin typeface="Times New Roman" pitchFamily="18" charset="0"/>
              </a:rPr>
              <a:pPr algn="r" eaLnBrk="1" hangingPunct="1">
                <a:spcBef>
                  <a:spcPct val="20000"/>
                </a:spcBef>
                <a:buClr>
                  <a:srgbClr val="C0504D"/>
                </a:buClr>
              </a:pPr>
              <a:t>9</a:t>
            </a:fld>
            <a:endParaRPr lang="pl-PL" altLang="pl-PL" sz="13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26BEA-D7E3-4CC1-8DEE-2940AC9C2C45}" type="datetimeFigureOut">
              <a:rPr lang="pl-PL"/>
              <a:pPr>
                <a:defRPr/>
              </a:pPr>
              <a:t>2014-11-24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34C88E-9AF1-4B8A-AE86-6DF5FCE6876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95437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92255-8A5E-43D0-B30A-44BE5A4FF7F8}" type="datetimeFigureOut">
              <a:rPr lang="pl-PL"/>
              <a:pPr>
                <a:defRPr/>
              </a:pPr>
              <a:t>2014-11-24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D2FA74-F009-4EDA-B883-ACA6435DD29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64856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AF6A73-8F66-4C01-854F-D53BF2A39B4B}" type="datetimeFigureOut">
              <a:rPr lang="pl-PL"/>
              <a:pPr>
                <a:defRPr/>
              </a:pPr>
              <a:t>2014-11-24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D158ED-62DD-4968-8E52-3E7D24215F9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335304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3417480-0061-4817-ABD8-E591B0FB9D2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97276639"/>
      </p:ext>
    </p:extLst>
  </p:cSld>
  <p:clrMapOvr>
    <a:masterClrMapping/>
  </p:clrMapOvr>
  <p:transition>
    <p:cover dir="r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AA2B765-7AF2-46D6-A4A3-FE1F6D500E6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77845170"/>
      </p:ext>
    </p:extLst>
  </p:cSld>
  <p:clrMapOvr>
    <a:masterClrMapping/>
  </p:clrMapOvr>
  <p:transition>
    <p:cover dir="r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3CD4454-3ED2-4CDF-80E3-20778E7C6DF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02649298"/>
      </p:ext>
    </p:extLst>
  </p:cSld>
  <p:clrMapOvr>
    <a:masterClrMapping/>
  </p:clrMapOvr>
  <p:transition>
    <p:cover dir="r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DD5958E-FC42-4FBE-AAE7-1726C6BEFD0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59351493"/>
      </p:ext>
    </p:extLst>
  </p:cSld>
  <p:clrMapOvr>
    <a:masterClrMapping/>
  </p:clrMapOvr>
  <p:transition>
    <p:cover dir="r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78FF1F8-ACB9-4CE1-A4CF-2DD9C461299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01906820"/>
      </p:ext>
    </p:extLst>
  </p:cSld>
  <p:clrMapOvr>
    <a:masterClrMapping/>
  </p:clrMapOvr>
  <p:transition>
    <p:cover dir="ru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A36C690-ADB1-456D-AB1F-22EB8E4F9D7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07881921"/>
      </p:ext>
    </p:extLst>
  </p:cSld>
  <p:clrMapOvr>
    <a:masterClrMapping/>
  </p:clrMapOvr>
  <p:transition>
    <p:cover dir="ru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E1D5627-1406-4CF9-AE53-D7EA408BFFD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38813467"/>
      </p:ext>
    </p:extLst>
  </p:cSld>
  <p:clrMapOvr>
    <a:masterClrMapping/>
  </p:clrMapOvr>
  <p:transition>
    <p:cover dir="ru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3137232-A8D8-458D-B9BB-671EAE936B7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9708505"/>
      </p:ext>
    </p:extLst>
  </p:cSld>
  <p:clrMapOvr>
    <a:masterClrMapping/>
  </p:clrMapOvr>
  <p:transition>
    <p:cover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013DE-1DD9-4ABF-A553-0D6A6BECD101}" type="datetimeFigureOut">
              <a:rPr lang="pl-PL"/>
              <a:pPr>
                <a:defRPr/>
              </a:pPr>
              <a:t>2014-11-24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7C60E-B888-42BA-B56B-7FEC878DC23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079429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A777F4D-1F5D-494F-9CA2-D87089D3615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1355320"/>
      </p:ext>
    </p:extLst>
  </p:cSld>
  <p:clrMapOvr>
    <a:masterClrMapping/>
  </p:clrMapOvr>
  <p:transition>
    <p:cover dir="ru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23A8095-3244-4413-8B04-4F7B0714C6F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8165523"/>
      </p:ext>
    </p:extLst>
  </p:cSld>
  <p:clrMapOvr>
    <a:masterClrMapping/>
  </p:clrMapOvr>
  <p:transition>
    <p:cover dir="ru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76ADBEE-AB1B-4C44-B50E-3B557B3BBA8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6990338"/>
      </p:ext>
    </p:extLst>
  </p:cSld>
  <p:clrMapOvr>
    <a:masterClrMapping/>
  </p:clrMapOvr>
  <p:transition>
    <p:cover dir="ru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ytuł, tekst i c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obiektu clipart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 rtlCol="0">
            <a:normAutofit/>
          </a:bodyPr>
          <a:lstStyle/>
          <a:p>
            <a:pPr lvl="0"/>
            <a:endParaRPr lang="pl-PL" noProof="0" smtClean="0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3169D28-B322-43F7-8B4C-49B53054451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19812785"/>
      </p:ext>
    </p:extLst>
  </p:cSld>
  <p:clrMapOvr>
    <a:masterClrMapping/>
  </p:clrMapOvr>
  <p:transition>
    <p:cover dir="ru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ytuł, clipart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iektu clipart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 rtlCol="0">
            <a:normAutofit/>
          </a:bodyPr>
          <a:lstStyle/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ACF54AD-57A6-430B-89AB-2A64A9B7A88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5729670"/>
      </p:ext>
    </p:extLst>
  </p:cSld>
  <p:clrMapOvr>
    <a:masterClrMapping/>
  </p:clrMapOvr>
  <p:transition>
    <p:cover dir="ru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ytuł, tekst i wyk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wykresu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3810000" cy="4114800"/>
          </a:xfrm>
        </p:spPr>
        <p:txBody>
          <a:bodyPr rtlCol="0">
            <a:normAutofit/>
          </a:bodyPr>
          <a:lstStyle/>
          <a:p>
            <a:pPr lvl="0"/>
            <a:endParaRPr lang="pl-PL" noProof="0" smtClean="0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E60C510-DE3E-4C33-948E-AD1375D394F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6489847"/>
      </p:ext>
    </p:extLst>
  </p:cSld>
  <p:clrMapOvr>
    <a:masterClrMapping/>
  </p:clrMapOvr>
  <p:transition>
    <p:cover dir="ru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1F6A745-C812-4DF6-B6E3-CF625994B81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43271083"/>
      </p:ext>
    </p:extLst>
  </p:cSld>
  <p:clrMapOvr>
    <a:masterClrMapping/>
  </p:clrMapOvr>
  <p:transition>
    <p:cover dir="ru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Jacek Bazarnik &amp; Krzysztof P.Wojdacki        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C2BFC-F276-4E91-9DCD-7CC120CF902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3958246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Jacek Bazarnik &amp; Krzysztof P.Wojdacki        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95BE1-73E8-45BE-9C1E-94EBD72489E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78280586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Jacek Bazarnik &amp; Krzysztof P.Wojdacki        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A5246-0F81-4AFC-90E8-58F7072CD101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4610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66FC8-B01E-4990-B756-DFBB342A0BE4}" type="datetimeFigureOut">
              <a:rPr lang="pl-PL"/>
              <a:pPr>
                <a:defRPr/>
              </a:pPr>
              <a:t>2014-11-24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FD0ACE-441B-40F2-8151-9FB8D74674B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1623670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Jacek Bazarnik &amp; Krzysztof P.Wojdacki        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2F20B1-A41F-49D0-A70C-06EC8276260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5611083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Jacek Bazarnik &amp; Krzysztof P.Wojdacki        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5E306-81B1-494A-B990-EDE8473506F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1657071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Jacek Bazarnik &amp; Krzysztof P.Wojdacki        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D36C9-54E5-44C3-AC68-4E1F58C2760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7024989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Jacek Bazarnik &amp; Krzysztof P.Wojdacki        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D3136-6E91-4BA1-AEBD-38BA46500341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99108115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Jacek Bazarnik &amp; Krzysztof P.Wojdacki        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FF016-E6AA-4E3B-9AAD-F2E7CE42F22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534529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Jacek Bazarnik &amp; Krzysztof P.Wojdacki        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EEEF0-1E73-4B6D-A7B2-764D347533B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75220132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Jacek Bazarnik &amp; Krzysztof P.Wojdacki        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5C41D7-5D33-4782-B6E9-F8949E47ED2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022513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Jacek Bazarnik &amp; Krzysztof P.Wojdacki        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903BCB-4FA8-465A-B56D-BBB2C82CEFE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23396195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>
                <a:gd name="T0" fmla="*/ 1523 w 3699"/>
                <a:gd name="T1" fmla="*/ 2611 h 2613"/>
                <a:gd name="T2" fmla="*/ 3698 w 3699"/>
                <a:gd name="T3" fmla="*/ 2612 h 2613"/>
                <a:gd name="T4" fmla="*/ 3698 w 3699"/>
                <a:gd name="T5" fmla="*/ 2228 h 2613"/>
                <a:gd name="T6" fmla="*/ 0 w 3699"/>
                <a:gd name="T7" fmla="*/ 0 h 2613"/>
                <a:gd name="T8" fmla="*/ 160 w 3699"/>
                <a:gd name="T9" fmla="*/ 118 h 2613"/>
                <a:gd name="T10" fmla="*/ 292 w 3699"/>
                <a:gd name="T11" fmla="*/ 219 h 2613"/>
                <a:gd name="T12" fmla="*/ 441 w 3699"/>
                <a:gd name="T13" fmla="*/ 347 h 2613"/>
                <a:gd name="T14" fmla="*/ 585 w 3699"/>
                <a:gd name="T15" fmla="*/ 482 h 2613"/>
                <a:gd name="T16" fmla="*/ 796 w 3699"/>
                <a:gd name="T17" fmla="*/ 711 h 2613"/>
                <a:gd name="T18" fmla="*/ 983 w 3699"/>
                <a:gd name="T19" fmla="*/ 955 h 2613"/>
                <a:gd name="T20" fmla="*/ 1119 w 3699"/>
                <a:gd name="T21" fmla="*/ 1168 h 2613"/>
                <a:gd name="T22" fmla="*/ 1238 w 3699"/>
                <a:gd name="T23" fmla="*/ 1388 h 2613"/>
                <a:gd name="T24" fmla="*/ 1331 w 3699"/>
                <a:gd name="T25" fmla="*/ 1608 h 2613"/>
                <a:gd name="T26" fmla="*/ 1400 w 3699"/>
                <a:gd name="T27" fmla="*/ 1809 h 2613"/>
                <a:gd name="T28" fmla="*/ 1447 w 3699"/>
                <a:gd name="T29" fmla="*/ 1979 h 2613"/>
                <a:gd name="T30" fmla="*/ 1490 w 3699"/>
                <a:gd name="T31" fmla="*/ 2190 h 2613"/>
                <a:gd name="T32" fmla="*/ 1511 w 3699"/>
                <a:gd name="T33" fmla="*/ 2374 h 2613"/>
                <a:gd name="T34" fmla="*/ 1523 w 3699"/>
                <a:gd name="T35" fmla="*/ 2611 h 2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pl-PL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780 w 21600"/>
                <a:gd name="T1" fmla="*/ 0 h 21231"/>
                <a:gd name="T2" fmla="*/ 4237 w 21600"/>
                <a:gd name="T3" fmla="*/ 3342 h 21231"/>
                <a:gd name="T4" fmla="*/ 0 w 21600"/>
                <a:gd name="T5" fmla="*/ 3342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</p:grpSp>
      <p:sp>
        <p:nvSpPr>
          <p:cNvPr id="798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pl-PL" altLang="pl-PL" noProof="0" smtClean="0"/>
              <a:t>Kliknij, aby edytować styl wzorca tytułu</a:t>
            </a:r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pl-PL" altLang="pl-PL" noProof="0" smtClean="0"/>
              <a:t>Kliknij, aby edytować styl wzorca podtytułu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1981200" y="6248400"/>
            <a:ext cx="51054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835BDC1-FDC6-4856-A9DF-C38FA35464A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457555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B2AE71-45C2-4365-BDE3-02DC08F11E0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33536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A778E-3C25-417D-8E95-79970ACB3BF2}" type="datetimeFigureOut">
              <a:rPr lang="pl-PL"/>
              <a:pPr>
                <a:defRPr/>
              </a:pPr>
              <a:t>2014-11-24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E4586-0ACA-447F-89B8-12CB0D7AD74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4232754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7D5020-E761-4F46-A964-01E042CB8A1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14202196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7867E7-BAD0-436B-A642-5E87E0CFE3D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26662892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459B8C-D1DD-4D55-8E7E-6850E45A641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6833681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BCC359-650B-4245-A0B4-C0FC7B85AF2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1118665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776716-56F1-454D-A8AC-8419DE38325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19636909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22266-653A-40E2-BDCC-E2348DBF410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3567621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06D08A-EB39-4FAC-915F-31BB3FE25C5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26342265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71174-31A2-4E86-BF68-B0484FB771D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8489645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9AA342-4DE4-4660-8B89-66D847A78FE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2547498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BC643-D4C0-4B6A-84D9-6664993DEFB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93841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546EA-5A48-4C32-B934-76C89C62E4DE}" type="datetimeFigureOut">
              <a:rPr lang="pl-PL"/>
              <a:pPr>
                <a:defRPr/>
              </a:pPr>
              <a:t>2014-11-24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5C9F1-BD5B-4B2F-8D59-8100D016EA5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1503849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537E5-2D60-45FF-B72A-8E451AC38F5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9859552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B9692-BA44-4926-B5BC-24A7E4E93B6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12234781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76DC2-5B1D-4525-A077-1C5D1152A24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98448407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F43F1-FC44-4BC3-A9E2-5B8A2DEF965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0380924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B2804-D713-47AD-9631-5E95A0347A6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0566695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0FE5D-8A72-4EB9-835A-6D79AFE7BE3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2373504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BE15CA-7B3B-428A-AF48-4585D73E14A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73926541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11F40-F131-4481-B08C-2A2B620571A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93735480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6C61A-0869-4A61-B0FD-60D378B6F42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9237145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FA11A-4195-4365-9930-24FC738F054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195725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3703D-D479-4EC5-B10C-1F6E9321A239}" type="datetimeFigureOut">
              <a:rPr lang="pl-PL"/>
              <a:pPr>
                <a:defRPr/>
              </a:pPr>
              <a:t>2014-11-24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E315C-A0B8-4B59-B0AF-D789070D20F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06535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E2182-7E8D-4B00-B78C-BB2DACF990C2}" type="datetimeFigureOut">
              <a:rPr lang="pl-PL"/>
              <a:pPr>
                <a:defRPr/>
              </a:pPr>
              <a:t>2014-11-24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523C43-E9D7-4E82-B56D-493F921BE14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37960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571BFA-E224-4110-8C9B-4A4E64B33803}" type="datetimeFigureOut">
              <a:rPr lang="pl-PL"/>
              <a:pPr>
                <a:defRPr/>
              </a:pPr>
              <a:t>2014-11-24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A76A7-3C64-4D78-9896-01EED1DF3A5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21302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8902A-C16D-4A41-870A-199D1BE1663E}" type="datetimeFigureOut">
              <a:rPr lang="pl-PL"/>
              <a:pPr>
                <a:defRPr/>
              </a:pPr>
              <a:t>2014-11-24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8FE5B-17A4-4528-9673-FF844195863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52915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441FCF6-2E7A-41DC-AC62-8036843388B2}" type="datetimeFigureOut">
              <a:rPr lang="pl-PL"/>
              <a:pPr>
                <a:defRPr/>
              </a:pPr>
              <a:t>2014-11-24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A6C4E14-A0AF-4C47-8A01-7213F688E34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1" r:id="rId2"/>
    <p:sldLayoutId id="2147483800" r:id="rId3"/>
    <p:sldLayoutId id="2147483799" r:id="rId4"/>
    <p:sldLayoutId id="2147483798" r:id="rId5"/>
    <p:sldLayoutId id="2147483797" r:id="rId6"/>
    <p:sldLayoutId id="2147483796" r:id="rId7"/>
    <p:sldLayoutId id="2147483795" r:id="rId8"/>
    <p:sldLayoutId id="2147483794" r:id="rId9"/>
    <p:sldLayoutId id="2147483793" r:id="rId10"/>
    <p:sldLayoutId id="214748379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</a:p>
        </p:txBody>
      </p:sp>
      <p:sp>
        <p:nvSpPr>
          <p:cNvPr id="2051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prstClr val="black">
                    <a:tint val="75000"/>
                  </a:prstClr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prstClr val="black">
                    <a:tint val="75000"/>
                  </a:prstClr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prstClr val="black">
                    <a:tint val="75000"/>
                  </a:prstClr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CA88A9C5-A60F-4889-B895-DAF93D41A16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4" r:id="rId1"/>
    <p:sldLayoutId id="2147483825" r:id="rId2"/>
    <p:sldLayoutId id="2147483826" r:id="rId3"/>
    <p:sldLayoutId id="2147483827" r:id="rId4"/>
    <p:sldLayoutId id="2147483828" r:id="rId5"/>
    <p:sldLayoutId id="2147483829" r:id="rId6"/>
    <p:sldLayoutId id="2147483830" r:id="rId7"/>
    <p:sldLayoutId id="2147483831" r:id="rId8"/>
    <p:sldLayoutId id="2147483832" r:id="rId9"/>
    <p:sldLayoutId id="2147483833" r:id="rId10"/>
    <p:sldLayoutId id="2147483834" r:id="rId11"/>
    <p:sldLayoutId id="2147483835" r:id="rId12"/>
    <p:sldLayoutId id="2147483836" r:id="rId13"/>
    <p:sldLayoutId id="2147483837" r:id="rId14"/>
    <p:sldLayoutId id="2147483838" r:id="rId15"/>
  </p:sldLayoutIdLst>
  <p:transition>
    <p:cover dir="ru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40963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>
                <a:gd name="T0" fmla="*/ 1905 w 2359"/>
                <a:gd name="T1" fmla="*/ 3312 h 3314"/>
                <a:gd name="T2" fmla="*/ 2358 w 2359"/>
                <a:gd name="T3" fmla="*/ 3313 h 3314"/>
                <a:gd name="T4" fmla="*/ 2358 w 2359"/>
                <a:gd name="T5" fmla="*/ 1437 h 3314"/>
                <a:gd name="T6" fmla="*/ 0 w 2359"/>
                <a:gd name="T7" fmla="*/ 0 h 3314"/>
                <a:gd name="T8" fmla="*/ 201 w 2359"/>
                <a:gd name="T9" fmla="*/ 150 h 3314"/>
                <a:gd name="T10" fmla="*/ 366 w 2359"/>
                <a:gd name="T11" fmla="*/ 279 h 3314"/>
                <a:gd name="T12" fmla="*/ 552 w 2359"/>
                <a:gd name="T13" fmla="*/ 441 h 3314"/>
                <a:gd name="T14" fmla="*/ 732 w 2359"/>
                <a:gd name="T15" fmla="*/ 612 h 3314"/>
                <a:gd name="T16" fmla="*/ 996 w 2359"/>
                <a:gd name="T17" fmla="*/ 903 h 3314"/>
                <a:gd name="T18" fmla="*/ 1230 w 2359"/>
                <a:gd name="T19" fmla="*/ 1212 h 3314"/>
                <a:gd name="T20" fmla="*/ 1400 w 2359"/>
                <a:gd name="T21" fmla="*/ 1482 h 3314"/>
                <a:gd name="T22" fmla="*/ 1548 w 2359"/>
                <a:gd name="T23" fmla="*/ 1761 h 3314"/>
                <a:gd name="T24" fmla="*/ 1665 w 2359"/>
                <a:gd name="T25" fmla="*/ 2040 h 3314"/>
                <a:gd name="T26" fmla="*/ 1751 w 2359"/>
                <a:gd name="T27" fmla="*/ 2295 h 3314"/>
                <a:gd name="T28" fmla="*/ 1809 w 2359"/>
                <a:gd name="T29" fmla="*/ 2511 h 3314"/>
                <a:gd name="T30" fmla="*/ 1863 w 2359"/>
                <a:gd name="T31" fmla="*/ 2778 h 3314"/>
                <a:gd name="T32" fmla="*/ 1890 w 2359"/>
                <a:gd name="T33" fmla="*/ 3012 h 3314"/>
                <a:gd name="T34" fmla="*/ 1905 w 2359"/>
                <a:gd name="T35" fmla="*/ 3312 h 3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pl-PL" sz="2400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3080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19 w 21600"/>
                <a:gd name="T3" fmla="*/ 7 h 21600"/>
                <a:gd name="T4" fmla="*/ 0 w 21600"/>
                <a:gd name="T5" fmla="*/ 7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</p:grpSp>
      <p:sp>
        <p:nvSpPr>
          <p:cNvPr id="307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 wzorca tytułu</a:t>
            </a:r>
          </a:p>
        </p:txBody>
      </p:sp>
      <p:sp>
        <p:nvSpPr>
          <p:cNvPr id="3076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248400"/>
            <a:ext cx="42672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pl-PL" altLang="pl-PL"/>
              <a:t>Jacek Bazarnik &amp; Krzysztof P.Wojdacki        </a:t>
            </a:r>
          </a:p>
        </p:txBody>
      </p:sp>
      <p:sp>
        <p:nvSpPr>
          <p:cNvPr id="1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C34D703-8338-40E0-A950-2AE9115FAD4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13" r:id="rId1"/>
    <p:sldLayoutId id="2147483812" r:id="rId2"/>
    <p:sldLayoutId id="2147483811" r:id="rId3"/>
    <p:sldLayoutId id="2147483810" r:id="rId4"/>
    <p:sldLayoutId id="2147483809" r:id="rId5"/>
    <p:sldLayoutId id="2147483808" r:id="rId6"/>
    <p:sldLayoutId id="2147483807" r:id="rId7"/>
    <p:sldLayoutId id="2147483806" r:id="rId8"/>
    <p:sldLayoutId id="2147483805" r:id="rId9"/>
    <p:sldLayoutId id="2147483804" r:id="rId10"/>
    <p:sldLayoutId id="2147483803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78851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>
                <a:gd name="T0" fmla="*/ 1905 w 2359"/>
                <a:gd name="T1" fmla="*/ 3312 h 3314"/>
                <a:gd name="T2" fmla="*/ 2358 w 2359"/>
                <a:gd name="T3" fmla="*/ 3313 h 3314"/>
                <a:gd name="T4" fmla="*/ 2358 w 2359"/>
                <a:gd name="T5" fmla="*/ 1437 h 3314"/>
                <a:gd name="T6" fmla="*/ 0 w 2359"/>
                <a:gd name="T7" fmla="*/ 0 h 3314"/>
                <a:gd name="T8" fmla="*/ 201 w 2359"/>
                <a:gd name="T9" fmla="*/ 150 h 3314"/>
                <a:gd name="T10" fmla="*/ 366 w 2359"/>
                <a:gd name="T11" fmla="*/ 279 h 3314"/>
                <a:gd name="T12" fmla="*/ 552 w 2359"/>
                <a:gd name="T13" fmla="*/ 441 h 3314"/>
                <a:gd name="T14" fmla="*/ 732 w 2359"/>
                <a:gd name="T15" fmla="*/ 612 h 3314"/>
                <a:gd name="T16" fmla="*/ 996 w 2359"/>
                <a:gd name="T17" fmla="*/ 903 h 3314"/>
                <a:gd name="T18" fmla="*/ 1230 w 2359"/>
                <a:gd name="T19" fmla="*/ 1212 h 3314"/>
                <a:gd name="T20" fmla="*/ 1400 w 2359"/>
                <a:gd name="T21" fmla="*/ 1482 h 3314"/>
                <a:gd name="T22" fmla="*/ 1548 w 2359"/>
                <a:gd name="T23" fmla="*/ 1761 h 3314"/>
                <a:gd name="T24" fmla="*/ 1665 w 2359"/>
                <a:gd name="T25" fmla="*/ 2040 h 3314"/>
                <a:gd name="T26" fmla="*/ 1751 w 2359"/>
                <a:gd name="T27" fmla="*/ 2295 h 3314"/>
                <a:gd name="T28" fmla="*/ 1809 w 2359"/>
                <a:gd name="T29" fmla="*/ 2511 h 3314"/>
                <a:gd name="T30" fmla="*/ 1863 w 2359"/>
                <a:gd name="T31" fmla="*/ 2778 h 3314"/>
                <a:gd name="T32" fmla="*/ 1890 w 2359"/>
                <a:gd name="T33" fmla="*/ 3012 h 3314"/>
                <a:gd name="T34" fmla="*/ 1905 w 2359"/>
                <a:gd name="T35" fmla="*/ 3312 h 3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pl-PL"/>
            </a:p>
          </p:txBody>
        </p:sp>
        <p:sp>
          <p:nvSpPr>
            <p:cNvPr id="4104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5298 w 21600"/>
                <a:gd name="T3" fmla="*/ 4312 h 21600"/>
                <a:gd name="T4" fmla="*/ 0 w 21600"/>
                <a:gd name="T5" fmla="*/ 4312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</p:grpSp>
      <p:sp>
        <p:nvSpPr>
          <p:cNvPr id="788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 wzorca tytułu</a:t>
            </a:r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248400"/>
            <a:ext cx="426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885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>
              <a:defRPr/>
            </a:pPr>
            <a:fld id="{544F51D4-217B-4B6A-8466-B1B370EEFE9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410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39" r:id="rId1"/>
    <p:sldLayoutId id="2147483823" r:id="rId2"/>
    <p:sldLayoutId id="2147483822" r:id="rId3"/>
    <p:sldLayoutId id="2147483821" r:id="rId4"/>
    <p:sldLayoutId id="2147483820" r:id="rId5"/>
    <p:sldLayoutId id="2147483819" r:id="rId6"/>
    <p:sldLayoutId id="2147483818" r:id="rId7"/>
    <p:sldLayoutId id="2147483817" r:id="rId8"/>
    <p:sldLayoutId id="2147483816" r:id="rId9"/>
    <p:sldLayoutId id="2147483815" r:id="rId10"/>
    <p:sldLayoutId id="214748381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</a:p>
        </p:txBody>
      </p:sp>
      <p:sp>
        <p:nvSpPr>
          <p:cNvPr id="5123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F38D20E-747E-47CA-9BF9-B1567ABEF356}" type="datetimeFigureOut">
              <a:rPr lang="pl-PL"/>
              <a:pPr>
                <a:defRPr/>
              </a:pPr>
              <a:t>2014-11-24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D716153-B6B1-410F-B811-A52D5BB461E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3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6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39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image" Target="../media/image9.emf"/><Relationship Id="rId4" Type="http://schemas.openxmlformats.org/officeDocument/2006/relationships/oleObject" Target="../embeddings/oleObject7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8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8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8.xml"/><Relationship Id="rId4" Type="http://schemas.openxmlformats.org/officeDocument/2006/relationships/image" Target="../media/image10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6.emf"/><Relationship Id="rId2" Type="http://schemas.openxmlformats.org/officeDocument/2006/relationships/slideLayout" Target="../slideLayouts/slideLayout55.xml"/><Relationship Id="rId1" Type="http://schemas.openxmlformats.org/officeDocument/2006/relationships/vmlDrawing" Target="../drawings/vmlDrawing2.vml"/><Relationship Id="rId6" Type="http://schemas.openxmlformats.org/officeDocument/2006/relationships/oleObject" Target="file:///C:\dokumenty\wyklady%20w%20PP\SPiZ\NASTAWIENIE.pps" TargetMode="External"/><Relationship Id="rId5" Type="http://schemas.openxmlformats.org/officeDocument/2006/relationships/image" Target="../media/image5.emf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ytuł 1"/>
          <p:cNvSpPr>
            <a:spLocks noGrp="1"/>
          </p:cNvSpPr>
          <p:nvPr>
            <p:ph type="ctrTitle"/>
          </p:nvPr>
        </p:nvSpPr>
        <p:spPr>
          <a:xfrm>
            <a:off x="612775" y="2132856"/>
            <a:ext cx="7918450" cy="2835275"/>
          </a:xfrm>
        </p:spPr>
        <p:txBody>
          <a:bodyPr/>
          <a:lstStyle/>
          <a:p>
            <a:pPr eaLnBrk="1" hangingPunct="1"/>
            <a:r>
              <a:rPr lang="pl-PL" alt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Jak „sprzedać” idee sprzedaży </a:t>
            </a:r>
            <a:r>
              <a:rPr lang="pl-PL" altLang="pl-PL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bezpośredniej </a:t>
            </a:r>
            <a:r>
              <a:rPr lang="pl-PL" altLang="pl-PL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producentom</a:t>
            </a:r>
            <a:br>
              <a:rPr lang="pl-PL" altLang="pl-PL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altLang="pl-PL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pl-PL" alt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konsumentom? </a:t>
            </a:r>
            <a:endParaRPr lang="pl-PL" altLang="pl-PL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21363"/>
            <a:ext cx="9144000" cy="1036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268538" y="5805488"/>
            <a:ext cx="570388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2000" b="1" dirty="0"/>
              <a:t>Dr Jacek Bazarnik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2000" b="1" dirty="0"/>
              <a:t>jacek.bazarnik@uek.krakow.pl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2000" b="1" dirty="0"/>
              <a:t>Uniwersytet Ekonomiczny w Krakowie</a:t>
            </a:r>
          </a:p>
        </p:txBody>
      </p:sp>
      <p:sp>
        <p:nvSpPr>
          <p:cNvPr id="11" name="Prostokąt 10"/>
          <p:cNvSpPr/>
          <p:nvPr/>
        </p:nvSpPr>
        <p:spPr>
          <a:xfrm>
            <a:off x="-180528" y="836712"/>
            <a:ext cx="936104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l-PL" sz="800" dirty="0">
              <a:solidFill>
                <a:srgbClr val="000000"/>
              </a:solidFill>
              <a:latin typeface="Arial" charset="0"/>
            </a:endParaRPr>
          </a:p>
          <a:p>
            <a:pPr algn="ctr"/>
            <a:r>
              <a:rPr lang="pl-PL" sz="800" dirty="0">
                <a:solidFill>
                  <a:srgbClr val="000000"/>
                </a:solidFill>
                <a:latin typeface="Arial" charset="0"/>
              </a:rPr>
              <a:t>„Europejski Fundusz Rolny na rzecz Rozwoju Obszarów Wiejskich: Europa inwestująca w obszary wiejskie.”</a:t>
            </a:r>
          </a:p>
          <a:p>
            <a:pPr algn="ctr"/>
            <a:r>
              <a:rPr lang="pl-PL" sz="800" dirty="0">
                <a:solidFill>
                  <a:srgbClr val="000000"/>
                </a:solidFill>
                <a:latin typeface="Arial" charset="0"/>
              </a:rPr>
              <a:t>Projekt opracowany przez Ministerstwo Rolnictwa i Rozwoju Wsi</a:t>
            </a:r>
          </a:p>
          <a:p>
            <a:pPr algn="ctr"/>
            <a:r>
              <a:rPr lang="pl-PL" sz="800" dirty="0">
                <a:solidFill>
                  <a:srgbClr val="000000"/>
                </a:solidFill>
                <a:latin typeface="Arial" charset="0"/>
              </a:rPr>
              <a:t>Projekt współfinansowany ze środków Unii Europejskiej w ramach Pomocy Technicznej Programu Rozwoju Obszarów Wiejskich na lata 2007-2013</a:t>
            </a:r>
          </a:p>
          <a:p>
            <a:pPr algn="ctr"/>
            <a:r>
              <a:rPr lang="pl-PL" sz="800" dirty="0">
                <a:solidFill>
                  <a:srgbClr val="000000"/>
                </a:solidFill>
                <a:latin typeface="Arial" charset="0"/>
              </a:rPr>
              <a:t>Instytucja Zarządzająca Programem Rozwoju Obszarów Wiejskich na lata 2007-2013 -</a:t>
            </a:r>
          </a:p>
          <a:p>
            <a:pPr algn="ctr"/>
            <a:r>
              <a:rPr lang="pl-PL" sz="800" dirty="0">
                <a:solidFill>
                  <a:srgbClr val="000000"/>
                </a:solidFill>
                <a:latin typeface="Arial" charset="0"/>
              </a:rPr>
              <a:t>Minister Rolnictwa i Rozwoju Wsi</a:t>
            </a:r>
          </a:p>
          <a:p>
            <a:pPr algn="ctr"/>
            <a:endParaRPr lang="pl-PL" sz="800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18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7" y="231033"/>
            <a:ext cx="9034463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4284663" cy="609600"/>
          </a:xfrm>
          <a:extLst>
            <a:ext uri="{91240B29-F687-4F45-9708-019B960494DF}">
              <a14:hiddenLine xmlns:a14="http://schemas.microsoft.com/office/drawing/2010/main" w="9525" cmpd="sng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 anchorCtr="1"/>
          <a:lstStyle/>
          <a:p>
            <a:r>
              <a:rPr lang="pl-PL" altLang="pl-PL" sz="2800" b="1" smtClean="0">
                <a:latin typeface="Times New Roman" pitchFamily="18" charset="0"/>
              </a:rPr>
              <a:t>Umiejętności sprzedażowe</a:t>
            </a:r>
          </a:p>
        </p:txBody>
      </p:sp>
      <p:sp>
        <p:nvSpPr>
          <p:cNvPr id="410627" name="Rectangle 3"/>
          <p:cNvSpPr>
            <a:spLocks noChangeArrowheads="1"/>
          </p:cNvSpPr>
          <p:nvPr/>
        </p:nvSpPr>
        <p:spPr bwMode="auto">
          <a:xfrm>
            <a:off x="107950" y="692150"/>
            <a:ext cx="4176713" cy="533400"/>
          </a:xfrm>
          <a:prstGeom prst="rect">
            <a:avLst/>
          </a:prstGeom>
          <a:gradFill rotWithShape="1">
            <a:gsLst>
              <a:gs pos="0">
                <a:srgbClr val="66FF99">
                  <a:gamma/>
                  <a:shade val="46275"/>
                  <a:invGamma/>
                </a:srgbClr>
              </a:gs>
              <a:gs pos="50000">
                <a:srgbClr val="66FF99"/>
              </a:gs>
              <a:gs pos="100000">
                <a:srgbClr val="66FF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pl-PL" altLang="pl-PL" sz="16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techniki nawiązywania kontaktu z klientem</a:t>
            </a:r>
          </a:p>
        </p:txBody>
      </p:sp>
      <p:sp>
        <p:nvSpPr>
          <p:cNvPr id="410628" name="Rectangle 4"/>
          <p:cNvSpPr>
            <a:spLocks noChangeArrowheads="1"/>
          </p:cNvSpPr>
          <p:nvPr/>
        </p:nvSpPr>
        <p:spPr bwMode="auto">
          <a:xfrm>
            <a:off x="139700" y="1524000"/>
            <a:ext cx="4176713" cy="533400"/>
          </a:xfrm>
          <a:prstGeom prst="rect">
            <a:avLst/>
          </a:prstGeom>
          <a:gradFill rotWithShape="1">
            <a:gsLst>
              <a:gs pos="0">
                <a:srgbClr val="66FF99">
                  <a:gamma/>
                  <a:shade val="46275"/>
                  <a:invGamma/>
                </a:srgbClr>
              </a:gs>
              <a:gs pos="50000">
                <a:srgbClr val="66FF99"/>
              </a:gs>
              <a:gs pos="100000">
                <a:srgbClr val="66FF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pl-PL" altLang="pl-PL" sz="16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elastyczność</a:t>
            </a:r>
          </a:p>
        </p:txBody>
      </p:sp>
      <p:sp>
        <p:nvSpPr>
          <p:cNvPr id="410629" name="Rectangle 5"/>
          <p:cNvSpPr>
            <a:spLocks noChangeArrowheads="1"/>
          </p:cNvSpPr>
          <p:nvPr/>
        </p:nvSpPr>
        <p:spPr bwMode="auto">
          <a:xfrm>
            <a:off x="139700" y="2362200"/>
            <a:ext cx="4176713" cy="533400"/>
          </a:xfrm>
          <a:prstGeom prst="rect">
            <a:avLst/>
          </a:prstGeom>
          <a:gradFill rotWithShape="1">
            <a:gsLst>
              <a:gs pos="0">
                <a:srgbClr val="66FF99">
                  <a:gamma/>
                  <a:shade val="46275"/>
                  <a:invGamma/>
                </a:srgbClr>
              </a:gs>
              <a:gs pos="50000">
                <a:srgbClr val="66FF99"/>
              </a:gs>
              <a:gs pos="100000">
                <a:srgbClr val="66FF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pl-PL" altLang="pl-PL" sz="16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techniki zadawania pytań w celu </a:t>
            </a:r>
          </a:p>
          <a:p>
            <a:pPr algn="ctr">
              <a:defRPr/>
            </a:pPr>
            <a:r>
              <a:rPr lang="pl-PL" altLang="pl-PL" sz="16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dotarcia do potrzeb klienta</a:t>
            </a:r>
          </a:p>
        </p:txBody>
      </p:sp>
      <p:sp>
        <p:nvSpPr>
          <p:cNvPr id="410630" name="Rectangle 6"/>
          <p:cNvSpPr>
            <a:spLocks noChangeArrowheads="1"/>
          </p:cNvSpPr>
          <p:nvPr/>
        </p:nvSpPr>
        <p:spPr bwMode="auto">
          <a:xfrm>
            <a:off x="107950" y="3213100"/>
            <a:ext cx="4176713" cy="533400"/>
          </a:xfrm>
          <a:prstGeom prst="rect">
            <a:avLst/>
          </a:prstGeom>
          <a:gradFill rotWithShape="1">
            <a:gsLst>
              <a:gs pos="0">
                <a:srgbClr val="66FF99">
                  <a:gamma/>
                  <a:shade val="46275"/>
                  <a:invGamma/>
                </a:srgbClr>
              </a:gs>
              <a:gs pos="50000">
                <a:srgbClr val="66FF99"/>
              </a:gs>
              <a:gs pos="100000">
                <a:srgbClr val="66FF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pl-PL" altLang="pl-PL" sz="16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umiejętność prezentacji językiem korzyści</a:t>
            </a:r>
          </a:p>
        </p:txBody>
      </p:sp>
      <p:sp>
        <p:nvSpPr>
          <p:cNvPr id="410631" name="Rectangle 7"/>
          <p:cNvSpPr>
            <a:spLocks noChangeArrowheads="1"/>
          </p:cNvSpPr>
          <p:nvPr/>
        </p:nvSpPr>
        <p:spPr bwMode="auto">
          <a:xfrm>
            <a:off x="139700" y="4038600"/>
            <a:ext cx="4176713" cy="533400"/>
          </a:xfrm>
          <a:prstGeom prst="rect">
            <a:avLst/>
          </a:prstGeom>
          <a:gradFill rotWithShape="1">
            <a:gsLst>
              <a:gs pos="0">
                <a:srgbClr val="66FF99">
                  <a:gamma/>
                  <a:shade val="46275"/>
                  <a:invGamma/>
                </a:srgbClr>
              </a:gs>
              <a:gs pos="50000">
                <a:srgbClr val="66FF99"/>
              </a:gs>
              <a:gs pos="100000">
                <a:srgbClr val="66FF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pl-PL" altLang="pl-PL" sz="16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techniki pokonywania obiekcji</a:t>
            </a:r>
          </a:p>
        </p:txBody>
      </p:sp>
      <p:sp>
        <p:nvSpPr>
          <p:cNvPr id="410632" name="Rectangle 8"/>
          <p:cNvSpPr>
            <a:spLocks noChangeArrowheads="1"/>
          </p:cNvSpPr>
          <p:nvPr/>
        </p:nvSpPr>
        <p:spPr bwMode="auto">
          <a:xfrm>
            <a:off x="139700" y="4876800"/>
            <a:ext cx="4176713" cy="533400"/>
          </a:xfrm>
          <a:prstGeom prst="rect">
            <a:avLst/>
          </a:prstGeom>
          <a:gradFill rotWithShape="1">
            <a:gsLst>
              <a:gs pos="0">
                <a:srgbClr val="66FF99">
                  <a:gamma/>
                  <a:shade val="46275"/>
                  <a:invGamma/>
                </a:srgbClr>
              </a:gs>
              <a:gs pos="50000">
                <a:srgbClr val="66FF99"/>
              </a:gs>
              <a:gs pos="100000">
                <a:srgbClr val="66FF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pl-PL" altLang="pl-PL" sz="16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metody aktywnego słuchania</a:t>
            </a:r>
          </a:p>
        </p:txBody>
      </p:sp>
      <p:sp>
        <p:nvSpPr>
          <p:cNvPr id="410633" name="Rectangle 9"/>
          <p:cNvSpPr>
            <a:spLocks noChangeArrowheads="1"/>
          </p:cNvSpPr>
          <p:nvPr/>
        </p:nvSpPr>
        <p:spPr bwMode="auto">
          <a:xfrm>
            <a:off x="139700" y="5715000"/>
            <a:ext cx="4176713" cy="533400"/>
          </a:xfrm>
          <a:prstGeom prst="rect">
            <a:avLst/>
          </a:prstGeom>
          <a:gradFill rotWithShape="1">
            <a:gsLst>
              <a:gs pos="0">
                <a:srgbClr val="66FF99">
                  <a:gamma/>
                  <a:shade val="46275"/>
                  <a:invGamma/>
                </a:srgbClr>
              </a:gs>
              <a:gs pos="50000">
                <a:srgbClr val="66FF99"/>
              </a:gs>
              <a:gs pos="100000">
                <a:srgbClr val="66FF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pl-PL" altLang="pl-PL" sz="16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techniki planowania czasu i pracy</a:t>
            </a:r>
          </a:p>
        </p:txBody>
      </p:sp>
      <p:sp>
        <p:nvSpPr>
          <p:cNvPr id="410634" name="AutoShape 10"/>
          <p:cNvSpPr>
            <a:spLocks noChangeArrowheads="1"/>
          </p:cNvSpPr>
          <p:nvPr/>
        </p:nvSpPr>
        <p:spPr bwMode="auto">
          <a:xfrm>
            <a:off x="2195513" y="2895600"/>
            <a:ext cx="92075" cy="304800"/>
          </a:xfrm>
          <a:prstGeom prst="downArrow">
            <a:avLst>
              <a:gd name="adj1" fmla="val 50000"/>
              <a:gd name="adj2" fmla="val 82759"/>
            </a:avLst>
          </a:prstGeom>
          <a:solidFill>
            <a:schemeClr val="hlink"/>
          </a:solidFill>
          <a:ln w="2857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90000"/>
              </a:lnSpc>
              <a:buClr>
                <a:srgbClr val="BE7960"/>
              </a:buClr>
              <a:buSzPct val="80000"/>
              <a:buFont typeface="Wingdings" pitchFamily="2" charset="2"/>
              <a:buNone/>
            </a:pPr>
            <a:endParaRPr lang="pl-PL" altLang="pl-PL" sz="1800" b="1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635" name="AutoShape 11"/>
          <p:cNvSpPr>
            <a:spLocks noChangeArrowheads="1"/>
          </p:cNvSpPr>
          <p:nvPr/>
        </p:nvSpPr>
        <p:spPr bwMode="auto">
          <a:xfrm>
            <a:off x="2195513" y="5410200"/>
            <a:ext cx="92075" cy="304800"/>
          </a:xfrm>
          <a:prstGeom prst="downArrow">
            <a:avLst>
              <a:gd name="adj1" fmla="val 50000"/>
              <a:gd name="adj2" fmla="val 82759"/>
            </a:avLst>
          </a:prstGeom>
          <a:solidFill>
            <a:schemeClr val="hlink"/>
          </a:solidFill>
          <a:ln w="2857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90000"/>
              </a:lnSpc>
              <a:buClr>
                <a:srgbClr val="BE7960"/>
              </a:buClr>
              <a:buSzPct val="80000"/>
              <a:buFont typeface="Wingdings" pitchFamily="2" charset="2"/>
              <a:buNone/>
            </a:pPr>
            <a:endParaRPr lang="pl-PL" altLang="pl-PL" sz="1800" b="1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636" name="AutoShape 12"/>
          <p:cNvSpPr>
            <a:spLocks noChangeArrowheads="1"/>
          </p:cNvSpPr>
          <p:nvPr/>
        </p:nvSpPr>
        <p:spPr bwMode="auto">
          <a:xfrm>
            <a:off x="2195513" y="4572000"/>
            <a:ext cx="92075" cy="304800"/>
          </a:xfrm>
          <a:prstGeom prst="downArrow">
            <a:avLst>
              <a:gd name="adj1" fmla="val 50000"/>
              <a:gd name="adj2" fmla="val 82759"/>
            </a:avLst>
          </a:prstGeom>
          <a:solidFill>
            <a:schemeClr val="hlink"/>
          </a:solidFill>
          <a:ln w="2857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90000"/>
              </a:lnSpc>
              <a:buClr>
                <a:srgbClr val="BE7960"/>
              </a:buClr>
              <a:buSzPct val="80000"/>
              <a:buFont typeface="Wingdings" pitchFamily="2" charset="2"/>
              <a:buNone/>
            </a:pPr>
            <a:endParaRPr lang="pl-PL" altLang="pl-PL" sz="1800" b="1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637" name="AutoShape 13"/>
          <p:cNvSpPr>
            <a:spLocks noChangeArrowheads="1"/>
          </p:cNvSpPr>
          <p:nvPr/>
        </p:nvSpPr>
        <p:spPr bwMode="auto">
          <a:xfrm>
            <a:off x="2195513" y="3733800"/>
            <a:ext cx="92075" cy="304800"/>
          </a:xfrm>
          <a:prstGeom prst="downArrow">
            <a:avLst>
              <a:gd name="adj1" fmla="val 50000"/>
              <a:gd name="adj2" fmla="val 82759"/>
            </a:avLst>
          </a:prstGeom>
          <a:solidFill>
            <a:schemeClr val="hlink"/>
          </a:solidFill>
          <a:ln w="2857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90000"/>
              </a:lnSpc>
              <a:buClr>
                <a:srgbClr val="BE7960"/>
              </a:buClr>
              <a:buSzPct val="80000"/>
              <a:buFont typeface="Wingdings" pitchFamily="2" charset="2"/>
              <a:buNone/>
            </a:pPr>
            <a:endParaRPr lang="pl-PL" altLang="pl-PL" sz="1800" b="1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638" name="AutoShape 14"/>
          <p:cNvSpPr>
            <a:spLocks noChangeArrowheads="1"/>
          </p:cNvSpPr>
          <p:nvPr/>
        </p:nvSpPr>
        <p:spPr bwMode="auto">
          <a:xfrm>
            <a:off x="2195513" y="1219200"/>
            <a:ext cx="92075" cy="304800"/>
          </a:xfrm>
          <a:prstGeom prst="downArrow">
            <a:avLst>
              <a:gd name="adj1" fmla="val 50000"/>
              <a:gd name="adj2" fmla="val 82759"/>
            </a:avLst>
          </a:prstGeom>
          <a:solidFill>
            <a:schemeClr val="hlink"/>
          </a:solidFill>
          <a:ln w="2857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90000"/>
              </a:lnSpc>
              <a:buClr>
                <a:srgbClr val="BE7960"/>
              </a:buClr>
              <a:buSzPct val="80000"/>
              <a:buFont typeface="Wingdings" pitchFamily="2" charset="2"/>
              <a:buNone/>
            </a:pPr>
            <a:endParaRPr lang="pl-PL" altLang="pl-PL" sz="1800" b="1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639" name="AutoShape 15"/>
          <p:cNvSpPr>
            <a:spLocks noChangeArrowheads="1"/>
          </p:cNvSpPr>
          <p:nvPr/>
        </p:nvSpPr>
        <p:spPr bwMode="auto">
          <a:xfrm>
            <a:off x="2195513" y="2057400"/>
            <a:ext cx="92075" cy="304800"/>
          </a:xfrm>
          <a:prstGeom prst="downArrow">
            <a:avLst>
              <a:gd name="adj1" fmla="val 50000"/>
              <a:gd name="adj2" fmla="val 82759"/>
            </a:avLst>
          </a:prstGeom>
          <a:solidFill>
            <a:schemeClr val="hlink"/>
          </a:solidFill>
          <a:ln w="2857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90000"/>
              </a:lnSpc>
              <a:buClr>
                <a:srgbClr val="BE7960"/>
              </a:buClr>
              <a:buSzPct val="80000"/>
              <a:buFont typeface="Wingdings" pitchFamily="2" charset="2"/>
              <a:buNone/>
            </a:pPr>
            <a:endParaRPr lang="pl-PL" altLang="pl-PL" sz="1800" b="1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640" name="Rectangle 16"/>
          <p:cNvSpPr>
            <a:spLocks noChangeArrowheads="1"/>
          </p:cNvSpPr>
          <p:nvPr/>
        </p:nvSpPr>
        <p:spPr bwMode="auto">
          <a:xfrm>
            <a:off x="4756150" y="692150"/>
            <a:ext cx="4176713" cy="533400"/>
          </a:xfrm>
          <a:prstGeom prst="rect">
            <a:avLst/>
          </a:prstGeom>
          <a:gradFill rotWithShape="1">
            <a:gsLst>
              <a:gs pos="0">
                <a:srgbClr val="66FF99">
                  <a:gamma/>
                  <a:shade val="46275"/>
                  <a:invGamma/>
                </a:srgbClr>
              </a:gs>
              <a:gs pos="50000">
                <a:srgbClr val="66FF99"/>
              </a:gs>
              <a:gs pos="100000">
                <a:srgbClr val="66FF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pl-PL" altLang="pl-PL" sz="16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otwartość</a:t>
            </a:r>
          </a:p>
        </p:txBody>
      </p:sp>
      <p:sp>
        <p:nvSpPr>
          <p:cNvPr id="410641" name="Rectangle 17"/>
          <p:cNvSpPr>
            <a:spLocks noChangeArrowheads="1"/>
          </p:cNvSpPr>
          <p:nvPr/>
        </p:nvSpPr>
        <p:spPr bwMode="auto">
          <a:xfrm>
            <a:off x="4787900" y="1524000"/>
            <a:ext cx="4176713" cy="533400"/>
          </a:xfrm>
          <a:prstGeom prst="rect">
            <a:avLst/>
          </a:prstGeom>
          <a:gradFill rotWithShape="1">
            <a:gsLst>
              <a:gs pos="0">
                <a:srgbClr val="66FF99">
                  <a:gamma/>
                  <a:shade val="46275"/>
                  <a:invGamma/>
                </a:srgbClr>
              </a:gs>
              <a:gs pos="50000">
                <a:srgbClr val="66FF99"/>
              </a:gs>
              <a:gs pos="100000">
                <a:srgbClr val="66FF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pl-PL" altLang="pl-PL" sz="16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odporność na stres</a:t>
            </a:r>
          </a:p>
        </p:txBody>
      </p:sp>
      <p:sp>
        <p:nvSpPr>
          <p:cNvPr id="410642" name="Rectangle 18"/>
          <p:cNvSpPr>
            <a:spLocks noChangeArrowheads="1"/>
          </p:cNvSpPr>
          <p:nvPr/>
        </p:nvSpPr>
        <p:spPr bwMode="auto">
          <a:xfrm>
            <a:off x="4787900" y="2362200"/>
            <a:ext cx="4176713" cy="533400"/>
          </a:xfrm>
          <a:prstGeom prst="rect">
            <a:avLst/>
          </a:prstGeom>
          <a:gradFill rotWithShape="1">
            <a:gsLst>
              <a:gs pos="0">
                <a:srgbClr val="66FF99">
                  <a:gamma/>
                  <a:shade val="46275"/>
                  <a:invGamma/>
                </a:srgbClr>
              </a:gs>
              <a:gs pos="50000">
                <a:srgbClr val="66FF99"/>
              </a:gs>
              <a:gs pos="100000">
                <a:srgbClr val="66FF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pl-PL" altLang="pl-PL" sz="16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kreatywność</a:t>
            </a:r>
          </a:p>
        </p:txBody>
      </p:sp>
      <p:sp>
        <p:nvSpPr>
          <p:cNvPr id="410643" name="Rectangle 19"/>
          <p:cNvSpPr>
            <a:spLocks noChangeArrowheads="1"/>
          </p:cNvSpPr>
          <p:nvPr/>
        </p:nvSpPr>
        <p:spPr bwMode="auto">
          <a:xfrm>
            <a:off x="4756150" y="3213100"/>
            <a:ext cx="4176713" cy="533400"/>
          </a:xfrm>
          <a:prstGeom prst="rect">
            <a:avLst/>
          </a:prstGeom>
          <a:gradFill rotWithShape="1">
            <a:gsLst>
              <a:gs pos="0">
                <a:srgbClr val="66FF99">
                  <a:gamma/>
                  <a:shade val="46275"/>
                  <a:invGamma/>
                </a:srgbClr>
              </a:gs>
              <a:gs pos="50000">
                <a:srgbClr val="66FF99"/>
              </a:gs>
              <a:gs pos="100000">
                <a:srgbClr val="66FF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pl-PL" altLang="pl-PL" sz="16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empatia</a:t>
            </a:r>
          </a:p>
        </p:txBody>
      </p:sp>
      <p:sp>
        <p:nvSpPr>
          <p:cNvPr id="410644" name="Rectangle 20"/>
          <p:cNvSpPr>
            <a:spLocks noChangeArrowheads="1"/>
          </p:cNvSpPr>
          <p:nvPr/>
        </p:nvSpPr>
        <p:spPr bwMode="auto">
          <a:xfrm>
            <a:off x="4787900" y="4038600"/>
            <a:ext cx="4176713" cy="533400"/>
          </a:xfrm>
          <a:prstGeom prst="rect">
            <a:avLst/>
          </a:prstGeom>
          <a:gradFill rotWithShape="1">
            <a:gsLst>
              <a:gs pos="0">
                <a:srgbClr val="66FF99">
                  <a:gamma/>
                  <a:shade val="46275"/>
                  <a:invGamma/>
                </a:srgbClr>
              </a:gs>
              <a:gs pos="50000">
                <a:srgbClr val="66FF99"/>
              </a:gs>
              <a:gs pos="100000">
                <a:srgbClr val="66FF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pl-PL" altLang="pl-PL" sz="16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poczucie własnej wartości</a:t>
            </a:r>
          </a:p>
        </p:txBody>
      </p:sp>
      <p:sp>
        <p:nvSpPr>
          <p:cNvPr id="410645" name="Rectangle 21"/>
          <p:cNvSpPr>
            <a:spLocks noChangeArrowheads="1"/>
          </p:cNvSpPr>
          <p:nvPr/>
        </p:nvSpPr>
        <p:spPr bwMode="auto">
          <a:xfrm>
            <a:off x="4787900" y="4876800"/>
            <a:ext cx="4176713" cy="533400"/>
          </a:xfrm>
          <a:prstGeom prst="rect">
            <a:avLst/>
          </a:prstGeom>
          <a:gradFill rotWithShape="1">
            <a:gsLst>
              <a:gs pos="0">
                <a:srgbClr val="66FF99">
                  <a:gamma/>
                  <a:shade val="46275"/>
                  <a:invGamma/>
                </a:srgbClr>
              </a:gs>
              <a:gs pos="50000">
                <a:srgbClr val="66FF99"/>
              </a:gs>
              <a:gs pos="100000">
                <a:srgbClr val="66FF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pl-PL" altLang="pl-PL" sz="16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samodyscyplina</a:t>
            </a:r>
          </a:p>
        </p:txBody>
      </p:sp>
      <p:sp>
        <p:nvSpPr>
          <p:cNvPr id="410646" name="Rectangle 22"/>
          <p:cNvSpPr>
            <a:spLocks noChangeArrowheads="1"/>
          </p:cNvSpPr>
          <p:nvPr/>
        </p:nvSpPr>
        <p:spPr bwMode="auto">
          <a:xfrm>
            <a:off x="4787900" y="5715000"/>
            <a:ext cx="4176713" cy="533400"/>
          </a:xfrm>
          <a:prstGeom prst="rect">
            <a:avLst/>
          </a:prstGeom>
          <a:gradFill rotWithShape="1">
            <a:gsLst>
              <a:gs pos="0">
                <a:srgbClr val="66FF99">
                  <a:gamma/>
                  <a:shade val="46275"/>
                  <a:invGamma/>
                </a:srgbClr>
              </a:gs>
              <a:gs pos="50000">
                <a:srgbClr val="66FF99"/>
              </a:gs>
              <a:gs pos="100000">
                <a:srgbClr val="66FF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pl-PL" altLang="pl-PL" sz="16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komunikatywność</a:t>
            </a:r>
          </a:p>
        </p:txBody>
      </p:sp>
      <p:sp>
        <p:nvSpPr>
          <p:cNvPr id="410647" name="AutoShape 23"/>
          <p:cNvSpPr>
            <a:spLocks noChangeArrowheads="1"/>
          </p:cNvSpPr>
          <p:nvPr/>
        </p:nvSpPr>
        <p:spPr bwMode="auto">
          <a:xfrm>
            <a:off x="6843713" y="2895600"/>
            <a:ext cx="92075" cy="304800"/>
          </a:xfrm>
          <a:prstGeom prst="downArrow">
            <a:avLst>
              <a:gd name="adj1" fmla="val 50000"/>
              <a:gd name="adj2" fmla="val 82759"/>
            </a:avLst>
          </a:prstGeom>
          <a:solidFill>
            <a:schemeClr val="hlink"/>
          </a:solidFill>
          <a:ln w="2857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90000"/>
              </a:lnSpc>
              <a:buClr>
                <a:srgbClr val="BE7960"/>
              </a:buClr>
              <a:buSzPct val="80000"/>
              <a:buFont typeface="Wingdings" pitchFamily="2" charset="2"/>
              <a:buNone/>
            </a:pPr>
            <a:endParaRPr lang="pl-PL" altLang="pl-PL" sz="1800" b="1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648" name="AutoShape 24"/>
          <p:cNvSpPr>
            <a:spLocks noChangeArrowheads="1"/>
          </p:cNvSpPr>
          <p:nvPr/>
        </p:nvSpPr>
        <p:spPr bwMode="auto">
          <a:xfrm>
            <a:off x="6843713" y="5410200"/>
            <a:ext cx="92075" cy="304800"/>
          </a:xfrm>
          <a:prstGeom prst="downArrow">
            <a:avLst>
              <a:gd name="adj1" fmla="val 50000"/>
              <a:gd name="adj2" fmla="val 82759"/>
            </a:avLst>
          </a:prstGeom>
          <a:solidFill>
            <a:schemeClr val="hlink"/>
          </a:solidFill>
          <a:ln w="2857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90000"/>
              </a:lnSpc>
              <a:buClr>
                <a:srgbClr val="BE7960"/>
              </a:buClr>
              <a:buSzPct val="80000"/>
              <a:buFont typeface="Wingdings" pitchFamily="2" charset="2"/>
              <a:buNone/>
            </a:pPr>
            <a:endParaRPr lang="pl-PL" altLang="pl-PL" sz="1800" b="1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649" name="AutoShape 25"/>
          <p:cNvSpPr>
            <a:spLocks noChangeArrowheads="1"/>
          </p:cNvSpPr>
          <p:nvPr/>
        </p:nvSpPr>
        <p:spPr bwMode="auto">
          <a:xfrm>
            <a:off x="6843713" y="4572000"/>
            <a:ext cx="92075" cy="304800"/>
          </a:xfrm>
          <a:prstGeom prst="downArrow">
            <a:avLst>
              <a:gd name="adj1" fmla="val 50000"/>
              <a:gd name="adj2" fmla="val 82759"/>
            </a:avLst>
          </a:prstGeom>
          <a:solidFill>
            <a:schemeClr val="hlink"/>
          </a:solidFill>
          <a:ln w="2857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90000"/>
              </a:lnSpc>
              <a:buClr>
                <a:srgbClr val="BE7960"/>
              </a:buClr>
              <a:buSzPct val="80000"/>
              <a:buFont typeface="Wingdings" pitchFamily="2" charset="2"/>
              <a:buNone/>
            </a:pPr>
            <a:endParaRPr lang="pl-PL" altLang="pl-PL" sz="1800" b="1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650" name="AutoShape 26"/>
          <p:cNvSpPr>
            <a:spLocks noChangeArrowheads="1"/>
          </p:cNvSpPr>
          <p:nvPr/>
        </p:nvSpPr>
        <p:spPr bwMode="auto">
          <a:xfrm>
            <a:off x="6843713" y="3733800"/>
            <a:ext cx="92075" cy="304800"/>
          </a:xfrm>
          <a:prstGeom prst="downArrow">
            <a:avLst>
              <a:gd name="adj1" fmla="val 50000"/>
              <a:gd name="adj2" fmla="val 82759"/>
            </a:avLst>
          </a:prstGeom>
          <a:solidFill>
            <a:schemeClr val="hlink"/>
          </a:solidFill>
          <a:ln w="2857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90000"/>
              </a:lnSpc>
              <a:buClr>
                <a:srgbClr val="BE7960"/>
              </a:buClr>
              <a:buSzPct val="80000"/>
              <a:buFont typeface="Wingdings" pitchFamily="2" charset="2"/>
              <a:buNone/>
            </a:pPr>
            <a:endParaRPr lang="pl-PL" altLang="pl-PL" sz="1800" b="1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651" name="AutoShape 27"/>
          <p:cNvSpPr>
            <a:spLocks noChangeArrowheads="1"/>
          </p:cNvSpPr>
          <p:nvPr/>
        </p:nvSpPr>
        <p:spPr bwMode="auto">
          <a:xfrm>
            <a:off x="6843713" y="1219200"/>
            <a:ext cx="92075" cy="304800"/>
          </a:xfrm>
          <a:prstGeom prst="downArrow">
            <a:avLst>
              <a:gd name="adj1" fmla="val 50000"/>
              <a:gd name="adj2" fmla="val 82759"/>
            </a:avLst>
          </a:prstGeom>
          <a:solidFill>
            <a:schemeClr val="hlink"/>
          </a:solidFill>
          <a:ln w="2857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90000"/>
              </a:lnSpc>
              <a:buClr>
                <a:srgbClr val="BE7960"/>
              </a:buClr>
              <a:buSzPct val="80000"/>
              <a:buFont typeface="Wingdings" pitchFamily="2" charset="2"/>
              <a:buNone/>
            </a:pPr>
            <a:endParaRPr lang="pl-PL" altLang="pl-PL" sz="1800" b="1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652" name="AutoShape 28"/>
          <p:cNvSpPr>
            <a:spLocks noChangeArrowheads="1"/>
          </p:cNvSpPr>
          <p:nvPr/>
        </p:nvSpPr>
        <p:spPr bwMode="auto">
          <a:xfrm>
            <a:off x="6843713" y="2057400"/>
            <a:ext cx="92075" cy="304800"/>
          </a:xfrm>
          <a:prstGeom prst="downArrow">
            <a:avLst>
              <a:gd name="adj1" fmla="val 50000"/>
              <a:gd name="adj2" fmla="val 82759"/>
            </a:avLst>
          </a:prstGeom>
          <a:solidFill>
            <a:schemeClr val="hlink"/>
          </a:solidFill>
          <a:ln w="2857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90000"/>
              </a:lnSpc>
              <a:buClr>
                <a:srgbClr val="BE7960"/>
              </a:buClr>
              <a:buSzPct val="80000"/>
              <a:buFont typeface="Wingdings" pitchFamily="2" charset="2"/>
              <a:buNone/>
            </a:pPr>
            <a:endParaRPr lang="pl-PL" altLang="pl-PL" sz="1800" b="1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61" name="Rectangle 29"/>
          <p:cNvSpPr>
            <a:spLocks noChangeArrowheads="1"/>
          </p:cNvSpPr>
          <p:nvPr/>
        </p:nvSpPr>
        <p:spPr bwMode="auto">
          <a:xfrm>
            <a:off x="4716463" y="11113"/>
            <a:ext cx="4284662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pl-PL" altLang="pl-PL" sz="2800" b="1">
                <a:latin typeface="Times New Roman" pitchFamily="18" charset="0"/>
                <a:cs typeface="Times New Roman" pitchFamily="18" charset="0"/>
              </a:rPr>
              <a:t>Umiejętności osobiste</a:t>
            </a: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410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410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500"/>
                                        <p:tgtEl>
                                          <p:spTgt spid="410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" dur="500"/>
                                        <p:tgtEl>
                                          <p:spTgt spid="410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" dur="500"/>
                                        <p:tgtEl>
                                          <p:spTgt spid="410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410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1" dur="500"/>
                                        <p:tgtEl>
                                          <p:spTgt spid="410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5" dur="500"/>
                                        <p:tgtEl>
                                          <p:spTgt spid="410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9" dur="500"/>
                                        <p:tgtEl>
                                          <p:spTgt spid="410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3" dur="500"/>
                                        <p:tgtEl>
                                          <p:spTgt spid="410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7" dur="500"/>
                                        <p:tgtEl>
                                          <p:spTgt spid="410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1" dur="500"/>
                                        <p:tgtEl>
                                          <p:spTgt spid="410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5" dur="500"/>
                                        <p:tgtEl>
                                          <p:spTgt spid="410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0" dur="500"/>
                                        <p:tgtEl>
                                          <p:spTgt spid="410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2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4" dur="500"/>
                                        <p:tgtEl>
                                          <p:spTgt spid="410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6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8" dur="500"/>
                                        <p:tgtEl>
                                          <p:spTgt spid="410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0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2" dur="500"/>
                                        <p:tgtEl>
                                          <p:spTgt spid="410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4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6" dur="500"/>
                                        <p:tgtEl>
                                          <p:spTgt spid="410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8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0" dur="500"/>
                                        <p:tgtEl>
                                          <p:spTgt spid="410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2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4" dur="500"/>
                                        <p:tgtEl>
                                          <p:spTgt spid="410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86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8" dur="500"/>
                                        <p:tgtEl>
                                          <p:spTgt spid="410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90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92" dur="500"/>
                                        <p:tgtEl>
                                          <p:spTgt spid="410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94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96" dur="500"/>
                                        <p:tgtEl>
                                          <p:spTgt spid="410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98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0" dur="500"/>
                                        <p:tgtEl>
                                          <p:spTgt spid="410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02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4" dur="500"/>
                                        <p:tgtEl>
                                          <p:spTgt spid="410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06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8" dur="500"/>
                                        <p:tgtEl>
                                          <p:spTgt spid="410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627" grpId="0" animBg="1" autoUpdateAnimBg="0"/>
      <p:bldP spid="410628" grpId="0" animBg="1" autoUpdateAnimBg="0"/>
      <p:bldP spid="410629" grpId="0" animBg="1" autoUpdateAnimBg="0"/>
      <p:bldP spid="410630" grpId="0" animBg="1" autoUpdateAnimBg="0"/>
      <p:bldP spid="410631" grpId="0" animBg="1" autoUpdateAnimBg="0"/>
      <p:bldP spid="410632" grpId="0" animBg="1" autoUpdateAnimBg="0"/>
      <p:bldP spid="410633" grpId="0" animBg="1" autoUpdateAnimBg="0"/>
      <p:bldP spid="410634" grpId="0" animBg="1"/>
      <p:bldP spid="410635" grpId="0" animBg="1"/>
      <p:bldP spid="410636" grpId="0" animBg="1"/>
      <p:bldP spid="410637" grpId="0" animBg="1"/>
      <p:bldP spid="410638" grpId="0" animBg="1"/>
      <p:bldP spid="410639" grpId="0" animBg="1"/>
      <p:bldP spid="410640" grpId="0" animBg="1" autoUpdateAnimBg="0"/>
      <p:bldP spid="410641" grpId="0" animBg="1" autoUpdateAnimBg="0"/>
      <p:bldP spid="410642" grpId="0" animBg="1" autoUpdateAnimBg="0"/>
      <p:bldP spid="410643" grpId="0" animBg="1" autoUpdateAnimBg="0"/>
      <p:bldP spid="410644" grpId="0" animBg="1" autoUpdateAnimBg="0"/>
      <p:bldP spid="410645" grpId="0" animBg="1" autoUpdateAnimBg="0"/>
      <p:bldP spid="410646" grpId="0" animBg="1" autoUpdateAnimBg="0"/>
      <p:bldP spid="410647" grpId="0" animBg="1"/>
      <p:bldP spid="410648" grpId="0" animBg="1"/>
      <p:bldP spid="410649" grpId="0" animBg="1"/>
      <p:bldP spid="410650" grpId="0" animBg="1"/>
      <p:bldP spid="410651" grpId="0" animBg="1"/>
      <p:bldP spid="41065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357563"/>
            <a:ext cx="3635375" cy="1143000"/>
          </a:xfrm>
        </p:spPr>
        <p:txBody>
          <a:bodyPr/>
          <a:lstStyle/>
          <a:p>
            <a:pPr eaLnBrk="1" hangingPunct="1"/>
            <a:r>
              <a:rPr lang="pl-PL" altLang="pl-PL" sz="2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Kompozycja prezentacyjna</a:t>
            </a:r>
          </a:p>
        </p:txBody>
      </p:sp>
      <p:grpSp>
        <p:nvGrpSpPr>
          <p:cNvPr id="14339" name="Group 3"/>
          <p:cNvGrpSpPr>
            <a:grpSpLocks/>
          </p:cNvGrpSpPr>
          <p:nvPr/>
        </p:nvGrpSpPr>
        <p:grpSpPr bwMode="auto">
          <a:xfrm>
            <a:off x="3702050" y="1631950"/>
            <a:ext cx="5334000" cy="5181600"/>
            <a:chOff x="1152" y="864"/>
            <a:chExt cx="3360" cy="3264"/>
          </a:xfrm>
        </p:grpSpPr>
        <p:sp>
          <p:nvSpPr>
            <p:cNvPr id="45061" name="Oval 4"/>
            <p:cNvSpPr>
              <a:spLocks noChangeArrowheads="1"/>
            </p:cNvSpPr>
            <p:nvPr/>
          </p:nvSpPr>
          <p:spPr bwMode="auto">
            <a:xfrm>
              <a:off x="1152" y="864"/>
              <a:ext cx="3360" cy="3216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pl-PL" altLang="pl-PL" sz="2400">
                <a:solidFill>
                  <a:schemeClr val="bg2"/>
                </a:solidFill>
              </a:endParaRPr>
            </a:p>
          </p:txBody>
        </p:sp>
        <p:sp>
          <p:nvSpPr>
            <p:cNvPr id="45062" name="Line 5"/>
            <p:cNvSpPr>
              <a:spLocks noChangeShapeType="1"/>
            </p:cNvSpPr>
            <p:nvPr/>
          </p:nvSpPr>
          <p:spPr bwMode="auto">
            <a:xfrm>
              <a:off x="2832" y="864"/>
              <a:ext cx="0" cy="3264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pl-PL"/>
            </a:p>
          </p:txBody>
        </p:sp>
        <p:sp>
          <p:nvSpPr>
            <p:cNvPr id="45063" name="Line 6"/>
            <p:cNvSpPr>
              <a:spLocks noChangeShapeType="1"/>
            </p:cNvSpPr>
            <p:nvPr/>
          </p:nvSpPr>
          <p:spPr bwMode="auto">
            <a:xfrm rot="3547753">
              <a:off x="2856" y="804"/>
              <a:ext cx="0" cy="331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pl-PL"/>
            </a:p>
          </p:txBody>
        </p:sp>
        <p:sp>
          <p:nvSpPr>
            <p:cNvPr id="45064" name="Line 7"/>
            <p:cNvSpPr>
              <a:spLocks noChangeShapeType="1"/>
            </p:cNvSpPr>
            <p:nvPr/>
          </p:nvSpPr>
          <p:spPr bwMode="auto">
            <a:xfrm rot="7190314">
              <a:off x="2831" y="817"/>
              <a:ext cx="1" cy="3264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pl-PL"/>
            </a:p>
          </p:txBody>
        </p:sp>
        <p:sp>
          <p:nvSpPr>
            <p:cNvPr id="45065" name="Oval 8"/>
            <p:cNvSpPr>
              <a:spLocks noChangeArrowheads="1"/>
            </p:cNvSpPr>
            <p:nvPr/>
          </p:nvSpPr>
          <p:spPr bwMode="auto">
            <a:xfrm>
              <a:off x="2304" y="1920"/>
              <a:ext cx="1104" cy="1056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pl-PL" altLang="pl-PL" sz="2400">
                <a:solidFill>
                  <a:schemeClr val="bg2"/>
                </a:solidFill>
              </a:endParaRPr>
            </a:p>
          </p:txBody>
        </p:sp>
        <p:sp>
          <p:nvSpPr>
            <p:cNvPr id="45066" name="Text Box 9"/>
            <p:cNvSpPr txBox="1">
              <a:spLocks noChangeArrowheads="1"/>
            </p:cNvSpPr>
            <p:nvPr/>
          </p:nvSpPr>
          <p:spPr bwMode="auto">
            <a:xfrm>
              <a:off x="2369" y="2294"/>
              <a:ext cx="94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2000" b="1">
                  <a:solidFill>
                    <a:schemeClr val="bg2"/>
                  </a:solidFill>
                </a:rPr>
                <a:t>Sprzedawca</a:t>
              </a:r>
            </a:p>
          </p:txBody>
        </p:sp>
        <p:sp>
          <p:nvSpPr>
            <p:cNvPr id="45067" name="Text Box 10"/>
            <p:cNvSpPr txBox="1">
              <a:spLocks noChangeArrowheads="1"/>
            </p:cNvSpPr>
            <p:nvPr/>
          </p:nvSpPr>
          <p:spPr bwMode="auto">
            <a:xfrm>
              <a:off x="1680" y="1294"/>
              <a:ext cx="97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1800" b="1">
                  <a:solidFill>
                    <a:schemeClr val="bg2"/>
                  </a:solidFill>
                </a:rPr>
                <a:t>Przekonująca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1800" b="1">
                  <a:solidFill>
                    <a:schemeClr val="bg2"/>
                  </a:solidFill>
                </a:rPr>
                <a:t>komunikacja</a:t>
              </a:r>
            </a:p>
          </p:txBody>
        </p:sp>
        <p:sp>
          <p:nvSpPr>
            <p:cNvPr id="45068" name="Text Box 11"/>
            <p:cNvSpPr txBox="1">
              <a:spLocks noChangeArrowheads="1"/>
            </p:cNvSpPr>
            <p:nvPr/>
          </p:nvSpPr>
          <p:spPr bwMode="auto">
            <a:xfrm>
              <a:off x="1296" y="2256"/>
              <a:ext cx="4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1800" b="1">
                  <a:solidFill>
                    <a:schemeClr val="bg2"/>
                  </a:solidFill>
                </a:rPr>
                <a:t>Pokaz</a:t>
              </a:r>
            </a:p>
          </p:txBody>
        </p:sp>
        <p:sp>
          <p:nvSpPr>
            <p:cNvPr id="45069" name="Text Box 12"/>
            <p:cNvSpPr txBox="1">
              <a:spLocks noChangeArrowheads="1"/>
            </p:cNvSpPr>
            <p:nvPr/>
          </p:nvSpPr>
          <p:spPr bwMode="auto">
            <a:xfrm>
              <a:off x="2976" y="1296"/>
              <a:ext cx="9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1800" b="1">
                  <a:solidFill>
                    <a:schemeClr val="bg2"/>
                  </a:solidFill>
                </a:rPr>
                <a:t>Uczestnictwo</a:t>
              </a:r>
            </a:p>
          </p:txBody>
        </p:sp>
        <p:sp>
          <p:nvSpPr>
            <p:cNvPr id="45070" name="Text Box 13"/>
            <p:cNvSpPr txBox="1">
              <a:spLocks noChangeArrowheads="1"/>
            </p:cNvSpPr>
            <p:nvPr/>
          </p:nvSpPr>
          <p:spPr bwMode="auto">
            <a:xfrm>
              <a:off x="3456" y="2236"/>
              <a:ext cx="9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1800" b="1">
                  <a:solidFill>
                    <a:schemeClr val="bg2"/>
                  </a:solidFill>
                </a:rPr>
                <a:t>Uzasadnienie</a:t>
              </a:r>
            </a:p>
          </p:txBody>
        </p:sp>
        <p:sp>
          <p:nvSpPr>
            <p:cNvPr id="45071" name="Text Box 14"/>
            <p:cNvSpPr txBox="1">
              <a:spLocks noChangeArrowheads="1"/>
            </p:cNvSpPr>
            <p:nvPr/>
          </p:nvSpPr>
          <p:spPr bwMode="auto">
            <a:xfrm>
              <a:off x="1824" y="3168"/>
              <a:ext cx="96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1800" b="1">
                  <a:solidFill>
                    <a:schemeClr val="bg2"/>
                  </a:solidFill>
                </a:rPr>
                <a:t>Teatralizacja</a:t>
              </a:r>
            </a:p>
          </p:txBody>
        </p:sp>
        <p:sp>
          <p:nvSpPr>
            <p:cNvPr id="45072" name="Text Box 15"/>
            <p:cNvSpPr txBox="1">
              <a:spLocks noChangeArrowheads="1"/>
            </p:cNvSpPr>
            <p:nvPr/>
          </p:nvSpPr>
          <p:spPr bwMode="auto">
            <a:xfrm>
              <a:off x="2880" y="3168"/>
              <a:ext cx="66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1800" b="1">
                  <a:solidFill>
                    <a:schemeClr val="bg2"/>
                  </a:solidFill>
                </a:rPr>
                <a:t>Pomoce 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1800" b="1">
                  <a:solidFill>
                    <a:schemeClr val="bg2"/>
                  </a:solidFill>
                </a:rPr>
                <a:t>wizualne</a:t>
              </a:r>
            </a:p>
          </p:txBody>
        </p:sp>
      </p:grpSp>
      <p:sp>
        <p:nvSpPr>
          <p:cNvPr id="45060" name="Text Box 16"/>
          <p:cNvSpPr txBox="1">
            <a:spLocks noChangeArrowheads="1"/>
          </p:cNvSpPr>
          <p:nvPr/>
        </p:nvSpPr>
        <p:spPr bwMode="auto">
          <a:xfrm>
            <a:off x="303213" y="250825"/>
            <a:ext cx="738650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pl-PL" altLang="pl-PL" sz="3200" b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Prezentacja idei sprzedaży bezpośredniej</a:t>
            </a: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 idx="4294967295"/>
          </p:nvPr>
        </p:nvSpPr>
        <p:spPr>
          <a:xfrm rot="16200000">
            <a:off x="1790700" y="2628900"/>
            <a:ext cx="6019800" cy="1066800"/>
          </a:xfrm>
          <a:solidFill>
            <a:schemeClr val="tx2"/>
          </a:solidFill>
          <a:ln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pl-PL" altLang="pl-PL" sz="3600" b="1" smtClean="0">
                <a:solidFill>
                  <a:schemeClr val="bg2"/>
                </a:solidFill>
                <a:latin typeface="Times New Roman" pitchFamily="18" charset="0"/>
              </a:rPr>
              <a:t>Przekonująca komunikacja</a:t>
            </a:r>
          </a:p>
        </p:txBody>
      </p:sp>
      <p:sp>
        <p:nvSpPr>
          <p:cNvPr id="46083" name="Oval 4"/>
          <p:cNvSpPr>
            <a:spLocks noChangeArrowheads="1"/>
          </p:cNvSpPr>
          <p:nvPr/>
        </p:nvSpPr>
        <p:spPr bwMode="auto">
          <a:xfrm>
            <a:off x="5902325" y="0"/>
            <a:ext cx="3200400" cy="307816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pl-PL" altLang="pl-PL" sz="1200">
              <a:solidFill>
                <a:srgbClr val="FFFFFF"/>
              </a:solidFill>
            </a:endParaRPr>
          </a:p>
        </p:txBody>
      </p:sp>
      <p:sp>
        <p:nvSpPr>
          <p:cNvPr id="46084" name="Line 5"/>
          <p:cNvSpPr>
            <a:spLocks noChangeShapeType="1"/>
          </p:cNvSpPr>
          <p:nvPr/>
        </p:nvSpPr>
        <p:spPr bwMode="auto">
          <a:xfrm>
            <a:off x="7502525" y="0"/>
            <a:ext cx="0" cy="312420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6085" name="Line 6"/>
          <p:cNvSpPr>
            <a:spLocks noChangeShapeType="1"/>
          </p:cNvSpPr>
          <p:nvPr/>
        </p:nvSpPr>
        <p:spPr bwMode="auto">
          <a:xfrm rot="3547753">
            <a:off x="7525544" y="-50006"/>
            <a:ext cx="0" cy="3154362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6086" name="Line 7"/>
          <p:cNvSpPr>
            <a:spLocks noChangeShapeType="1"/>
          </p:cNvSpPr>
          <p:nvPr/>
        </p:nvSpPr>
        <p:spPr bwMode="auto">
          <a:xfrm rot="7190314">
            <a:off x="7501732" y="-37306"/>
            <a:ext cx="1587" cy="3108325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6087" name="Oval 8"/>
          <p:cNvSpPr>
            <a:spLocks noChangeArrowheads="1"/>
          </p:cNvSpPr>
          <p:nvPr/>
        </p:nvSpPr>
        <p:spPr bwMode="auto">
          <a:xfrm>
            <a:off x="6999288" y="1011238"/>
            <a:ext cx="1052512" cy="100965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pl-PL" altLang="pl-PL" sz="1200">
              <a:solidFill>
                <a:srgbClr val="FF0033"/>
              </a:solidFill>
            </a:endParaRPr>
          </a:p>
        </p:txBody>
      </p:sp>
      <p:sp>
        <p:nvSpPr>
          <p:cNvPr id="46088" name="Text Box 9"/>
          <p:cNvSpPr txBox="1">
            <a:spLocks noChangeArrowheads="1"/>
          </p:cNvSpPr>
          <p:nvPr/>
        </p:nvSpPr>
        <p:spPr bwMode="auto">
          <a:xfrm>
            <a:off x="7061200" y="1466850"/>
            <a:ext cx="9715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1200" b="1">
                <a:solidFill>
                  <a:srgbClr val="FF0033"/>
                </a:solidFill>
              </a:rPr>
              <a:t>Sprzedawca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6359525" y="457200"/>
            <a:ext cx="123031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1400" b="1">
                <a:solidFill>
                  <a:srgbClr val="FF0033"/>
                </a:solidFill>
              </a:rPr>
              <a:t>Przekonująca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1400" b="1">
                <a:solidFill>
                  <a:srgbClr val="FF0033"/>
                </a:solidFill>
              </a:rPr>
              <a:t>komunikacja</a:t>
            </a:r>
          </a:p>
        </p:txBody>
      </p:sp>
      <p:sp>
        <p:nvSpPr>
          <p:cNvPr id="46090" name="Text Box 11"/>
          <p:cNvSpPr txBox="1">
            <a:spLocks noChangeArrowheads="1"/>
          </p:cNvSpPr>
          <p:nvPr/>
        </p:nvSpPr>
        <p:spPr bwMode="auto">
          <a:xfrm>
            <a:off x="6038850" y="1406525"/>
            <a:ext cx="5826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1200" b="1">
                <a:solidFill>
                  <a:srgbClr val="000000"/>
                </a:solidFill>
              </a:rPr>
              <a:t>Pokaz</a:t>
            </a:r>
          </a:p>
        </p:txBody>
      </p:sp>
      <p:sp>
        <p:nvSpPr>
          <p:cNvPr id="46091" name="Text Box 12"/>
          <p:cNvSpPr txBox="1">
            <a:spLocks noChangeArrowheads="1"/>
          </p:cNvSpPr>
          <p:nvPr/>
        </p:nvSpPr>
        <p:spPr bwMode="auto">
          <a:xfrm>
            <a:off x="7639050" y="487363"/>
            <a:ext cx="10398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1200" b="1">
                <a:solidFill>
                  <a:srgbClr val="000000"/>
                </a:solidFill>
              </a:rPr>
              <a:t>Uczestnictwo</a:t>
            </a:r>
          </a:p>
        </p:txBody>
      </p:sp>
      <p:sp>
        <p:nvSpPr>
          <p:cNvPr id="46092" name="Text Box 13"/>
          <p:cNvSpPr txBox="1">
            <a:spLocks noChangeArrowheads="1"/>
          </p:cNvSpPr>
          <p:nvPr/>
        </p:nvSpPr>
        <p:spPr bwMode="auto">
          <a:xfrm>
            <a:off x="8096250" y="1387475"/>
            <a:ext cx="10477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1200" b="1">
                <a:solidFill>
                  <a:srgbClr val="000000"/>
                </a:solidFill>
              </a:rPr>
              <a:t>Uzasadnienie</a:t>
            </a:r>
          </a:p>
        </p:txBody>
      </p:sp>
      <p:sp>
        <p:nvSpPr>
          <p:cNvPr id="46093" name="Text Box 14"/>
          <p:cNvSpPr txBox="1">
            <a:spLocks noChangeArrowheads="1"/>
          </p:cNvSpPr>
          <p:nvPr/>
        </p:nvSpPr>
        <p:spPr bwMode="auto">
          <a:xfrm>
            <a:off x="6359525" y="2209800"/>
            <a:ext cx="11017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1200" b="1">
                <a:solidFill>
                  <a:srgbClr val="000000"/>
                </a:solidFill>
              </a:rPr>
              <a:t>Teatralizacja</a:t>
            </a:r>
          </a:p>
        </p:txBody>
      </p:sp>
      <p:sp>
        <p:nvSpPr>
          <p:cNvPr id="46094" name="Text Box 15"/>
          <p:cNvSpPr txBox="1">
            <a:spLocks noChangeArrowheads="1"/>
          </p:cNvSpPr>
          <p:nvPr/>
        </p:nvSpPr>
        <p:spPr bwMode="auto">
          <a:xfrm>
            <a:off x="7548563" y="2279650"/>
            <a:ext cx="760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1200" b="1">
                <a:solidFill>
                  <a:srgbClr val="000000"/>
                </a:solidFill>
              </a:rPr>
              <a:t>Pomoce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1200" b="1">
                <a:solidFill>
                  <a:srgbClr val="000000"/>
                </a:solidFill>
              </a:rPr>
              <a:t>wizualne</a:t>
            </a:r>
          </a:p>
        </p:txBody>
      </p:sp>
      <p:grpSp>
        <p:nvGrpSpPr>
          <p:cNvPr id="46095" name="Group 38"/>
          <p:cNvGrpSpPr>
            <a:grpSpLocks/>
          </p:cNvGrpSpPr>
          <p:nvPr/>
        </p:nvGrpSpPr>
        <p:grpSpPr bwMode="auto">
          <a:xfrm>
            <a:off x="381000" y="152400"/>
            <a:ext cx="3886200" cy="533400"/>
            <a:chOff x="240" y="96"/>
            <a:chExt cx="2448" cy="336"/>
          </a:xfrm>
        </p:grpSpPr>
        <p:sp>
          <p:nvSpPr>
            <p:cNvPr id="46124" name="Rectangle 16"/>
            <p:cNvSpPr>
              <a:spLocks noChangeArrowheads="1"/>
            </p:cNvSpPr>
            <p:nvPr/>
          </p:nvSpPr>
          <p:spPr bwMode="auto">
            <a:xfrm>
              <a:off x="240" y="96"/>
              <a:ext cx="1680" cy="336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2000" b="1">
                  <a:solidFill>
                    <a:srgbClr val="000000"/>
                  </a:solidFill>
                </a:rPr>
                <a:t>Aktywne słuchanie</a:t>
              </a:r>
            </a:p>
          </p:txBody>
        </p:sp>
        <p:sp>
          <p:nvSpPr>
            <p:cNvPr id="46125" name="AutoShape 28"/>
            <p:cNvSpPr>
              <a:spLocks noChangeArrowheads="1"/>
            </p:cNvSpPr>
            <p:nvPr/>
          </p:nvSpPr>
          <p:spPr bwMode="auto">
            <a:xfrm>
              <a:off x="1920" y="192"/>
              <a:ext cx="768" cy="144"/>
            </a:xfrm>
            <a:prstGeom prst="rightArrow">
              <a:avLst>
                <a:gd name="adj1" fmla="val 50000"/>
                <a:gd name="adj2" fmla="val 133333"/>
              </a:avLst>
            </a:prstGeom>
            <a:solidFill>
              <a:schemeClr val="tx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pl-PL" altLang="pl-PL" sz="2400">
                <a:solidFill>
                  <a:srgbClr val="FFFFFF"/>
                </a:solidFill>
              </a:endParaRPr>
            </a:p>
          </p:txBody>
        </p:sp>
      </p:grpSp>
      <p:grpSp>
        <p:nvGrpSpPr>
          <p:cNvPr id="46096" name="Group 39"/>
          <p:cNvGrpSpPr>
            <a:grpSpLocks/>
          </p:cNvGrpSpPr>
          <p:nvPr/>
        </p:nvGrpSpPr>
        <p:grpSpPr bwMode="auto">
          <a:xfrm>
            <a:off x="381000" y="762000"/>
            <a:ext cx="3886200" cy="533400"/>
            <a:chOff x="240" y="480"/>
            <a:chExt cx="2448" cy="336"/>
          </a:xfrm>
        </p:grpSpPr>
        <p:sp>
          <p:nvSpPr>
            <p:cNvPr id="46122" name="Rectangle 17"/>
            <p:cNvSpPr>
              <a:spLocks noChangeArrowheads="1"/>
            </p:cNvSpPr>
            <p:nvPr/>
          </p:nvSpPr>
          <p:spPr bwMode="auto">
            <a:xfrm>
              <a:off x="240" y="480"/>
              <a:ext cx="1680" cy="336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2000" b="1">
                  <a:solidFill>
                    <a:srgbClr val="000000"/>
                  </a:solidFill>
                </a:rPr>
                <a:t>Właściwa „mowa ciała”</a:t>
              </a:r>
            </a:p>
          </p:txBody>
        </p:sp>
        <p:sp>
          <p:nvSpPr>
            <p:cNvPr id="46123" name="AutoShape 29"/>
            <p:cNvSpPr>
              <a:spLocks noChangeArrowheads="1"/>
            </p:cNvSpPr>
            <p:nvPr/>
          </p:nvSpPr>
          <p:spPr bwMode="auto">
            <a:xfrm>
              <a:off x="1920" y="576"/>
              <a:ext cx="768" cy="144"/>
            </a:xfrm>
            <a:prstGeom prst="rightArrow">
              <a:avLst>
                <a:gd name="adj1" fmla="val 50000"/>
                <a:gd name="adj2" fmla="val 133333"/>
              </a:avLst>
            </a:prstGeom>
            <a:solidFill>
              <a:schemeClr val="tx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pl-PL" altLang="pl-PL" sz="2400">
                <a:solidFill>
                  <a:srgbClr val="FFFFFF"/>
                </a:solidFill>
              </a:endParaRPr>
            </a:p>
          </p:txBody>
        </p:sp>
      </p:grpSp>
      <p:grpSp>
        <p:nvGrpSpPr>
          <p:cNvPr id="46097" name="Group 40"/>
          <p:cNvGrpSpPr>
            <a:grpSpLocks/>
          </p:cNvGrpSpPr>
          <p:nvPr/>
        </p:nvGrpSpPr>
        <p:grpSpPr bwMode="auto">
          <a:xfrm>
            <a:off x="381000" y="1371600"/>
            <a:ext cx="3886200" cy="533400"/>
            <a:chOff x="240" y="864"/>
            <a:chExt cx="2448" cy="336"/>
          </a:xfrm>
        </p:grpSpPr>
        <p:sp>
          <p:nvSpPr>
            <p:cNvPr id="46120" name="Rectangle 18"/>
            <p:cNvSpPr>
              <a:spLocks noChangeArrowheads="1"/>
            </p:cNvSpPr>
            <p:nvPr/>
          </p:nvSpPr>
          <p:spPr bwMode="auto">
            <a:xfrm>
              <a:off x="240" y="864"/>
              <a:ext cx="1680" cy="336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2000" b="1">
                  <a:solidFill>
                    <a:srgbClr val="000000"/>
                  </a:solidFill>
                </a:rPr>
                <a:t>Empatia</a:t>
              </a:r>
            </a:p>
          </p:txBody>
        </p:sp>
        <p:sp>
          <p:nvSpPr>
            <p:cNvPr id="46121" name="AutoShape 30"/>
            <p:cNvSpPr>
              <a:spLocks noChangeArrowheads="1"/>
            </p:cNvSpPr>
            <p:nvPr/>
          </p:nvSpPr>
          <p:spPr bwMode="auto">
            <a:xfrm>
              <a:off x="1920" y="960"/>
              <a:ext cx="768" cy="144"/>
            </a:xfrm>
            <a:prstGeom prst="rightArrow">
              <a:avLst>
                <a:gd name="adj1" fmla="val 50000"/>
                <a:gd name="adj2" fmla="val 133333"/>
              </a:avLst>
            </a:prstGeom>
            <a:solidFill>
              <a:schemeClr val="tx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pl-PL" altLang="pl-PL" sz="2400">
                <a:solidFill>
                  <a:srgbClr val="FFFFFF"/>
                </a:solidFill>
              </a:endParaRPr>
            </a:p>
          </p:txBody>
        </p:sp>
      </p:grpSp>
      <p:grpSp>
        <p:nvGrpSpPr>
          <p:cNvPr id="46098" name="Group 41"/>
          <p:cNvGrpSpPr>
            <a:grpSpLocks/>
          </p:cNvGrpSpPr>
          <p:nvPr/>
        </p:nvGrpSpPr>
        <p:grpSpPr bwMode="auto">
          <a:xfrm>
            <a:off x="381000" y="1981200"/>
            <a:ext cx="3886200" cy="533400"/>
            <a:chOff x="240" y="1248"/>
            <a:chExt cx="2448" cy="336"/>
          </a:xfrm>
        </p:grpSpPr>
        <p:sp>
          <p:nvSpPr>
            <p:cNvPr id="46118" name="Rectangle 19"/>
            <p:cNvSpPr>
              <a:spLocks noChangeArrowheads="1"/>
            </p:cNvSpPr>
            <p:nvPr/>
          </p:nvSpPr>
          <p:spPr bwMode="auto">
            <a:xfrm>
              <a:off x="240" y="1248"/>
              <a:ext cx="1680" cy="336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2000" b="1">
                  <a:solidFill>
                    <a:srgbClr val="000000"/>
                  </a:solidFill>
                </a:rPr>
                <a:t>Pozytywne nastawienie</a:t>
              </a:r>
            </a:p>
          </p:txBody>
        </p:sp>
        <p:sp>
          <p:nvSpPr>
            <p:cNvPr id="46119" name="AutoShape 31"/>
            <p:cNvSpPr>
              <a:spLocks noChangeArrowheads="1"/>
            </p:cNvSpPr>
            <p:nvPr/>
          </p:nvSpPr>
          <p:spPr bwMode="auto">
            <a:xfrm>
              <a:off x="1920" y="1344"/>
              <a:ext cx="768" cy="144"/>
            </a:xfrm>
            <a:prstGeom prst="rightArrow">
              <a:avLst>
                <a:gd name="adj1" fmla="val 50000"/>
                <a:gd name="adj2" fmla="val 133333"/>
              </a:avLst>
            </a:prstGeom>
            <a:solidFill>
              <a:schemeClr val="tx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pl-PL" altLang="pl-PL" sz="2400">
                <a:solidFill>
                  <a:srgbClr val="FFFFFF"/>
                </a:solidFill>
              </a:endParaRPr>
            </a:p>
          </p:txBody>
        </p:sp>
      </p:grpSp>
      <p:grpSp>
        <p:nvGrpSpPr>
          <p:cNvPr id="46099" name="Group 42"/>
          <p:cNvGrpSpPr>
            <a:grpSpLocks/>
          </p:cNvGrpSpPr>
          <p:nvPr/>
        </p:nvGrpSpPr>
        <p:grpSpPr bwMode="auto">
          <a:xfrm>
            <a:off x="381000" y="2590800"/>
            <a:ext cx="3886200" cy="533400"/>
            <a:chOff x="240" y="1632"/>
            <a:chExt cx="2448" cy="336"/>
          </a:xfrm>
        </p:grpSpPr>
        <p:sp>
          <p:nvSpPr>
            <p:cNvPr id="46116" name="Rectangle 24"/>
            <p:cNvSpPr>
              <a:spLocks noChangeArrowheads="1"/>
            </p:cNvSpPr>
            <p:nvPr/>
          </p:nvSpPr>
          <p:spPr bwMode="auto">
            <a:xfrm>
              <a:off x="240" y="1632"/>
              <a:ext cx="1680" cy="336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2000" b="1">
                  <a:solidFill>
                    <a:srgbClr val="000000"/>
                  </a:solidFill>
                </a:rPr>
                <a:t>Umiejętne sugerowanie</a:t>
              </a:r>
            </a:p>
          </p:txBody>
        </p:sp>
        <p:sp>
          <p:nvSpPr>
            <p:cNvPr id="46117" name="AutoShape 32"/>
            <p:cNvSpPr>
              <a:spLocks noChangeArrowheads="1"/>
            </p:cNvSpPr>
            <p:nvPr/>
          </p:nvSpPr>
          <p:spPr bwMode="auto">
            <a:xfrm>
              <a:off x="1920" y="1728"/>
              <a:ext cx="768" cy="144"/>
            </a:xfrm>
            <a:prstGeom prst="rightArrow">
              <a:avLst>
                <a:gd name="adj1" fmla="val 50000"/>
                <a:gd name="adj2" fmla="val 133333"/>
              </a:avLst>
            </a:prstGeom>
            <a:solidFill>
              <a:schemeClr val="tx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pl-PL" altLang="pl-PL" sz="2400">
                <a:solidFill>
                  <a:srgbClr val="FFFFFF"/>
                </a:solidFill>
              </a:endParaRPr>
            </a:p>
          </p:txBody>
        </p:sp>
      </p:grpSp>
      <p:grpSp>
        <p:nvGrpSpPr>
          <p:cNvPr id="46100" name="Group 43"/>
          <p:cNvGrpSpPr>
            <a:grpSpLocks/>
          </p:cNvGrpSpPr>
          <p:nvPr/>
        </p:nvGrpSpPr>
        <p:grpSpPr bwMode="auto">
          <a:xfrm>
            <a:off x="381000" y="3200400"/>
            <a:ext cx="3886200" cy="533400"/>
            <a:chOff x="240" y="2016"/>
            <a:chExt cx="2448" cy="336"/>
          </a:xfrm>
        </p:grpSpPr>
        <p:sp>
          <p:nvSpPr>
            <p:cNvPr id="46114" name="Rectangle 20"/>
            <p:cNvSpPr>
              <a:spLocks noChangeArrowheads="1"/>
            </p:cNvSpPr>
            <p:nvPr/>
          </p:nvSpPr>
          <p:spPr bwMode="auto">
            <a:xfrm>
              <a:off x="240" y="2016"/>
              <a:ext cx="1680" cy="336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2000" b="1">
                  <a:solidFill>
                    <a:srgbClr val="000000"/>
                  </a:solidFill>
                </a:rPr>
                <a:t>Wiarygodność</a:t>
              </a:r>
            </a:p>
          </p:txBody>
        </p:sp>
        <p:sp>
          <p:nvSpPr>
            <p:cNvPr id="46115" name="AutoShape 33"/>
            <p:cNvSpPr>
              <a:spLocks noChangeArrowheads="1"/>
            </p:cNvSpPr>
            <p:nvPr/>
          </p:nvSpPr>
          <p:spPr bwMode="auto">
            <a:xfrm>
              <a:off x="1920" y="2112"/>
              <a:ext cx="768" cy="144"/>
            </a:xfrm>
            <a:prstGeom prst="rightArrow">
              <a:avLst>
                <a:gd name="adj1" fmla="val 50000"/>
                <a:gd name="adj2" fmla="val 133333"/>
              </a:avLst>
            </a:prstGeom>
            <a:solidFill>
              <a:schemeClr val="tx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pl-PL" altLang="pl-PL" sz="2400">
                <a:solidFill>
                  <a:srgbClr val="FFFFFF"/>
                </a:solidFill>
              </a:endParaRPr>
            </a:p>
          </p:txBody>
        </p:sp>
      </p:grpSp>
      <p:grpSp>
        <p:nvGrpSpPr>
          <p:cNvPr id="46101" name="Group 44"/>
          <p:cNvGrpSpPr>
            <a:grpSpLocks/>
          </p:cNvGrpSpPr>
          <p:nvPr/>
        </p:nvGrpSpPr>
        <p:grpSpPr bwMode="auto">
          <a:xfrm>
            <a:off x="381000" y="3810000"/>
            <a:ext cx="3886200" cy="533400"/>
            <a:chOff x="240" y="2400"/>
            <a:chExt cx="2448" cy="336"/>
          </a:xfrm>
        </p:grpSpPr>
        <p:sp>
          <p:nvSpPr>
            <p:cNvPr id="46112" name="Rectangle 23"/>
            <p:cNvSpPr>
              <a:spLocks noChangeArrowheads="1"/>
            </p:cNvSpPr>
            <p:nvPr/>
          </p:nvSpPr>
          <p:spPr bwMode="auto">
            <a:xfrm>
              <a:off x="240" y="2400"/>
              <a:ext cx="1680" cy="336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2000" b="1">
                  <a:solidFill>
                    <a:srgbClr val="000000"/>
                  </a:solidFill>
                </a:rPr>
                <a:t>Atmosfera zaufania</a:t>
              </a:r>
            </a:p>
          </p:txBody>
        </p:sp>
        <p:sp>
          <p:nvSpPr>
            <p:cNvPr id="46113" name="AutoShape 34"/>
            <p:cNvSpPr>
              <a:spLocks noChangeArrowheads="1"/>
            </p:cNvSpPr>
            <p:nvPr/>
          </p:nvSpPr>
          <p:spPr bwMode="auto">
            <a:xfrm>
              <a:off x="1920" y="2496"/>
              <a:ext cx="768" cy="144"/>
            </a:xfrm>
            <a:prstGeom prst="rightArrow">
              <a:avLst>
                <a:gd name="adj1" fmla="val 50000"/>
                <a:gd name="adj2" fmla="val 133333"/>
              </a:avLst>
            </a:prstGeom>
            <a:solidFill>
              <a:schemeClr val="tx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pl-PL" altLang="pl-PL" sz="2400">
                <a:solidFill>
                  <a:srgbClr val="FFFFFF"/>
                </a:solidFill>
              </a:endParaRPr>
            </a:p>
          </p:txBody>
        </p:sp>
      </p:grpSp>
      <p:grpSp>
        <p:nvGrpSpPr>
          <p:cNvPr id="46102" name="Group 45"/>
          <p:cNvGrpSpPr>
            <a:grpSpLocks/>
          </p:cNvGrpSpPr>
          <p:nvPr/>
        </p:nvGrpSpPr>
        <p:grpSpPr bwMode="auto">
          <a:xfrm>
            <a:off x="381000" y="4419600"/>
            <a:ext cx="3886200" cy="533400"/>
            <a:chOff x="240" y="2784"/>
            <a:chExt cx="2448" cy="336"/>
          </a:xfrm>
        </p:grpSpPr>
        <p:sp>
          <p:nvSpPr>
            <p:cNvPr id="46110" name="Rectangle 22"/>
            <p:cNvSpPr>
              <a:spLocks noChangeArrowheads="1"/>
            </p:cNvSpPr>
            <p:nvPr/>
          </p:nvSpPr>
          <p:spPr bwMode="auto">
            <a:xfrm>
              <a:off x="240" y="2784"/>
              <a:ext cx="1680" cy="336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2000" b="1">
                  <a:solidFill>
                    <a:srgbClr val="000000"/>
                  </a:solidFill>
                </a:rPr>
                <a:t>Osobiste relacje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2000" b="1">
                  <a:solidFill>
                    <a:srgbClr val="000000"/>
                  </a:solidFill>
                </a:rPr>
                <a:t>- personalizacja</a:t>
              </a:r>
            </a:p>
          </p:txBody>
        </p:sp>
        <p:sp>
          <p:nvSpPr>
            <p:cNvPr id="46111" name="AutoShape 35"/>
            <p:cNvSpPr>
              <a:spLocks noChangeArrowheads="1"/>
            </p:cNvSpPr>
            <p:nvPr/>
          </p:nvSpPr>
          <p:spPr bwMode="auto">
            <a:xfrm>
              <a:off x="1920" y="2880"/>
              <a:ext cx="768" cy="144"/>
            </a:xfrm>
            <a:prstGeom prst="rightArrow">
              <a:avLst>
                <a:gd name="adj1" fmla="val 50000"/>
                <a:gd name="adj2" fmla="val 133333"/>
              </a:avLst>
            </a:prstGeom>
            <a:solidFill>
              <a:schemeClr val="tx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pl-PL" altLang="pl-PL" sz="2400">
                <a:solidFill>
                  <a:srgbClr val="FFFFFF"/>
                </a:solidFill>
              </a:endParaRPr>
            </a:p>
          </p:txBody>
        </p:sp>
      </p:grpSp>
      <p:grpSp>
        <p:nvGrpSpPr>
          <p:cNvPr id="46103" name="Group 46"/>
          <p:cNvGrpSpPr>
            <a:grpSpLocks/>
          </p:cNvGrpSpPr>
          <p:nvPr/>
        </p:nvGrpSpPr>
        <p:grpSpPr bwMode="auto">
          <a:xfrm>
            <a:off x="381000" y="5029200"/>
            <a:ext cx="3886200" cy="533400"/>
            <a:chOff x="240" y="3168"/>
            <a:chExt cx="2448" cy="336"/>
          </a:xfrm>
        </p:grpSpPr>
        <p:sp>
          <p:nvSpPr>
            <p:cNvPr id="46108" name="Rectangle 21"/>
            <p:cNvSpPr>
              <a:spLocks noChangeArrowheads="1"/>
            </p:cNvSpPr>
            <p:nvPr/>
          </p:nvSpPr>
          <p:spPr bwMode="auto">
            <a:xfrm>
              <a:off x="240" y="3168"/>
              <a:ext cx="1680" cy="336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2000" b="1">
                  <a:solidFill>
                    <a:srgbClr val="000000"/>
                  </a:solidFill>
                </a:rPr>
                <a:t>Logiczne rozumowanie</a:t>
              </a:r>
            </a:p>
          </p:txBody>
        </p:sp>
        <p:sp>
          <p:nvSpPr>
            <p:cNvPr id="46109" name="AutoShape 36"/>
            <p:cNvSpPr>
              <a:spLocks noChangeArrowheads="1"/>
            </p:cNvSpPr>
            <p:nvPr/>
          </p:nvSpPr>
          <p:spPr bwMode="auto">
            <a:xfrm>
              <a:off x="1920" y="3264"/>
              <a:ext cx="768" cy="144"/>
            </a:xfrm>
            <a:prstGeom prst="rightArrow">
              <a:avLst>
                <a:gd name="adj1" fmla="val 50000"/>
                <a:gd name="adj2" fmla="val 133333"/>
              </a:avLst>
            </a:prstGeom>
            <a:solidFill>
              <a:schemeClr val="tx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pl-PL" altLang="pl-PL" sz="2400">
                <a:solidFill>
                  <a:srgbClr val="FFFFFF"/>
                </a:solidFill>
              </a:endParaRPr>
            </a:p>
          </p:txBody>
        </p:sp>
      </p:grpSp>
      <p:grpSp>
        <p:nvGrpSpPr>
          <p:cNvPr id="46104" name="Group 47"/>
          <p:cNvGrpSpPr>
            <a:grpSpLocks/>
          </p:cNvGrpSpPr>
          <p:nvPr/>
        </p:nvGrpSpPr>
        <p:grpSpPr bwMode="auto">
          <a:xfrm>
            <a:off x="381000" y="5638800"/>
            <a:ext cx="3886200" cy="533400"/>
            <a:chOff x="240" y="3552"/>
            <a:chExt cx="2448" cy="336"/>
          </a:xfrm>
        </p:grpSpPr>
        <p:sp>
          <p:nvSpPr>
            <p:cNvPr id="46106" name="Rectangle 25"/>
            <p:cNvSpPr>
              <a:spLocks noChangeArrowheads="1"/>
            </p:cNvSpPr>
            <p:nvPr/>
          </p:nvSpPr>
          <p:spPr bwMode="auto">
            <a:xfrm>
              <a:off x="240" y="3552"/>
              <a:ext cx="1680" cy="336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2000" b="1">
                  <a:solidFill>
                    <a:srgbClr val="000000"/>
                  </a:solidFill>
                </a:rPr>
                <a:t>Porównania, metafory,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2000" b="1">
                  <a:solidFill>
                    <a:srgbClr val="000000"/>
                  </a:solidFill>
                </a:rPr>
                <a:t>analogie</a:t>
              </a:r>
            </a:p>
          </p:txBody>
        </p:sp>
        <p:sp>
          <p:nvSpPr>
            <p:cNvPr id="46107" name="AutoShape 37"/>
            <p:cNvSpPr>
              <a:spLocks noChangeArrowheads="1"/>
            </p:cNvSpPr>
            <p:nvPr/>
          </p:nvSpPr>
          <p:spPr bwMode="auto">
            <a:xfrm>
              <a:off x="1920" y="3648"/>
              <a:ext cx="768" cy="144"/>
            </a:xfrm>
            <a:prstGeom prst="rightArrow">
              <a:avLst>
                <a:gd name="adj1" fmla="val 50000"/>
                <a:gd name="adj2" fmla="val 133333"/>
              </a:avLst>
            </a:prstGeom>
            <a:solidFill>
              <a:schemeClr val="tx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pl-PL" altLang="pl-PL" sz="2400">
                <a:solidFill>
                  <a:srgbClr val="FFFFFF"/>
                </a:solidFill>
              </a:endParaRPr>
            </a:p>
          </p:txBody>
        </p:sp>
      </p:grpSp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0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35150" y="692150"/>
            <a:ext cx="3581400" cy="1143000"/>
          </a:xfrm>
          <a:noFill/>
        </p:spPr>
        <p:txBody>
          <a:bodyPr/>
          <a:lstStyle/>
          <a:p>
            <a:pPr eaLnBrk="1" hangingPunct="1"/>
            <a:r>
              <a:rPr lang="pl-PL" altLang="pl-PL" b="1" smtClean="0">
                <a:solidFill>
                  <a:schemeClr val="bg2"/>
                </a:solidFill>
                <a:latin typeface="Times New Roman" pitchFamily="18" charset="0"/>
              </a:rPr>
              <a:t>Uczestnictwo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06463" y="2295525"/>
            <a:ext cx="5105400" cy="3149600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SzTx/>
            </a:pPr>
            <a:r>
              <a:rPr lang="pl-PL" altLang="pl-PL" smtClean="0">
                <a:solidFill>
                  <a:schemeClr val="bg2"/>
                </a:solidFill>
              </a:rPr>
              <a:t> </a:t>
            </a:r>
            <a:r>
              <a:rPr lang="pl-PL" altLang="pl-PL" b="1" smtClean="0">
                <a:solidFill>
                  <a:schemeClr val="bg2"/>
                </a:solidFill>
              </a:rPr>
              <a:t>oglądanie,</a:t>
            </a:r>
          </a:p>
          <a:p>
            <a:pPr eaLnBrk="1" hangingPunct="1">
              <a:buClr>
                <a:schemeClr val="tx1"/>
              </a:buClr>
              <a:buSzTx/>
            </a:pPr>
            <a:r>
              <a:rPr lang="pl-PL" altLang="pl-PL" b="1" smtClean="0">
                <a:solidFill>
                  <a:schemeClr val="bg2"/>
                </a:solidFill>
              </a:rPr>
              <a:t> próbowanie jak działa,</a:t>
            </a:r>
          </a:p>
          <a:p>
            <a:pPr eaLnBrk="1" hangingPunct="1">
              <a:buClr>
                <a:schemeClr val="tx1"/>
              </a:buClr>
              <a:buSzTx/>
            </a:pPr>
            <a:r>
              <a:rPr lang="pl-PL" altLang="pl-PL" b="1" smtClean="0">
                <a:solidFill>
                  <a:schemeClr val="bg2"/>
                </a:solidFill>
              </a:rPr>
              <a:t> przeliczanie,</a:t>
            </a:r>
          </a:p>
          <a:p>
            <a:pPr eaLnBrk="1" hangingPunct="1">
              <a:buClr>
                <a:schemeClr val="tx1"/>
              </a:buClr>
              <a:buSzTx/>
            </a:pPr>
            <a:r>
              <a:rPr lang="pl-PL" altLang="pl-PL" b="1" smtClean="0">
                <a:solidFill>
                  <a:schemeClr val="bg2"/>
                </a:solidFill>
              </a:rPr>
              <a:t> testowanie, itp.</a:t>
            </a:r>
          </a:p>
        </p:txBody>
      </p:sp>
      <p:sp>
        <p:nvSpPr>
          <p:cNvPr id="48132" name="Oval 4"/>
          <p:cNvSpPr>
            <a:spLocks noChangeArrowheads="1"/>
          </p:cNvSpPr>
          <p:nvPr/>
        </p:nvSpPr>
        <p:spPr bwMode="auto">
          <a:xfrm>
            <a:off x="5902325" y="0"/>
            <a:ext cx="3200400" cy="307816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pl-PL" altLang="pl-PL" sz="1200">
              <a:solidFill>
                <a:srgbClr val="FFFFFF"/>
              </a:solidFill>
            </a:endParaRPr>
          </a:p>
        </p:txBody>
      </p:sp>
      <p:sp>
        <p:nvSpPr>
          <p:cNvPr id="48133" name="Line 5"/>
          <p:cNvSpPr>
            <a:spLocks noChangeShapeType="1"/>
          </p:cNvSpPr>
          <p:nvPr/>
        </p:nvSpPr>
        <p:spPr bwMode="auto">
          <a:xfrm>
            <a:off x="7502525" y="0"/>
            <a:ext cx="0" cy="312420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8134" name="Line 6"/>
          <p:cNvSpPr>
            <a:spLocks noChangeShapeType="1"/>
          </p:cNvSpPr>
          <p:nvPr/>
        </p:nvSpPr>
        <p:spPr bwMode="auto">
          <a:xfrm rot="3547753">
            <a:off x="7525544" y="-50006"/>
            <a:ext cx="0" cy="3154362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8135" name="Line 7"/>
          <p:cNvSpPr>
            <a:spLocks noChangeShapeType="1"/>
          </p:cNvSpPr>
          <p:nvPr/>
        </p:nvSpPr>
        <p:spPr bwMode="auto">
          <a:xfrm rot="7190314">
            <a:off x="7501732" y="-37306"/>
            <a:ext cx="1587" cy="3108325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8136" name="Oval 8"/>
          <p:cNvSpPr>
            <a:spLocks noChangeArrowheads="1"/>
          </p:cNvSpPr>
          <p:nvPr/>
        </p:nvSpPr>
        <p:spPr bwMode="auto">
          <a:xfrm>
            <a:off x="6999288" y="1011238"/>
            <a:ext cx="1052512" cy="100965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pl-PL" altLang="pl-PL" sz="1200">
              <a:solidFill>
                <a:srgbClr val="FF0033"/>
              </a:solidFill>
            </a:endParaRPr>
          </a:p>
        </p:txBody>
      </p:sp>
      <p:sp>
        <p:nvSpPr>
          <p:cNvPr id="48137" name="Text Box 9"/>
          <p:cNvSpPr txBox="1">
            <a:spLocks noChangeArrowheads="1"/>
          </p:cNvSpPr>
          <p:nvPr/>
        </p:nvSpPr>
        <p:spPr bwMode="auto">
          <a:xfrm>
            <a:off x="7061200" y="1466850"/>
            <a:ext cx="9715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1200" b="1">
                <a:solidFill>
                  <a:srgbClr val="FF0033"/>
                </a:solidFill>
              </a:rPr>
              <a:t>Sprzedawca</a:t>
            </a:r>
          </a:p>
        </p:txBody>
      </p:sp>
      <p:sp>
        <p:nvSpPr>
          <p:cNvPr id="48138" name="Text Box 10"/>
          <p:cNvSpPr txBox="1">
            <a:spLocks noChangeArrowheads="1"/>
          </p:cNvSpPr>
          <p:nvPr/>
        </p:nvSpPr>
        <p:spPr bwMode="auto">
          <a:xfrm>
            <a:off x="6359525" y="482600"/>
            <a:ext cx="1082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1200" b="1">
                <a:solidFill>
                  <a:srgbClr val="000000"/>
                </a:solidFill>
              </a:rPr>
              <a:t>Przekonująca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1200" b="1">
                <a:solidFill>
                  <a:srgbClr val="000000"/>
                </a:solidFill>
              </a:rPr>
              <a:t>komunikacja</a:t>
            </a:r>
          </a:p>
        </p:txBody>
      </p:sp>
      <p:sp>
        <p:nvSpPr>
          <p:cNvPr id="48139" name="Text Box 11"/>
          <p:cNvSpPr txBox="1">
            <a:spLocks noChangeArrowheads="1"/>
          </p:cNvSpPr>
          <p:nvPr/>
        </p:nvSpPr>
        <p:spPr bwMode="auto">
          <a:xfrm>
            <a:off x="6038850" y="1406525"/>
            <a:ext cx="5826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1200" b="1">
                <a:solidFill>
                  <a:srgbClr val="000000"/>
                </a:solidFill>
              </a:rPr>
              <a:t>Pokaz</a:t>
            </a:r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7472363" y="527050"/>
            <a:ext cx="11826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1400" b="1">
                <a:solidFill>
                  <a:srgbClr val="FF0033"/>
                </a:solidFill>
              </a:rPr>
              <a:t>Uczestnictwo</a:t>
            </a:r>
          </a:p>
        </p:txBody>
      </p:sp>
      <p:sp>
        <p:nvSpPr>
          <p:cNvPr id="48141" name="Text Box 13"/>
          <p:cNvSpPr txBox="1">
            <a:spLocks noChangeArrowheads="1"/>
          </p:cNvSpPr>
          <p:nvPr/>
        </p:nvSpPr>
        <p:spPr bwMode="auto">
          <a:xfrm>
            <a:off x="8096250" y="1387475"/>
            <a:ext cx="10477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1200" b="1">
                <a:solidFill>
                  <a:srgbClr val="000000"/>
                </a:solidFill>
              </a:rPr>
              <a:t>Uzasadnienie</a:t>
            </a:r>
          </a:p>
        </p:txBody>
      </p:sp>
      <p:sp>
        <p:nvSpPr>
          <p:cNvPr id="48142" name="Text Box 14"/>
          <p:cNvSpPr txBox="1">
            <a:spLocks noChangeArrowheads="1"/>
          </p:cNvSpPr>
          <p:nvPr/>
        </p:nvSpPr>
        <p:spPr bwMode="auto">
          <a:xfrm>
            <a:off x="6359525" y="2209800"/>
            <a:ext cx="11017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1200" b="1">
                <a:solidFill>
                  <a:srgbClr val="000000"/>
                </a:solidFill>
              </a:rPr>
              <a:t>Teatralizacja</a:t>
            </a:r>
          </a:p>
        </p:txBody>
      </p:sp>
      <p:sp>
        <p:nvSpPr>
          <p:cNvPr id="48143" name="Text Box 15"/>
          <p:cNvSpPr txBox="1">
            <a:spLocks noChangeArrowheads="1"/>
          </p:cNvSpPr>
          <p:nvPr/>
        </p:nvSpPr>
        <p:spPr bwMode="auto">
          <a:xfrm>
            <a:off x="7548563" y="2279650"/>
            <a:ext cx="760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1200" b="1">
                <a:solidFill>
                  <a:srgbClr val="000000"/>
                </a:solidFill>
              </a:rPr>
              <a:t>Pomoce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1200" b="1">
                <a:solidFill>
                  <a:srgbClr val="000000"/>
                </a:solidFill>
              </a:rPr>
              <a:t>wizualne</a:t>
            </a:r>
          </a:p>
        </p:txBody>
      </p:sp>
      <p:graphicFrame>
        <p:nvGraphicFramePr>
          <p:cNvPr id="48144" name="Object 18"/>
          <p:cNvGraphicFramePr>
            <a:graphicFrameLocks noChangeAspect="1"/>
          </p:cNvGraphicFramePr>
          <p:nvPr/>
        </p:nvGraphicFramePr>
        <p:xfrm>
          <a:off x="6096000" y="3733800"/>
          <a:ext cx="2286000" cy="234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54" name="CorelDRAW" r:id="rId4" imgW="7000875" imgH="7543800" progId="CorelDraw.Rysunek.8">
                  <p:embed/>
                </p:oleObj>
              </mc:Choice>
              <mc:Fallback>
                <p:oleObj name="CorelDRAW" r:id="rId4" imgW="7000875" imgH="7543800" progId="CorelDraw.Rysunek.8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3733800"/>
                        <a:ext cx="2286000" cy="234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8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414338"/>
            <a:ext cx="4892675" cy="1147762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pl-PL" altLang="pl-PL" sz="4000" b="1" dirty="0" smtClean="0">
                <a:solidFill>
                  <a:schemeClr val="bg2"/>
                </a:solidFill>
                <a:effectLst/>
                <a:latin typeface="Times New Roman" pitchFamily="18" charset="0"/>
              </a:rPr>
              <a:t>Pomoce wizualne – </a:t>
            </a:r>
            <a:br>
              <a:rPr lang="pl-PL" altLang="pl-PL" sz="4000" b="1" dirty="0" smtClean="0">
                <a:solidFill>
                  <a:schemeClr val="bg2"/>
                </a:solidFill>
                <a:effectLst/>
                <a:latin typeface="Times New Roman" pitchFamily="18" charset="0"/>
              </a:rPr>
            </a:br>
            <a:r>
              <a:rPr lang="pl-PL" altLang="pl-PL" sz="4000" b="1" dirty="0" smtClean="0">
                <a:solidFill>
                  <a:schemeClr val="bg2"/>
                </a:solidFill>
                <a:effectLst/>
                <a:latin typeface="Times New Roman" pitchFamily="18" charset="0"/>
              </a:rPr>
              <a:t>mów i pokazuj</a:t>
            </a:r>
          </a:p>
        </p:txBody>
      </p:sp>
      <p:sp>
        <p:nvSpPr>
          <p:cNvPr id="49155" name="Oval 3"/>
          <p:cNvSpPr>
            <a:spLocks noChangeArrowheads="1"/>
          </p:cNvSpPr>
          <p:nvPr/>
        </p:nvSpPr>
        <p:spPr bwMode="auto">
          <a:xfrm>
            <a:off x="5943600" y="46038"/>
            <a:ext cx="3200400" cy="307816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endParaRPr lang="pl-PL" altLang="pl-PL" sz="1200">
              <a:latin typeface="Times New Roman" pitchFamily="18" charset="0"/>
            </a:endParaRPr>
          </a:p>
        </p:txBody>
      </p:sp>
      <p:sp>
        <p:nvSpPr>
          <p:cNvPr id="49156" name="Line 4"/>
          <p:cNvSpPr>
            <a:spLocks noChangeShapeType="1"/>
          </p:cNvSpPr>
          <p:nvPr/>
        </p:nvSpPr>
        <p:spPr bwMode="auto">
          <a:xfrm>
            <a:off x="7543800" y="0"/>
            <a:ext cx="0" cy="312420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9157" name="Line 5"/>
          <p:cNvSpPr>
            <a:spLocks noChangeShapeType="1"/>
          </p:cNvSpPr>
          <p:nvPr/>
        </p:nvSpPr>
        <p:spPr bwMode="auto">
          <a:xfrm rot="3547753">
            <a:off x="7566819" y="-50006"/>
            <a:ext cx="0" cy="3154362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9158" name="Line 6"/>
          <p:cNvSpPr>
            <a:spLocks noChangeShapeType="1"/>
          </p:cNvSpPr>
          <p:nvPr/>
        </p:nvSpPr>
        <p:spPr bwMode="auto">
          <a:xfrm rot="7190314">
            <a:off x="7543007" y="-37306"/>
            <a:ext cx="1587" cy="3108325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9159" name="Oval 7"/>
          <p:cNvSpPr>
            <a:spLocks noChangeArrowheads="1"/>
          </p:cNvSpPr>
          <p:nvPr/>
        </p:nvSpPr>
        <p:spPr bwMode="auto">
          <a:xfrm>
            <a:off x="7040563" y="1011238"/>
            <a:ext cx="1052512" cy="100965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endParaRPr lang="pl-PL" altLang="pl-PL" sz="120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49160" name="Text Box 8"/>
          <p:cNvSpPr txBox="1">
            <a:spLocks noChangeArrowheads="1"/>
          </p:cNvSpPr>
          <p:nvPr/>
        </p:nvSpPr>
        <p:spPr bwMode="auto">
          <a:xfrm>
            <a:off x="7102475" y="1466850"/>
            <a:ext cx="9715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pl-PL" altLang="pl-PL" sz="1200" b="1">
                <a:solidFill>
                  <a:schemeClr val="hlink"/>
                </a:solidFill>
                <a:latin typeface="Times New Roman" pitchFamily="18" charset="0"/>
              </a:rPr>
              <a:t>Sprzedawca</a:t>
            </a:r>
          </a:p>
        </p:txBody>
      </p:sp>
      <p:sp>
        <p:nvSpPr>
          <p:cNvPr id="49161" name="Text Box 9"/>
          <p:cNvSpPr txBox="1">
            <a:spLocks noChangeArrowheads="1"/>
          </p:cNvSpPr>
          <p:nvPr/>
        </p:nvSpPr>
        <p:spPr bwMode="auto">
          <a:xfrm>
            <a:off x="6400800" y="482600"/>
            <a:ext cx="1082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pl-PL" altLang="pl-PL" sz="1200" b="1">
                <a:solidFill>
                  <a:schemeClr val="bg2"/>
                </a:solidFill>
                <a:latin typeface="Times New Roman" pitchFamily="18" charset="0"/>
              </a:rPr>
              <a:t>Przekonująca</a:t>
            </a:r>
          </a:p>
          <a:p>
            <a:pPr eaLnBrk="1" hangingPunct="1"/>
            <a:r>
              <a:rPr lang="pl-PL" altLang="pl-PL" sz="1200" b="1">
                <a:solidFill>
                  <a:schemeClr val="bg2"/>
                </a:solidFill>
                <a:latin typeface="Times New Roman" pitchFamily="18" charset="0"/>
              </a:rPr>
              <a:t>komunikacja</a:t>
            </a:r>
          </a:p>
        </p:txBody>
      </p:sp>
      <p:sp>
        <p:nvSpPr>
          <p:cNvPr id="49162" name="Text Box 10"/>
          <p:cNvSpPr txBox="1">
            <a:spLocks noChangeArrowheads="1"/>
          </p:cNvSpPr>
          <p:nvPr/>
        </p:nvSpPr>
        <p:spPr bwMode="auto">
          <a:xfrm>
            <a:off x="6080125" y="1406525"/>
            <a:ext cx="5826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pl-PL" altLang="pl-PL" sz="1200" b="1">
                <a:solidFill>
                  <a:schemeClr val="bg2"/>
                </a:solidFill>
                <a:latin typeface="Times New Roman" pitchFamily="18" charset="0"/>
              </a:rPr>
              <a:t>Pokaz</a:t>
            </a:r>
          </a:p>
        </p:txBody>
      </p:sp>
      <p:sp>
        <p:nvSpPr>
          <p:cNvPr id="49163" name="Text Box 11"/>
          <p:cNvSpPr txBox="1">
            <a:spLocks noChangeArrowheads="1"/>
          </p:cNvSpPr>
          <p:nvPr/>
        </p:nvSpPr>
        <p:spPr bwMode="auto">
          <a:xfrm>
            <a:off x="7513638" y="552450"/>
            <a:ext cx="103981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pl-PL" altLang="pl-PL" sz="1200" b="1">
                <a:solidFill>
                  <a:schemeClr val="bg2"/>
                </a:solidFill>
                <a:latin typeface="Times New Roman" pitchFamily="18" charset="0"/>
              </a:rPr>
              <a:t>Uczestnictwo</a:t>
            </a:r>
          </a:p>
        </p:txBody>
      </p:sp>
      <p:sp>
        <p:nvSpPr>
          <p:cNvPr id="49164" name="Text Box 12"/>
          <p:cNvSpPr txBox="1">
            <a:spLocks noChangeArrowheads="1"/>
          </p:cNvSpPr>
          <p:nvPr/>
        </p:nvSpPr>
        <p:spPr bwMode="auto">
          <a:xfrm>
            <a:off x="8027988" y="1387475"/>
            <a:ext cx="10477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pl-PL" altLang="pl-PL" sz="1200" b="1">
                <a:solidFill>
                  <a:schemeClr val="bg2"/>
                </a:solidFill>
                <a:latin typeface="Times New Roman" pitchFamily="18" charset="0"/>
              </a:rPr>
              <a:t>Uzasadnienie</a:t>
            </a:r>
          </a:p>
        </p:txBody>
      </p:sp>
      <p:sp>
        <p:nvSpPr>
          <p:cNvPr id="49165" name="Text Box 13"/>
          <p:cNvSpPr txBox="1">
            <a:spLocks noChangeArrowheads="1"/>
          </p:cNvSpPr>
          <p:nvPr/>
        </p:nvSpPr>
        <p:spPr bwMode="auto">
          <a:xfrm>
            <a:off x="6400800" y="2209800"/>
            <a:ext cx="11017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pl-PL" altLang="pl-PL" sz="1200" b="1">
                <a:solidFill>
                  <a:schemeClr val="bg2"/>
                </a:solidFill>
                <a:latin typeface="Times New Roman" pitchFamily="18" charset="0"/>
              </a:rPr>
              <a:t>Teatralizacja</a:t>
            </a:r>
          </a:p>
        </p:txBody>
      </p:sp>
      <p:sp>
        <p:nvSpPr>
          <p:cNvPr id="82958" name="Text Box 14"/>
          <p:cNvSpPr txBox="1">
            <a:spLocks noChangeArrowheads="1"/>
          </p:cNvSpPr>
          <p:nvPr/>
        </p:nvSpPr>
        <p:spPr bwMode="auto">
          <a:xfrm>
            <a:off x="7589838" y="2254250"/>
            <a:ext cx="8556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pl-PL" altLang="pl-PL" sz="1400" b="1">
                <a:solidFill>
                  <a:schemeClr val="hlink"/>
                </a:solidFill>
                <a:latin typeface="Times New Roman" pitchFamily="18" charset="0"/>
              </a:rPr>
              <a:t>Pomoce </a:t>
            </a:r>
          </a:p>
          <a:p>
            <a:pPr eaLnBrk="1" hangingPunct="1"/>
            <a:r>
              <a:rPr lang="pl-PL" altLang="pl-PL" sz="1400" b="1">
                <a:solidFill>
                  <a:schemeClr val="hlink"/>
                </a:solidFill>
                <a:latin typeface="Times New Roman" pitchFamily="18" charset="0"/>
              </a:rPr>
              <a:t>wizualne</a:t>
            </a:r>
          </a:p>
        </p:txBody>
      </p:sp>
      <p:pic>
        <p:nvPicPr>
          <p:cNvPr id="49167" name="Picture 15" descr="BD06630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581400"/>
            <a:ext cx="2616200" cy="208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960" name="Rectangle 16"/>
          <p:cNvSpPr>
            <a:spLocks noGrp="1" noChangeArrowheads="1"/>
          </p:cNvSpPr>
          <p:nvPr>
            <p:ph type="body" idx="1"/>
          </p:nvPr>
        </p:nvSpPr>
        <p:spPr>
          <a:xfrm>
            <a:off x="381000" y="2266950"/>
            <a:ext cx="5562600" cy="4114800"/>
          </a:xfrm>
        </p:spPr>
        <p:txBody>
          <a:bodyPr/>
          <a:lstStyle/>
          <a:p>
            <a:pPr marL="377825" indent="-377825" eaLnBrk="1" hangingPunct="1">
              <a:buClr>
                <a:schemeClr val="bg2"/>
              </a:buClr>
              <a:buFont typeface="Wingdings" pitchFamily="2" charset="2"/>
              <a:buNone/>
            </a:pPr>
            <a:r>
              <a:rPr lang="pl-PL" altLang="pl-PL" sz="2000" b="1" dirty="0" smtClean="0">
                <a:solidFill>
                  <a:schemeClr val="bg2"/>
                </a:solidFill>
              </a:rPr>
              <a:t>Środki (pomoce) wizualne wykorzystujemy, aby:</a:t>
            </a:r>
          </a:p>
          <a:p>
            <a:pPr marL="377825" indent="-377825" eaLnBrk="1" hangingPunct="1">
              <a:buClr>
                <a:schemeClr val="bg2"/>
              </a:buClr>
              <a:buFont typeface="Wingdings" pitchFamily="2" charset="2"/>
              <a:buNone/>
            </a:pPr>
            <a:endParaRPr lang="pl-PL" altLang="pl-PL" sz="2000" b="1" dirty="0" smtClean="0">
              <a:solidFill>
                <a:schemeClr val="bg2"/>
              </a:solidFill>
            </a:endParaRPr>
          </a:p>
          <a:p>
            <a:pPr marL="377825" indent="-377825" eaLnBrk="1" hangingPunct="1">
              <a:spcBef>
                <a:spcPct val="50000"/>
              </a:spcBef>
              <a:buClr>
                <a:schemeClr val="bg2"/>
              </a:buClr>
            </a:pPr>
            <a:r>
              <a:rPr lang="pl-PL" altLang="pl-PL" sz="2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Utrwalić w pamięci klienta przekazane mu wiadomości,</a:t>
            </a:r>
          </a:p>
          <a:p>
            <a:pPr marL="377825" indent="-377825" eaLnBrk="1" hangingPunct="1">
              <a:spcBef>
                <a:spcPct val="50000"/>
              </a:spcBef>
              <a:buClr>
                <a:schemeClr val="bg2"/>
              </a:buClr>
            </a:pPr>
            <a:r>
              <a:rPr lang="pl-PL" altLang="pl-PL" sz="2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Uczynić prezentację bardziej sugestywną i perswazyjną,</a:t>
            </a:r>
          </a:p>
          <a:p>
            <a:pPr marL="377825" indent="-377825" eaLnBrk="1" hangingPunct="1">
              <a:spcBef>
                <a:spcPct val="50000"/>
              </a:spcBef>
              <a:buClr>
                <a:schemeClr val="bg2"/>
              </a:buClr>
            </a:pPr>
            <a:r>
              <a:rPr lang="pl-PL" altLang="pl-PL" sz="2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Zmniejszyć ryzyko zniekształcenia odbioru,</a:t>
            </a:r>
          </a:p>
          <a:p>
            <a:pPr marL="377825" indent="-377825" eaLnBrk="1" hangingPunct="1">
              <a:spcBef>
                <a:spcPct val="50000"/>
              </a:spcBef>
              <a:buClr>
                <a:schemeClr val="bg2"/>
              </a:buClr>
            </a:pPr>
            <a:r>
              <a:rPr lang="pl-PL" altLang="pl-PL" sz="2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Wywrzeć na kliencie trwałe wrażenie,</a:t>
            </a:r>
          </a:p>
          <a:p>
            <a:pPr marL="377825" indent="-377825" eaLnBrk="1" hangingPunct="1">
              <a:spcBef>
                <a:spcPct val="50000"/>
              </a:spcBef>
              <a:buClr>
                <a:schemeClr val="bg2"/>
              </a:buClr>
            </a:pPr>
            <a:r>
              <a:rPr lang="pl-PL" altLang="pl-PL" sz="2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Pokazać klientowi, że jest się profesjonalistą.</a:t>
            </a:r>
          </a:p>
          <a:p>
            <a:pPr marL="377825" indent="-377825" eaLnBrk="1" hangingPunct="1">
              <a:spcBef>
                <a:spcPct val="50000"/>
              </a:spcBef>
              <a:buClr>
                <a:schemeClr val="bg2"/>
              </a:buClr>
            </a:pPr>
            <a:endParaRPr lang="pl-PL" altLang="pl-PL" sz="2000" b="1" dirty="0" smtClean="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9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9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58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188640"/>
            <a:ext cx="5036641" cy="1079773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pl-PL" altLang="pl-PL" sz="4000" b="1" smtClean="0">
                <a:solidFill>
                  <a:schemeClr val="bg2"/>
                </a:solidFill>
                <a:effectLst/>
                <a:latin typeface="Times New Roman" pitchFamily="18" charset="0"/>
              </a:rPr>
              <a:t>Pomoce wizualne – </a:t>
            </a:r>
            <a:br>
              <a:rPr lang="pl-PL" altLang="pl-PL" sz="4000" b="1" smtClean="0">
                <a:solidFill>
                  <a:schemeClr val="bg2"/>
                </a:solidFill>
                <a:effectLst/>
                <a:latin typeface="Times New Roman" pitchFamily="18" charset="0"/>
              </a:rPr>
            </a:br>
            <a:r>
              <a:rPr lang="pl-PL" altLang="pl-PL" sz="4000" b="1" smtClean="0">
                <a:solidFill>
                  <a:schemeClr val="bg2"/>
                </a:solidFill>
                <a:effectLst/>
                <a:latin typeface="Times New Roman" pitchFamily="18" charset="0"/>
              </a:rPr>
              <a:t>mów i pokazuj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5638800" cy="2438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pl-PL" altLang="pl-PL" sz="2000" b="1" smtClean="0">
                <a:solidFill>
                  <a:schemeClr val="bg2"/>
                </a:solidFill>
              </a:rPr>
              <a:t>100% to treść, którą mówca chciał przekazać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pl-PL" altLang="pl-PL" sz="2000" b="1" smtClean="0">
                <a:solidFill>
                  <a:schemeClr val="bg2"/>
                </a:solidFill>
              </a:rPr>
              <a:t>około 80% zostało powiedziane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pl-PL" altLang="pl-PL" sz="2000" b="1" smtClean="0">
                <a:solidFill>
                  <a:schemeClr val="bg2"/>
                </a:solidFill>
              </a:rPr>
              <a:t>około 60% zostało usłyszane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pl-PL" altLang="pl-PL" sz="2000" b="1" smtClean="0">
                <a:solidFill>
                  <a:schemeClr val="bg2"/>
                </a:solidFill>
              </a:rPr>
              <a:t>około 40% zostało zapamiętane po 3 minutach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pl-PL" altLang="pl-PL" sz="2000" b="1" smtClean="0">
                <a:solidFill>
                  <a:schemeClr val="bg2"/>
                </a:solidFill>
              </a:rPr>
              <a:t>około 15% zostało zapamiętane po 3 dniach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pl-PL" altLang="pl-PL" sz="2000" b="1" smtClean="0">
                <a:solidFill>
                  <a:schemeClr val="bg2"/>
                </a:solidFill>
              </a:rPr>
              <a:t>około 0-5% zostało zapamiętane po 3 miesiącach</a:t>
            </a:r>
          </a:p>
        </p:txBody>
      </p:sp>
      <p:sp>
        <p:nvSpPr>
          <p:cNvPr id="84996" name="Text Box 4"/>
          <p:cNvSpPr txBox="1">
            <a:spLocks noChangeArrowheads="1"/>
          </p:cNvSpPr>
          <p:nvPr/>
        </p:nvSpPr>
        <p:spPr bwMode="auto">
          <a:xfrm>
            <a:off x="381000" y="1066800"/>
            <a:ext cx="3665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pl-PL" altLang="pl-PL" sz="2400" b="1" u="sng" dirty="0">
                <a:latin typeface="Times New Roman" pitchFamily="18" charset="0"/>
              </a:rPr>
              <a:t>INFORMACJE SŁOWNE</a:t>
            </a:r>
          </a:p>
        </p:txBody>
      </p:sp>
      <p:sp>
        <p:nvSpPr>
          <p:cNvPr id="84997" name="Rectangle 5"/>
          <p:cNvSpPr>
            <a:spLocks noChangeArrowheads="1"/>
          </p:cNvSpPr>
          <p:nvPr/>
        </p:nvSpPr>
        <p:spPr bwMode="auto">
          <a:xfrm>
            <a:off x="228600" y="4191000"/>
            <a:ext cx="6553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>
                <a:schemeClr val="tx1"/>
              </a:buClr>
              <a:buSzTx/>
            </a:pPr>
            <a:r>
              <a:rPr lang="pl-PL" altLang="pl-PL" sz="1800" b="1">
                <a:solidFill>
                  <a:schemeClr val="bg2"/>
                </a:solidFill>
              </a:rPr>
              <a:t>około 60% zostało zapamiętane po 3 dniach</a:t>
            </a:r>
          </a:p>
          <a:p>
            <a:pPr eaLnBrk="1" hangingPunct="1">
              <a:buClr>
                <a:schemeClr val="tx1"/>
              </a:buClr>
              <a:buSzTx/>
            </a:pPr>
            <a:r>
              <a:rPr lang="pl-PL" altLang="pl-PL" sz="1800" b="1">
                <a:solidFill>
                  <a:schemeClr val="bg2"/>
                </a:solidFill>
              </a:rPr>
              <a:t>około 40-50% zostało zapamiętane po 3 miesiącach</a:t>
            </a:r>
          </a:p>
        </p:txBody>
      </p:sp>
      <p:sp>
        <p:nvSpPr>
          <p:cNvPr id="84998" name="Text Box 6"/>
          <p:cNvSpPr txBox="1">
            <a:spLocks noChangeArrowheads="1"/>
          </p:cNvSpPr>
          <p:nvPr/>
        </p:nvSpPr>
        <p:spPr bwMode="auto">
          <a:xfrm>
            <a:off x="0" y="3886200"/>
            <a:ext cx="624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pl-PL" altLang="pl-PL" sz="2400" b="1" u="sng">
                <a:solidFill>
                  <a:schemeClr val="bg2"/>
                </a:solidFill>
                <a:latin typeface="Times New Roman" pitchFamily="18" charset="0"/>
              </a:rPr>
              <a:t>INFORMACJE SŁOWNE I WIZUALNE</a:t>
            </a:r>
          </a:p>
        </p:txBody>
      </p:sp>
      <p:sp>
        <p:nvSpPr>
          <p:cNvPr id="84999" name="Rectangle 7"/>
          <p:cNvSpPr>
            <a:spLocks noChangeArrowheads="1"/>
          </p:cNvSpPr>
          <p:nvPr/>
        </p:nvSpPr>
        <p:spPr bwMode="auto">
          <a:xfrm>
            <a:off x="228600" y="5638800"/>
            <a:ext cx="6553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>
                <a:schemeClr val="tx1"/>
              </a:buClr>
              <a:buSzTx/>
            </a:pPr>
            <a:r>
              <a:rPr lang="pl-PL" altLang="pl-PL" sz="1800" b="1">
                <a:solidFill>
                  <a:schemeClr val="bg2"/>
                </a:solidFill>
              </a:rPr>
              <a:t>około 80% zostało zapamiętane po 3 dniach</a:t>
            </a:r>
          </a:p>
          <a:p>
            <a:pPr eaLnBrk="1" hangingPunct="1">
              <a:buClr>
                <a:schemeClr val="tx1"/>
              </a:buClr>
              <a:buSzTx/>
            </a:pPr>
            <a:r>
              <a:rPr lang="pl-PL" altLang="pl-PL" sz="1800" b="1">
                <a:solidFill>
                  <a:schemeClr val="bg2"/>
                </a:solidFill>
              </a:rPr>
              <a:t>około 60-70% zostało zapamiętane po 3 miesiącach</a:t>
            </a:r>
          </a:p>
        </p:txBody>
      </p:sp>
      <p:sp>
        <p:nvSpPr>
          <p:cNvPr id="85000" name="Text Box 8"/>
          <p:cNvSpPr txBox="1">
            <a:spLocks noChangeArrowheads="1"/>
          </p:cNvSpPr>
          <p:nvPr/>
        </p:nvSpPr>
        <p:spPr bwMode="auto">
          <a:xfrm>
            <a:off x="0" y="5181600"/>
            <a:ext cx="746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pl-PL" altLang="pl-PL" sz="2400" b="1" u="sng">
                <a:solidFill>
                  <a:schemeClr val="bg2"/>
                </a:solidFill>
                <a:latin typeface="Times New Roman" pitchFamily="18" charset="0"/>
              </a:rPr>
              <a:t>INFORMACJE SŁOWNE, WIZUALNE I NOTATKI</a:t>
            </a:r>
          </a:p>
        </p:txBody>
      </p:sp>
      <p:graphicFrame>
        <p:nvGraphicFramePr>
          <p:cNvPr id="50185" name="Object 9"/>
          <p:cNvGraphicFramePr>
            <a:graphicFrameLocks noChangeAspect="1"/>
          </p:cNvGraphicFramePr>
          <p:nvPr/>
        </p:nvGraphicFramePr>
        <p:xfrm>
          <a:off x="7734300" y="3276600"/>
          <a:ext cx="1409700" cy="176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07" name="CorelDRAW" r:id="rId4" imgW="4384358" imgH="5480923" progId="CorelDraw.Rysunek.8">
                  <p:embed/>
                </p:oleObj>
              </mc:Choice>
              <mc:Fallback>
                <p:oleObj name="CorelDRAW" r:id="rId4" imgW="4384358" imgH="5480923" progId="CorelDraw.Rysunek.8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34300" y="3276600"/>
                        <a:ext cx="1409700" cy="1763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0186" name="Picture 10" descr="BD06630_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3600" y="5318125"/>
            <a:ext cx="1930400" cy="153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87" name="Oval 11"/>
          <p:cNvSpPr>
            <a:spLocks noChangeArrowheads="1"/>
          </p:cNvSpPr>
          <p:nvPr/>
        </p:nvSpPr>
        <p:spPr bwMode="auto">
          <a:xfrm>
            <a:off x="5943600" y="46038"/>
            <a:ext cx="3200400" cy="307816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endParaRPr lang="pl-PL" altLang="pl-PL" sz="1200">
              <a:latin typeface="Times New Roman" pitchFamily="18" charset="0"/>
            </a:endParaRPr>
          </a:p>
        </p:txBody>
      </p:sp>
      <p:sp>
        <p:nvSpPr>
          <p:cNvPr id="50188" name="Line 12"/>
          <p:cNvSpPr>
            <a:spLocks noChangeShapeType="1"/>
          </p:cNvSpPr>
          <p:nvPr/>
        </p:nvSpPr>
        <p:spPr bwMode="auto">
          <a:xfrm>
            <a:off x="7543800" y="0"/>
            <a:ext cx="0" cy="312420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0189" name="Line 13"/>
          <p:cNvSpPr>
            <a:spLocks noChangeShapeType="1"/>
          </p:cNvSpPr>
          <p:nvPr/>
        </p:nvSpPr>
        <p:spPr bwMode="auto">
          <a:xfrm rot="3547753">
            <a:off x="7566819" y="-50006"/>
            <a:ext cx="0" cy="3154362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0190" name="Line 14"/>
          <p:cNvSpPr>
            <a:spLocks noChangeShapeType="1"/>
          </p:cNvSpPr>
          <p:nvPr/>
        </p:nvSpPr>
        <p:spPr bwMode="auto">
          <a:xfrm rot="7190314">
            <a:off x="7543007" y="-37306"/>
            <a:ext cx="1587" cy="3108325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0191" name="Oval 15"/>
          <p:cNvSpPr>
            <a:spLocks noChangeArrowheads="1"/>
          </p:cNvSpPr>
          <p:nvPr/>
        </p:nvSpPr>
        <p:spPr bwMode="auto">
          <a:xfrm>
            <a:off x="7040563" y="1011238"/>
            <a:ext cx="1052512" cy="100965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endParaRPr lang="pl-PL" altLang="pl-PL" sz="120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0192" name="Text Box 16"/>
          <p:cNvSpPr txBox="1">
            <a:spLocks noChangeArrowheads="1"/>
          </p:cNvSpPr>
          <p:nvPr/>
        </p:nvSpPr>
        <p:spPr bwMode="auto">
          <a:xfrm>
            <a:off x="7102475" y="1466850"/>
            <a:ext cx="9715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pl-PL" altLang="pl-PL" sz="1200" b="1">
                <a:solidFill>
                  <a:schemeClr val="hlink"/>
                </a:solidFill>
                <a:latin typeface="Times New Roman" pitchFamily="18" charset="0"/>
              </a:rPr>
              <a:t>Sprzedawca</a:t>
            </a:r>
          </a:p>
        </p:txBody>
      </p:sp>
      <p:sp>
        <p:nvSpPr>
          <p:cNvPr id="50193" name="Text Box 17"/>
          <p:cNvSpPr txBox="1">
            <a:spLocks noChangeArrowheads="1"/>
          </p:cNvSpPr>
          <p:nvPr/>
        </p:nvSpPr>
        <p:spPr bwMode="auto">
          <a:xfrm>
            <a:off x="6400800" y="482600"/>
            <a:ext cx="1082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pl-PL" altLang="pl-PL" sz="1200" b="1">
                <a:solidFill>
                  <a:schemeClr val="bg2"/>
                </a:solidFill>
                <a:latin typeface="Times New Roman" pitchFamily="18" charset="0"/>
              </a:rPr>
              <a:t>Przekonująca</a:t>
            </a:r>
          </a:p>
          <a:p>
            <a:pPr eaLnBrk="1" hangingPunct="1"/>
            <a:r>
              <a:rPr lang="pl-PL" altLang="pl-PL" sz="1200" b="1">
                <a:solidFill>
                  <a:schemeClr val="bg2"/>
                </a:solidFill>
                <a:latin typeface="Times New Roman" pitchFamily="18" charset="0"/>
              </a:rPr>
              <a:t>komunikacja</a:t>
            </a:r>
          </a:p>
        </p:txBody>
      </p:sp>
      <p:sp>
        <p:nvSpPr>
          <p:cNvPr id="50194" name="Text Box 18"/>
          <p:cNvSpPr txBox="1">
            <a:spLocks noChangeArrowheads="1"/>
          </p:cNvSpPr>
          <p:nvPr/>
        </p:nvSpPr>
        <p:spPr bwMode="auto">
          <a:xfrm>
            <a:off x="6080125" y="1406525"/>
            <a:ext cx="5826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pl-PL" altLang="pl-PL" sz="1200" b="1">
                <a:solidFill>
                  <a:schemeClr val="bg2"/>
                </a:solidFill>
                <a:latin typeface="Times New Roman" pitchFamily="18" charset="0"/>
              </a:rPr>
              <a:t>Pokaz</a:t>
            </a:r>
          </a:p>
        </p:txBody>
      </p:sp>
      <p:sp>
        <p:nvSpPr>
          <p:cNvPr id="50195" name="Text Box 19"/>
          <p:cNvSpPr txBox="1">
            <a:spLocks noChangeArrowheads="1"/>
          </p:cNvSpPr>
          <p:nvPr/>
        </p:nvSpPr>
        <p:spPr bwMode="auto">
          <a:xfrm>
            <a:off x="7513638" y="552450"/>
            <a:ext cx="103981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pl-PL" altLang="pl-PL" sz="1200" b="1">
                <a:solidFill>
                  <a:schemeClr val="bg2"/>
                </a:solidFill>
                <a:latin typeface="Times New Roman" pitchFamily="18" charset="0"/>
              </a:rPr>
              <a:t>Uczestnictwo</a:t>
            </a:r>
          </a:p>
        </p:txBody>
      </p:sp>
      <p:sp>
        <p:nvSpPr>
          <p:cNvPr id="50196" name="Text Box 20"/>
          <p:cNvSpPr txBox="1">
            <a:spLocks noChangeArrowheads="1"/>
          </p:cNvSpPr>
          <p:nvPr/>
        </p:nvSpPr>
        <p:spPr bwMode="auto">
          <a:xfrm>
            <a:off x="8027988" y="1387475"/>
            <a:ext cx="10477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pl-PL" altLang="pl-PL" sz="1200" b="1">
                <a:solidFill>
                  <a:schemeClr val="bg2"/>
                </a:solidFill>
                <a:latin typeface="Times New Roman" pitchFamily="18" charset="0"/>
              </a:rPr>
              <a:t>Uzasadnienie</a:t>
            </a:r>
          </a:p>
        </p:txBody>
      </p:sp>
      <p:sp>
        <p:nvSpPr>
          <p:cNvPr id="50197" name="Text Box 21"/>
          <p:cNvSpPr txBox="1">
            <a:spLocks noChangeArrowheads="1"/>
          </p:cNvSpPr>
          <p:nvPr/>
        </p:nvSpPr>
        <p:spPr bwMode="auto">
          <a:xfrm>
            <a:off x="6400800" y="2209800"/>
            <a:ext cx="11017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pl-PL" altLang="pl-PL" sz="1200" b="1">
                <a:solidFill>
                  <a:schemeClr val="bg2"/>
                </a:solidFill>
                <a:latin typeface="Times New Roman" pitchFamily="18" charset="0"/>
              </a:rPr>
              <a:t>Teatralizacja</a:t>
            </a:r>
          </a:p>
        </p:txBody>
      </p:sp>
      <p:sp>
        <p:nvSpPr>
          <p:cNvPr id="85014" name="Text Box 22"/>
          <p:cNvSpPr txBox="1">
            <a:spLocks noChangeArrowheads="1"/>
          </p:cNvSpPr>
          <p:nvPr/>
        </p:nvSpPr>
        <p:spPr bwMode="auto">
          <a:xfrm>
            <a:off x="7589838" y="2254250"/>
            <a:ext cx="8556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pl-PL" altLang="pl-PL" sz="1400" b="1">
                <a:solidFill>
                  <a:schemeClr val="hlink"/>
                </a:solidFill>
                <a:latin typeface="Times New Roman" pitchFamily="18" charset="0"/>
              </a:rPr>
              <a:t>Pomoce </a:t>
            </a:r>
          </a:p>
          <a:p>
            <a:pPr eaLnBrk="1" hangingPunct="1"/>
            <a:r>
              <a:rPr lang="pl-PL" altLang="pl-PL" sz="1400" b="1">
                <a:solidFill>
                  <a:schemeClr val="hlink"/>
                </a:solidFill>
                <a:latin typeface="Times New Roman" pitchFamily="18" charset="0"/>
              </a:rPr>
              <a:t>wizualne</a:t>
            </a: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5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5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84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" dur="500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0" dur="500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4" dur="500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8" dur="500"/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2" dur="500"/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4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6" dur="500"/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1" dur="500"/>
                                        <p:tgtEl>
                                          <p:spTgt spid="84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6" dur="500"/>
                                        <p:tgtEl>
                                          <p:spTgt spid="84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1" dur="500"/>
                                        <p:tgtEl>
                                          <p:spTgt spid="85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6" dur="500"/>
                                        <p:tgtEl>
                                          <p:spTgt spid="84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 build="p" autoUpdateAnimBg="0" advAuto="0"/>
      <p:bldP spid="84996" grpId="0" autoUpdateAnimBg="0"/>
      <p:bldP spid="84997" grpId="0" autoUpdateAnimBg="0"/>
      <p:bldP spid="84998" grpId="0" autoUpdateAnimBg="0"/>
      <p:bldP spid="84999" grpId="0" autoUpdateAnimBg="0"/>
      <p:bldP spid="85000" grpId="0" autoUpdateAnimBg="0"/>
      <p:bldP spid="85014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4"/>
          <p:cNvSpPr>
            <a:spLocks noChangeArrowheads="1"/>
          </p:cNvSpPr>
          <p:nvPr/>
        </p:nvSpPr>
        <p:spPr bwMode="auto">
          <a:xfrm>
            <a:off x="611188" y="404813"/>
            <a:ext cx="7059612" cy="80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4000" b="1" dirty="0">
                <a:solidFill>
                  <a:schemeClr val="bg2"/>
                </a:solidFill>
              </a:rPr>
              <a:t>Uzasadnienie - przekonywanie</a:t>
            </a:r>
          </a:p>
        </p:txBody>
      </p:sp>
      <p:sp>
        <p:nvSpPr>
          <p:cNvPr id="51203" name="Rectangle 5"/>
          <p:cNvSpPr>
            <a:spLocks noChangeArrowheads="1"/>
          </p:cNvSpPr>
          <p:nvPr/>
        </p:nvSpPr>
        <p:spPr bwMode="auto">
          <a:xfrm>
            <a:off x="250825" y="2636838"/>
            <a:ext cx="612140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45000"/>
              </a:spcBef>
              <a:buClr>
                <a:schemeClr val="tx1"/>
              </a:buClr>
              <a:buSzTx/>
            </a:pPr>
            <a:r>
              <a:rPr lang="pl-PL" altLang="pl-PL" sz="2800" b="1" dirty="0">
                <a:solidFill>
                  <a:schemeClr val="bg2"/>
                </a:solidFill>
                <a:latin typeface="+mn-lt"/>
              </a:rPr>
              <a:t> </a:t>
            </a:r>
            <a:r>
              <a:rPr lang="pl-PL" altLang="pl-PL" sz="2800" b="1" dirty="0" smtClean="0">
                <a:solidFill>
                  <a:schemeClr val="bg2"/>
                </a:solidFill>
                <a:latin typeface="+mn-lt"/>
              </a:rPr>
              <a:t>perswazja</a:t>
            </a:r>
            <a:endParaRPr lang="pl-PL" altLang="pl-PL" sz="2800" b="1" dirty="0">
              <a:solidFill>
                <a:schemeClr val="bg2"/>
              </a:solidFill>
              <a:latin typeface="+mn-lt"/>
            </a:endParaRPr>
          </a:p>
          <a:p>
            <a:pPr>
              <a:spcBef>
                <a:spcPct val="45000"/>
              </a:spcBef>
              <a:buClr>
                <a:schemeClr val="tx1"/>
              </a:buClr>
              <a:buSzTx/>
            </a:pPr>
            <a:r>
              <a:rPr lang="pl-PL" altLang="pl-PL" sz="2800" b="1" dirty="0">
                <a:solidFill>
                  <a:schemeClr val="bg2"/>
                </a:solidFill>
                <a:latin typeface="+mn-lt"/>
              </a:rPr>
              <a:t> </a:t>
            </a:r>
            <a:r>
              <a:rPr lang="pl-PL" altLang="pl-PL" sz="2800" b="1" dirty="0" smtClean="0">
                <a:solidFill>
                  <a:schemeClr val="bg2"/>
                </a:solidFill>
                <a:latin typeface="+mn-lt"/>
              </a:rPr>
              <a:t>kalkulacja</a:t>
            </a:r>
            <a:endParaRPr lang="pl-PL" altLang="pl-PL" sz="2800" b="1" dirty="0">
              <a:solidFill>
                <a:schemeClr val="bg2"/>
              </a:solidFill>
              <a:latin typeface="+mn-lt"/>
            </a:endParaRPr>
          </a:p>
          <a:p>
            <a:pPr>
              <a:spcBef>
                <a:spcPct val="45000"/>
              </a:spcBef>
              <a:buClr>
                <a:schemeClr val="tx1"/>
              </a:buClr>
              <a:buSzTx/>
            </a:pPr>
            <a:r>
              <a:rPr lang="pl-PL" altLang="pl-PL" sz="2800" b="1" dirty="0">
                <a:solidFill>
                  <a:schemeClr val="bg2"/>
                </a:solidFill>
                <a:latin typeface="+mn-lt"/>
              </a:rPr>
              <a:t> wyniki badań </a:t>
            </a:r>
            <a:r>
              <a:rPr lang="pl-PL" altLang="pl-PL" sz="2800" b="1" dirty="0" smtClean="0">
                <a:solidFill>
                  <a:schemeClr val="bg2"/>
                </a:solidFill>
                <a:latin typeface="+mn-lt"/>
              </a:rPr>
              <a:t>i obserwacji własnych</a:t>
            </a:r>
            <a:endParaRPr lang="pl-PL" altLang="pl-PL" sz="2800" b="1" dirty="0">
              <a:solidFill>
                <a:schemeClr val="bg2"/>
              </a:solidFill>
              <a:latin typeface="+mn-lt"/>
            </a:endParaRPr>
          </a:p>
          <a:p>
            <a:pPr>
              <a:spcBef>
                <a:spcPct val="45000"/>
              </a:spcBef>
              <a:buClr>
                <a:schemeClr val="tx1"/>
              </a:buClr>
              <a:buSzTx/>
            </a:pPr>
            <a:r>
              <a:rPr lang="pl-PL" altLang="pl-PL" sz="2800" b="1" dirty="0">
                <a:solidFill>
                  <a:schemeClr val="bg2"/>
                </a:solidFill>
                <a:latin typeface="+mn-lt"/>
              </a:rPr>
              <a:t> wyniki badań  firm niezależnych</a:t>
            </a:r>
          </a:p>
        </p:txBody>
      </p:sp>
      <p:sp>
        <p:nvSpPr>
          <p:cNvPr id="51204" name="Oval 6"/>
          <p:cNvSpPr>
            <a:spLocks noChangeArrowheads="1"/>
          </p:cNvSpPr>
          <p:nvPr/>
        </p:nvSpPr>
        <p:spPr bwMode="auto">
          <a:xfrm>
            <a:off x="5715000" y="1124744"/>
            <a:ext cx="3200400" cy="307816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endParaRPr lang="pl-PL" altLang="pl-PL" sz="1200">
              <a:latin typeface="Times New Roman" pitchFamily="18" charset="0"/>
            </a:endParaRPr>
          </a:p>
        </p:txBody>
      </p:sp>
      <p:sp>
        <p:nvSpPr>
          <p:cNvPr id="51205" name="Line 7"/>
          <p:cNvSpPr>
            <a:spLocks noChangeShapeType="1"/>
          </p:cNvSpPr>
          <p:nvPr/>
        </p:nvSpPr>
        <p:spPr bwMode="auto">
          <a:xfrm>
            <a:off x="7315200" y="1066800"/>
            <a:ext cx="0" cy="312420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1206" name="Line 8"/>
          <p:cNvSpPr>
            <a:spLocks noChangeShapeType="1"/>
          </p:cNvSpPr>
          <p:nvPr/>
        </p:nvSpPr>
        <p:spPr bwMode="auto">
          <a:xfrm rot="3547753">
            <a:off x="7338219" y="1016794"/>
            <a:ext cx="0" cy="3154362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1207" name="Line 9"/>
          <p:cNvSpPr>
            <a:spLocks noChangeShapeType="1"/>
          </p:cNvSpPr>
          <p:nvPr/>
        </p:nvSpPr>
        <p:spPr bwMode="auto">
          <a:xfrm rot="7190314">
            <a:off x="7314407" y="1029494"/>
            <a:ext cx="1587" cy="3108325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1208" name="Oval 10"/>
          <p:cNvSpPr>
            <a:spLocks noChangeArrowheads="1"/>
          </p:cNvSpPr>
          <p:nvPr/>
        </p:nvSpPr>
        <p:spPr bwMode="auto">
          <a:xfrm>
            <a:off x="6811963" y="2078038"/>
            <a:ext cx="1052512" cy="100965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endParaRPr lang="pl-PL" altLang="pl-PL" sz="120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1209" name="Text Box 11"/>
          <p:cNvSpPr txBox="1">
            <a:spLocks noChangeArrowheads="1"/>
          </p:cNvSpPr>
          <p:nvPr/>
        </p:nvSpPr>
        <p:spPr bwMode="auto">
          <a:xfrm>
            <a:off x="6873875" y="2533650"/>
            <a:ext cx="9715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pl-PL" altLang="pl-PL" sz="1200" b="1">
                <a:solidFill>
                  <a:schemeClr val="hlink"/>
                </a:solidFill>
                <a:latin typeface="Times New Roman" pitchFamily="18" charset="0"/>
              </a:rPr>
              <a:t>Sprzedawca</a:t>
            </a:r>
          </a:p>
        </p:txBody>
      </p:sp>
      <p:sp>
        <p:nvSpPr>
          <p:cNvPr id="51210" name="Text Box 12"/>
          <p:cNvSpPr txBox="1">
            <a:spLocks noChangeArrowheads="1"/>
          </p:cNvSpPr>
          <p:nvPr/>
        </p:nvSpPr>
        <p:spPr bwMode="auto">
          <a:xfrm>
            <a:off x="6172200" y="1549400"/>
            <a:ext cx="1082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pl-PL" altLang="pl-PL" sz="1200" b="1">
                <a:solidFill>
                  <a:schemeClr val="bg2"/>
                </a:solidFill>
                <a:latin typeface="Times New Roman" pitchFamily="18" charset="0"/>
              </a:rPr>
              <a:t>Przekonująca</a:t>
            </a:r>
          </a:p>
          <a:p>
            <a:pPr eaLnBrk="1" hangingPunct="1"/>
            <a:r>
              <a:rPr lang="pl-PL" altLang="pl-PL" sz="1200" b="1">
                <a:solidFill>
                  <a:schemeClr val="bg2"/>
                </a:solidFill>
                <a:latin typeface="Times New Roman" pitchFamily="18" charset="0"/>
              </a:rPr>
              <a:t>komunikacja</a:t>
            </a:r>
          </a:p>
        </p:txBody>
      </p:sp>
      <p:sp>
        <p:nvSpPr>
          <p:cNvPr id="51211" name="Text Box 13"/>
          <p:cNvSpPr txBox="1">
            <a:spLocks noChangeArrowheads="1"/>
          </p:cNvSpPr>
          <p:nvPr/>
        </p:nvSpPr>
        <p:spPr bwMode="auto">
          <a:xfrm>
            <a:off x="5851525" y="2473325"/>
            <a:ext cx="5826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pl-PL" altLang="pl-PL" sz="1200" b="1">
                <a:solidFill>
                  <a:schemeClr val="bg2"/>
                </a:solidFill>
                <a:latin typeface="Times New Roman" pitchFamily="18" charset="0"/>
              </a:rPr>
              <a:t>Pokaz</a:t>
            </a:r>
          </a:p>
        </p:txBody>
      </p:sp>
      <p:sp>
        <p:nvSpPr>
          <p:cNvPr id="51212" name="Text Box 14"/>
          <p:cNvSpPr txBox="1">
            <a:spLocks noChangeArrowheads="1"/>
          </p:cNvSpPr>
          <p:nvPr/>
        </p:nvSpPr>
        <p:spPr bwMode="auto">
          <a:xfrm>
            <a:off x="7285038" y="1619250"/>
            <a:ext cx="103981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pl-PL" altLang="pl-PL" sz="1200" b="1">
                <a:solidFill>
                  <a:schemeClr val="bg2"/>
                </a:solidFill>
                <a:latin typeface="Times New Roman" pitchFamily="18" charset="0"/>
              </a:rPr>
              <a:t>Uczestnictwo</a:t>
            </a:r>
          </a:p>
        </p:txBody>
      </p:sp>
      <p:sp>
        <p:nvSpPr>
          <p:cNvPr id="87055" name="Text Box 15"/>
          <p:cNvSpPr txBox="1">
            <a:spLocks noChangeArrowheads="1"/>
          </p:cNvSpPr>
          <p:nvPr/>
        </p:nvSpPr>
        <p:spPr bwMode="auto">
          <a:xfrm>
            <a:off x="7799388" y="2428875"/>
            <a:ext cx="11922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pl-PL" altLang="pl-PL" sz="1400" b="1">
                <a:solidFill>
                  <a:schemeClr val="hlink"/>
                </a:solidFill>
                <a:latin typeface="Times New Roman" pitchFamily="18" charset="0"/>
              </a:rPr>
              <a:t>Uzasadnienie</a:t>
            </a:r>
          </a:p>
        </p:txBody>
      </p:sp>
      <p:sp>
        <p:nvSpPr>
          <p:cNvPr id="51214" name="Text Box 16"/>
          <p:cNvSpPr txBox="1">
            <a:spLocks noChangeArrowheads="1"/>
          </p:cNvSpPr>
          <p:nvPr/>
        </p:nvSpPr>
        <p:spPr bwMode="auto">
          <a:xfrm>
            <a:off x="6172200" y="3276600"/>
            <a:ext cx="11017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pl-PL" altLang="pl-PL" sz="1200" b="1">
                <a:solidFill>
                  <a:schemeClr val="bg2"/>
                </a:solidFill>
                <a:latin typeface="Times New Roman" pitchFamily="18" charset="0"/>
              </a:rPr>
              <a:t>Teatralizacja</a:t>
            </a:r>
          </a:p>
        </p:txBody>
      </p:sp>
      <p:sp>
        <p:nvSpPr>
          <p:cNvPr id="51215" name="Text Box 17"/>
          <p:cNvSpPr txBox="1">
            <a:spLocks noChangeArrowheads="1"/>
          </p:cNvSpPr>
          <p:nvPr/>
        </p:nvSpPr>
        <p:spPr bwMode="auto">
          <a:xfrm>
            <a:off x="7361238" y="3346450"/>
            <a:ext cx="760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pl-PL" altLang="pl-PL" sz="1200" b="1">
                <a:solidFill>
                  <a:schemeClr val="bg2"/>
                </a:solidFill>
                <a:latin typeface="Times New Roman" pitchFamily="18" charset="0"/>
              </a:rPr>
              <a:t>Pomoce </a:t>
            </a:r>
          </a:p>
          <a:p>
            <a:pPr eaLnBrk="1" hangingPunct="1"/>
            <a:r>
              <a:rPr lang="pl-PL" altLang="pl-PL" sz="1200" b="1">
                <a:solidFill>
                  <a:schemeClr val="bg2"/>
                </a:solidFill>
                <a:latin typeface="Times New Roman" pitchFamily="18" charset="0"/>
              </a:rPr>
              <a:t>wizualne</a:t>
            </a:r>
          </a:p>
        </p:txBody>
      </p:sp>
      <p:graphicFrame>
        <p:nvGraphicFramePr>
          <p:cNvPr id="51216" name="Object 18"/>
          <p:cNvGraphicFramePr>
            <a:graphicFrameLocks noChangeAspect="1"/>
          </p:cNvGraphicFramePr>
          <p:nvPr/>
        </p:nvGraphicFramePr>
        <p:xfrm>
          <a:off x="6804025" y="4927600"/>
          <a:ext cx="2035175" cy="193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5" name="CorelDRAW" r:id="rId4" imgW="7000875" imgH="7543800" progId="CorelDraw.Rysunek.8">
                  <p:embed/>
                </p:oleObj>
              </mc:Choice>
              <mc:Fallback>
                <p:oleObj name="CorelDRAW" r:id="rId4" imgW="7000875" imgH="7543800" progId="CorelDraw.Rysunek.8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4025" y="4927600"/>
                        <a:ext cx="2035175" cy="193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87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87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55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4"/>
          <p:cNvSpPr>
            <a:spLocks noChangeArrowheads="1"/>
          </p:cNvSpPr>
          <p:nvPr/>
        </p:nvSpPr>
        <p:spPr bwMode="auto">
          <a:xfrm>
            <a:off x="0" y="2924944"/>
            <a:ext cx="9180512" cy="80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4000" b="1" dirty="0" smtClean="0">
                <a:solidFill>
                  <a:schemeClr val="bg2"/>
                </a:solidFill>
              </a:rPr>
              <a:t>Dziękuję za uwagę!</a:t>
            </a:r>
            <a:endParaRPr lang="pl-PL" altLang="pl-PL" sz="4000" b="1" dirty="0">
              <a:solidFill>
                <a:schemeClr val="bg2"/>
              </a:solidFill>
            </a:endParaRPr>
          </a:p>
        </p:txBody>
      </p:sp>
      <p:pic>
        <p:nvPicPr>
          <p:cNvPr id="22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7" y="231033"/>
            <a:ext cx="9034463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Prostokąt 22"/>
          <p:cNvSpPr/>
          <p:nvPr/>
        </p:nvSpPr>
        <p:spPr>
          <a:xfrm>
            <a:off x="-180528" y="836712"/>
            <a:ext cx="936104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l-PL" sz="800" dirty="0">
              <a:solidFill>
                <a:srgbClr val="000000"/>
              </a:solidFill>
              <a:latin typeface="Arial" charset="0"/>
            </a:endParaRPr>
          </a:p>
          <a:p>
            <a:pPr algn="ctr"/>
            <a:r>
              <a:rPr lang="pl-PL" sz="800" dirty="0">
                <a:solidFill>
                  <a:srgbClr val="000000"/>
                </a:solidFill>
                <a:latin typeface="Arial" charset="0"/>
              </a:rPr>
              <a:t>„Europejski Fundusz Rolny na rzecz Rozwoju Obszarów Wiejskich: Europa inwestująca w obszary wiejskie.”</a:t>
            </a:r>
          </a:p>
          <a:p>
            <a:pPr algn="ctr"/>
            <a:r>
              <a:rPr lang="pl-PL" sz="800" dirty="0">
                <a:solidFill>
                  <a:srgbClr val="000000"/>
                </a:solidFill>
                <a:latin typeface="Arial" charset="0"/>
              </a:rPr>
              <a:t>Projekt opracowany przez Ministerstwo Rolnictwa i Rozwoju Wsi</a:t>
            </a:r>
          </a:p>
          <a:p>
            <a:pPr algn="ctr"/>
            <a:r>
              <a:rPr lang="pl-PL" sz="800" dirty="0">
                <a:solidFill>
                  <a:srgbClr val="000000"/>
                </a:solidFill>
                <a:latin typeface="Arial" charset="0"/>
              </a:rPr>
              <a:t>Projekt współfinansowany ze środków Unii Europejskiej w ramach Pomocy Technicznej Programu Rozwoju Obszarów Wiejskich na lata 2007-2013</a:t>
            </a:r>
          </a:p>
          <a:p>
            <a:pPr algn="ctr"/>
            <a:r>
              <a:rPr lang="pl-PL" sz="800" dirty="0">
                <a:solidFill>
                  <a:srgbClr val="000000"/>
                </a:solidFill>
                <a:latin typeface="Arial" charset="0"/>
              </a:rPr>
              <a:t>Instytucja Zarządzająca Programem Rozwoju Obszarów Wiejskich na lata 2007-2013 -</a:t>
            </a:r>
          </a:p>
          <a:p>
            <a:pPr algn="ctr"/>
            <a:r>
              <a:rPr lang="pl-PL" sz="800" dirty="0">
                <a:solidFill>
                  <a:srgbClr val="000000"/>
                </a:solidFill>
                <a:latin typeface="Arial" charset="0"/>
              </a:rPr>
              <a:t>Minister Rolnictwa i Rozwoju Wsi</a:t>
            </a:r>
          </a:p>
          <a:p>
            <a:pPr algn="ctr"/>
            <a:endParaRPr lang="pl-PL" sz="800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522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709612"/>
            <a:ext cx="9447213" cy="221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313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title"/>
          </p:nvPr>
        </p:nvSpPr>
        <p:spPr>
          <a:xfrm>
            <a:off x="323850" y="908050"/>
            <a:ext cx="8435975" cy="2578100"/>
          </a:xfrm>
        </p:spPr>
        <p:txBody>
          <a:bodyPr/>
          <a:lstStyle/>
          <a:p>
            <a:pPr eaLnBrk="1" hangingPunct="1"/>
            <a:r>
              <a:rPr lang="pl-PL" altLang="pl-PL" sz="3200" b="1" i="1" dirty="0" smtClean="0">
                <a:latin typeface="Times New Roman" pitchFamily="18" charset="0"/>
              </a:rPr>
              <a:t>Idea</a:t>
            </a:r>
            <a:r>
              <a:rPr lang="pl-PL" altLang="pl-PL" sz="3200" i="1" dirty="0" smtClean="0">
                <a:latin typeface="Times New Roman" pitchFamily="18" charset="0"/>
              </a:rPr>
              <a:t> (sprzedaży bezpośredniej) </a:t>
            </a:r>
            <a:r>
              <a:rPr lang="pl-PL" altLang="pl-PL" sz="3200" b="1" i="1" dirty="0" smtClean="0">
                <a:latin typeface="Times New Roman" pitchFamily="18" charset="0"/>
              </a:rPr>
              <a:t>jest specyficznym produktem</a:t>
            </a:r>
            <a:r>
              <a:rPr lang="pl-PL" altLang="pl-PL" sz="3200" i="1" dirty="0" smtClean="0">
                <a:latin typeface="Times New Roman" pitchFamily="18" charset="0"/>
              </a:rPr>
              <a:t> oferowanym w systemie komercyjnym lub niekomercyjnym jako zbiór wartości, użyteczności czy korzyści o różnorakim charakterze, zakresie, funkcji oraz formie ujęcia</a:t>
            </a:r>
            <a:r>
              <a:rPr lang="pl-PL" altLang="pl-PL" sz="3200" baseline="30000" dirty="0" smtClean="0">
                <a:latin typeface="Times New Roman" pitchFamily="18" charset="0"/>
              </a:rPr>
              <a:t>1</a:t>
            </a:r>
          </a:p>
        </p:txBody>
      </p:sp>
      <p:sp>
        <p:nvSpPr>
          <p:cNvPr id="35843" name="Text Box 4"/>
          <p:cNvSpPr txBox="1">
            <a:spLocks noChangeArrowheads="1"/>
          </p:cNvSpPr>
          <p:nvPr/>
        </p:nvSpPr>
        <p:spPr bwMode="auto">
          <a:xfrm>
            <a:off x="0" y="6400800"/>
            <a:ext cx="88407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pl-PL" altLang="pl-PL" sz="1200" baseline="30000">
                <a:latin typeface="Times New Roman" pitchFamily="18" charset="0"/>
              </a:rPr>
              <a:t>1/</a:t>
            </a:r>
            <a:r>
              <a:rPr lang="pl-PL" altLang="pl-PL" sz="1200">
                <a:latin typeface="Times New Roman" pitchFamily="18" charset="0"/>
              </a:rPr>
              <a:t> P.Kotler, A Generic Concept of Marketing, „Journal of Marketing” 1972, April za A.Szromnik „Marketingowa koncepcja kreowania i rozpowszechniania idei – zarys strategii marketingowej (cz.I), Marketing i Rynek 4/2014</a:t>
            </a:r>
          </a:p>
        </p:txBody>
      </p:sp>
      <p:sp>
        <p:nvSpPr>
          <p:cNvPr id="35844" name="Text Box 5"/>
          <p:cNvSpPr txBox="1">
            <a:spLocks noChangeArrowheads="1"/>
          </p:cNvSpPr>
          <p:nvPr/>
        </p:nvSpPr>
        <p:spPr bwMode="auto">
          <a:xfrm>
            <a:off x="539750" y="4076700"/>
            <a:ext cx="79914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pl-PL" altLang="pl-PL" sz="2400" b="1" dirty="0">
                <a:latin typeface="Arial" charset="0"/>
              </a:rPr>
              <a:t>Podstawowym celem rozpowszechniania idei sprzedaży bezpośredniej wśród rolników jest pobudzenie ich aktywności społecznej i gospodarczej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/>
          </p:nvPr>
        </p:nvSpPr>
        <p:spPr>
          <a:xfrm>
            <a:off x="179388" y="274638"/>
            <a:ext cx="8785225" cy="1143000"/>
          </a:xfrm>
        </p:spPr>
        <p:txBody>
          <a:bodyPr/>
          <a:lstStyle/>
          <a:p>
            <a:pPr eaLnBrk="1" hangingPunct="1"/>
            <a:r>
              <a:rPr lang="pl-PL" altLang="pl-PL" sz="2800" b="1" dirty="0" smtClean="0">
                <a:latin typeface="Times New Roman" pitchFamily="18" charset="0"/>
              </a:rPr>
              <a:t>Założenia procesu kreowania i przekazywania idei sprzedaży bezpośredniej</a:t>
            </a:r>
          </a:p>
        </p:txBody>
      </p:sp>
      <p:sp>
        <p:nvSpPr>
          <p:cNvPr id="36867" name="Rectangle 3"/>
          <p:cNvSpPr>
            <a:spLocks noGrp="1"/>
          </p:cNvSpPr>
          <p:nvPr>
            <p:ph type="body" idx="1"/>
          </p:nvPr>
        </p:nvSpPr>
        <p:spPr>
          <a:xfrm>
            <a:off x="457200" y="1711325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l-PL" altLang="pl-PL" sz="2000" smtClean="0">
                <a:latin typeface="Times New Roman" pitchFamily="18" charset="0"/>
              </a:rPr>
              <a:t>Idea sprzedaży bezpośredniej jest zestawem wartości istotnych dla producentów i konsumentów.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000" smtClean="0">
                <a:latin typeface="Times New Roman" pitchFamily="18" charset="0"/>
              </a:rPr>
              <a:t>Proces kreowania idei sprzedaży bezpośredniej  powinien być poprzedzony pełnym rozpoznaniem środowiska odbiorców idei, ich oczekiwań, potrzeb, pragnień oraz preferencji.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000" smtClean="0">
                <a:latin typeface="Times New Roman" pitchFamily="18" charset="0"/>
              </a:rPr>
              <a:t>Skuteczne rozpowszechnianie i utrwalanie idei sprzedaży bezpośredniej poprzedzić należy szeroką akcją jej komunikowania – informowania, przekonywania lub przypominania.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000" smtClean="0">
                <a:latin typeface="Times New Roman" pitchFamily="18" charset="0"/>
              </a:rPr>
              <a:t>Akceptacja sprzedaży bezpośredniej zależy od zmian sposobów myślenia, postaw oraz zachowań producentów – od wielkości subiektywnych kosztów zmian, jej uciążliwości, trudności, wysiłku, stresu oraz ewentualnych utraconych korzyści.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000" smtClean="0">
                <a:latin typeface="Times New Roman" pitchFamily="18" charset="0"/>
              </a:rPr>
              <a:t>Stosunek (akceptacja, ocena, krytyka, relatywna atrakcyjność) do idei sprzedaży bezpośredniej powinno być przedmiotem systematycznych badań oraz analiz.</a:t>
            </a:r>
            <a:r>
              <a:rPr lang="pl-PL" altLang="pl-PL" sz="1800" baseline="30000" smtClean="0">
                <a:latin typeface="Times New Roman" pitchFamily="18" charset="0"/>
              </a:rPr>
              <a:t>1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323850" y="6400800"/>
            <a:ext cx="8013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pl-PL" altLang="pl-PL" sz="1200" baseline="30000"/>
              <a:t>1/ </a:t>
            </a:r>
            <a:r>
              <a:rPr lang="pl-PL" altLang="pl-PL" sz="1200">
                <a:latin typeface="Times New Roman" pitchFamily="18" charset="0"/>
              </a:rPr>
              <a:t>Na podstawie: A. Szromnik „Marketingowa koncepcja kreowania i rozpowszechniania idei – zarys strategii marketingowej (cz.I), Marketing i Rynek 4/2014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Oval 16"/>
          <p:cNvSpPr>
            <a:spLocks noChangeArrowheads="1"/>
          </p:cNvSpPr>
          <p:nvPr/>
        </p:nvSpPr>
        <p:spPr bwMode="auto">
          <a:xfrm>
            <a:off x="1763713" y="1557040"/>
            <a:ext cx="5041900" cy="504031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37891" name="Oval 15"/>
          <p:cNvSpPr>
            <a:spLocks noChangeArrowheads="1"/>
          </p:cNvSpPr>
          <p:nvPr/>
        </p:nvSpPr>
        <p:spPr bwMode="auto">
          <a:xfrm>
            <a:off x="2603500" y="2396827"/>
            <a:ext cx="3362325" cy="3362325"/>
          </a:xfrm>
          <a:prstGeom prst="ellipse">
            <a:avLst/>
          </a:prstGeom>
          <a:solidFill>
            <a:srgbClr val="D8E088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graphicFrame>
        <p:nvGraphicFramePr>
          <p:cNvPr id="37892" name="Object 10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7833310"/>
              </p:ext>
            </p:extLst>
          </p:nvPr>
        </p:nvGraphicFramePr>
        <p:xfrm>
          <a:off x="7305675" y="5162252"/>
          <a:ext cx="69850" cy="6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49" name="CorelDRAW" r:id="rId4" imgW="6943725" imgH="6905625" progId="CorelDraw.Rysunek.8">
                  <p:embed/>
                </p:oleObj>
              </mc:Choice>
              <mc:Fallback>
                <p:oleObj name="CorelDRAW" r:id="rId4" imgW="6943725" imgH="6905625" progId="CorelDraw.Rysunek.8">
                  <p:embed/>
                  <p:pic>
                    <p:nvPicPr>
                      <p:cNvPr id="0" name="Object 10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5675" y="5162252"/>
                        <a:ext cx="69850" cy="6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3" name="Object 10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1145816"/>
              </p:ext>
            </p:extLst>
          </p:nvPr>
        </p:nvGraphicFramePr>
        <p:xfrm>
          <a:off x="7305675" y="5162252"/>
          <a:ext cx="69850" cy="6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50" name="CorelDRAW" r:id="rId6" imgW="6943725" imgH="6905625" progId="CorelDraw.Rysunek.8">
                  <p:embed/>
                </p:oleObj>
              </mc:Choice>
              <mc:Fallback>
                <p:oleObj name="CorelDRAW" r:id="rId6" imgW="6943725" imgH="6905625" progId="CorelDraw.Rysunek.8">
                  <p:embed/>
                  <p:pic>
                    <p:nvPicPr>
                      <p:cNvPr id="0" name="Object 10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5675" y="5162252"/>
                        <a:ext cx="69850" cy="6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4" name="Object 10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538713"/>
              </p:ext>
            </p:extLst>
          </p:nvPr>
        </p:nvGraphicFramePr>
        <p:xfrm>
          <a:off x="7305675" y="5162252"/>
          <a:ext cx="69850" cy="6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51" name="CorelDRAW" r:id="rId7" imgW="6943725" imgH="6905625" progId="CorelDraw.Rysunek.8">
                  <p:embed/>
                </p:oleObj>
              </mc:Choice>
              <mc:Fallback>
                <p:oleObj name="CorelDRAW" r:id="rId7" imgW="6943725" imgH="6905625" progId="CorelDraw.Rysunek.8">
                  <p:embed/>
                  <p:pic>
                    <p:nvPicPr>
                      <p:cNvPr id="0" name="Object 10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5675" y="5162252"/>
                        <a:ext cx="69850" cy="6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5" name="Object 10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4412052"/>
              </p:ext>
            </p:extLst>
          </p:nvPr>
        </p:nvGraphicFramePr>
        <p:xfrm>
          <a:off x="7305675" y="5162252"/>
          <a:ext cx="69850" cy="6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52" name="CorelDRAW" r:id="rId8" imgW="6943725" imgH="6905625" progId="CorelDraw.Rysunek.8">
                  <p:embed/>
                </p:oleObj>
              </mc:Choice>
              <mc:Fallback>
                <p:oleObj name="CorelDRAW" r:id="rId8" imgW="6943725" imgH="6905625" progId="CorelDraw.Rysunek.8">
                  <p:embed/>
                  <p:pic>
                    <p:nvPicPr>
                      <p:cNvPr id="0" name="Object 10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5675" y="5162252"/>
                        <a:ext cx="69850" cy="6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251520" y="221739"/>
            <a:ext cx="856895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l-PL" altLang="pl-PL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Struktura marketingowa idei sprzedaży bezpośredniej jako produktu czyli co chcemy „sprzedać”</a:t>
            </a:r>
          </a:p>
        </p:txBody>
      </p:sp>
      <p:sp>
        <p:nvSpPr>
          <p:cNvPr id="37897" name="Oval 13"/>
          <p:cNvSpPr>
            <a:spLocks noChangeArrowheads="1"/>
          </p:cNvSpPr>
          <p:nvPr/>
        </p:nvSpPr>
        <p:spPr bwMode="auto">
          <a:xfrm>
            <a:off x="3446463" y="3238202"/>
            <a:ext cx="1679575" cy="1679575"/>
          </a:xfrm>
          <a:prstGeom prst="ellipse">
            <a:avLst/>
          </a:prstGeom>
          <a:solidFill>
            <a:srgbClr val="B6CBE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37898" name="Text Box 17"/>
          <p:cNvSpPr txBox="1">
            <a:spLocks noChangeArrowheads="1"/>
          </p:cNvSpPr>
          <p:nvPr/>
        </p:nvSpPr>
        <p:spPr bwMode="auto">
          <a:xfrm>
            <a:off x="3463925" y="3357265"/>
            <a:ext cx="1682750" cy="1036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pl-PL" altLang="pl-PL" sz="1200" b="1">
                <a:latin typeface="Arial" charset="0"/>
              </a:rPr>
              <a:t>Rdzeń produktu</a:t>
            </a:r>
          </a:p>
          <a:p>
            <a:pPr algn="ctr" eaLnBrk="1" hangingPunct="1"/>
            <a:r>
              <a:rPr lang="pl-PL" altLang="pl-PL" sz="1000" b="1">
                <a:latin typeface="Arial" charset="0"/>
              </a:rPr>
              <a:t>(funkcja idei,</a:t>
            </a:r>
          </a:p>
          <a:p>
            <a:pPr algn="ctr" eaLnBrk="1" hangingPunct="1"/>
            <a:r>
              <a:rPr lang="pl-PL" altLang="pl-PL" sz="1000" b="1">
                <a:latin typeface="Arial" charset="0"/>
              </a:rPr>
              <a:t>korzyść podstawowa)</a:t>
            </a:r>
          </a:p>
          <a:p>
            <a:pPr algn="ctr" eaLnBrk="1" hangingPunct="1"/>
            <a:endParaRPr lang="pl-PL" altLang="pl-PL" sz="1000" b="1">
              <a:latin typeface="Arial" charset="0"/>
            </a:endParaRPr>
          </a:p>
          <a:p>
            <a:pPr algn="ctr" eaLnBrk="1" hangingPunct="1"/>
            <a:r>
              <a:rPr lang="pl-PL" altLang="pl-PL" sz="1000" b="1" i="1">
                <a:latin typeface="Arial" charset="0"/>
              </a:rPr>
              <a:t>Sprzedaż wytworzonych </a:t>
            </a:r>
          </a:p>
          <a:p>
            <a:pPr algn="ctr" eaLnBrk="1" hangingPunct="1"/>
            <a:r>
              <a:rPr lang="pl-PL" altLang="pl-PL" sz="1000" b="1" i="1">
                <a:latin typeface="Arial" charset="0"/>
              </a:rPr>
              <a:t>produktów</a:t>
            </a:r>
          </a:p>
        </p:txBody>
      </p:sp>
      <p:sp>
        <p:nvSpPr>
          <p:cNvPr id="37899" name="Text Box 20"/>
          <p:cNvSpPr txBox="1">
            <a:spLocks noChangeArrowheads="1"/>
          </p:cNvSpPr>
          <p:nvPr/>
        </p:nvSpPr>
        <p:spPr bwMode="auto">
          <a:xfrm>
            <a:off x="3132138" y="2638127"/>
            <a:ext cx="2233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pl-PL" altLang="pl-PL" sz="1200" b="1">
                <a:latin typeface="Arial" charset="0"/>
              </a:rPr>
              <a:t>Produkt rzeczywisty</a:t>
            </a:r>
          </a:p>
          <a:p>
            <a:pPr algn="ctr" eaLnBrk="1" hangingPunct="1">
              <a:spcBef>
                <a:spcPct val="20000"/>
              </a:spcBef>
            </a:pPr>
            <a:r>
              <a:rPr lang="pl-PL" altLang="pl-PL" sz="1000" b="1">
                <a:latin typeface="Arial" charset="0"/>
              </a:rPr>
              <a:t>(postrzegane cechy idei)</a:t>
            </a:r>
          </a:p>
        </p:txBody>
      </p:sp>
      <p:sp>
        <p:nvSpPr>
          <p:cNvPr id="37900" name="Text Box 21"/>
          <p:cNvSpPr txBox="1">
            <a:spLocks noChangeArrowheads="1"/>
          </p:cNvSpPr>
          <p:nvPr/>
        </p:nvSpPr>
        <p:spPr bwMode="auto">
          <a:xfrm>
            <a:off x="4789488" y="3069927"/>
            <a:ext cx="1152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altLang="pl-PL" sz="1000" b="1" i="1">
                <a:latin typeface="Arial" charset="0"/>
              </a:rPr>
              <a:t>Koszty finansowe</a:t>
            </a:r>
          </a:p>
        </p:txBody>
      </p:sp>
      <p:sp>
        <p:nvSpPr>
          <p:cNvPr id="37901" name="Text Box 22"/>
          <p:cNvSpPr txBox="1">
            <a:spLocks noChangeArrowheads="1"/>
          </p:cNvSpPr>
          <p:nvPr/>
        </p:nvSpPr>
        <p:spPr bwMode="auto">
          <a:xfrm>
            <a:off x="4500563" y="4797127"/>
            <a:ext cx="1152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altLang="pl-PL" sz="1000" b="1" i="1">
                <a:latin typeface="Arial" charset="0"/>
              </a:rPr>
              <a:t>Koszty psychologiczne</a:t>
            </a:r>
          </a:p>
        </p:txBody>
      </p:sp>
      <p:sp>
        <p:nvSpPr>
          <p:cNvPr id="37902" name="Text Box 23"/>
          <p:cNvSpPr txBox="1">
            <a:spLocks noChangeArrowheads="1"/>
          </p:cNvSpPr>
          <p:nvPr/>
        </p:nvSpPr>
        <p:spPr bwMode="auto">
          <a:xfrm>
            <a:off x="4932363" y="3501727"/>
            <a:ext cx="11525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altLang="pl-PL" sz="1000" b="1" i="1">
                <a:latin typeface="Arial" charset="0"/>
              </a:rPr>
              <a:t>Koszty czasu</a:t>
            </a:r>
          </a:p>
        </p:txBody>
      </p:sp>
      <p:sp>
        <p:nvSpPr>
          <p:cNvPr id="37903" name="Text Box 24"/>
          <p:cNvSpPr txBox="1">
            <a:spLocks noChangeArrowheads="1"/>
          </p:cNvSpPr>
          <p:nvPr/>
        </p:nvSpPr>
        <p:spPr bwMode="auto">
          <a:xfrm>
            <a:off x="5148263" y="3933527"/>
            <a:ext cx="11525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altLang="pl-PL" sz="1000" b="1" i="1">
                <a:latin typeface="Arial" charset="0"/>
              </a:rPr>
              <a:t>Logistyka</a:t>
            </a:r>
          </a:p>
        </p:txBody>
      </p:sp>
      <p:sp>
        <p:nvSpPr>
          <p:cNvPr id="37904" name="Text Box 25"/>
          <p:cNvSpPr txBox="1">
            <a:spLocks noChangeArrowheads="1"/>
          </p:cNvSpPr>
          <p:nvPr/>
        </p:nvSpPr>
        <p:spPr bwMode="auto">
          <a:xfrm>
            <a:off x="2844800" y="3141365"/>
            <a:ext cx="1152525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10000"/>
              </a:spcBef>
            </a:pPr>
            <a:r>
              <a:rPr lang="pl-PL" altLang="pl-PL" sz="1000" b="1" i="1">
                <a:latin typeface="Arial" charset="0"/>
              </a:rPr>
              <a:t>Dochody, </a:t>
            </a:r>
          </a:p>
          <a:p>
            <a:pPr eaLnBrk="1" hangingPunct="1">
              <a:spcBef>
                <a:spcPct val="10000"/>
              </a:spcBef>
            </a:pPr>
            <a:r>
              <a:rPr lang="pl-PL" altLang="pl-PL" sz="1000" b="1" i="1">
                <a:latin typeface="Arial" charset="0"/>
              </a:rPr>
              <a:t>zyski</a:t>
            </a:r>
          </a:p>
        </p:txBody>
      </p:sp>
      <p:sp>
        <p:nvSpPr>
          <p:cNvPr id="37905" name="Text Box 26"/>
          <p:cNvSpPr txBox="1">
            <a:spLocks noChangeArrowheads="1"/>
          </p:cNvSpPr>
          <p:nvPr/>
        </p:nvSpPr>
        <p:spPr bwMode="auto">
          <a:xfrm>
            <a:off x="3492500" y="5086052"/>
            <a:ext cx="115252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altLang="pl-PL" sz="1000" b="1" i="1">
                <a:latin typeface="Arial" charset="0"/>
              </a:rPr>
              <a:t>Uregulowania prawne i administracyjne</a:t>
            </a:r>
          </a:p>
        </p:txBody>
      </p:sp>
      <p:sp>
        <p:nvSpPr>
          <p:cNvPr id="37906" name="Text Box 27"/>
          <p:cNvSpPr txBox="1">
            <a:spLocks noChangeArrowheads="1"/>
          </p:cNvSpPr>
          <p:nvPr/>
        </p:nvSpPr>
        <p:spPr bwMode="auto">
          <a:xfrm>
            <a:off x="2771775" y="4654252"/>
            <a:ext cx="1152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altLang="pl-PL" sz="1000" b="1" i="1">
                <a:latin typeface="Arial" charset="0"/>
              </a:rPr>
              <a:t>Kontakt z konsumentem</a:t>
            </a:r>
          </a:p>
        </p:txBody>
      </p:sp>
      <p:sp>
        <p:nvSpPr>
          <p:cNvPr id="37907" name="Text Box 28"/>
          <p:cNvSpPr txBox="1">
            <a:spLocks noChangeArrowheads="1"/>
          </p:cNvSpPr>
          <p:nvPr/>
        </p:nvSpPr>
        <p:spPr bwMode="auto">
          <a:xfrm>
            <a:off x="2628900" y="4097040"/>
            <a:ext cx="1152525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10000"/>
              </a:spcBef>
            </a:pPr>
            <a:r>
              <a:rPr lang="pl-PL" altLang="pl-PL" sz="1000" b="1" i="1">
                <a:latin typeface="Arial" charset="0"/>
              </a:rPr>
              <a:t>Wielkość</a:t>
            </a:r>
          </a:p>
          <a:p>
            <a:pPr eaLnBrk="1" hangingPunct="1">
              <a:spcBef>
                <a:spcPct val="10000"/>
              </a:spcBef>
            </a:pPr>
            <a:r>
              <a:rPr lang="pl-PL" altLang="pl-PL" sz="1000" b="1" i="1">
                <a:latin typeface="Arial" charset="0"/>
              </a:rPr>
              <a:t>sprzedaży</a:t>
            </a:r>
          </a:p>
        </p:txBody>
      </p:sp>
      <p:sp>
        <p:nvSpPr>
          <p:cNvPr id="37908" name="Text Box 29"/>
          <p:cNvSpPr txBox="1">
            <a:spLocks noChangeArrowheads="1"/>
          </p:cNvSpPr>
          <p:nvPr/>
        </p:nvSpPr>
        <p:spPr bwMode="auto">
          <a:xfrm>
            <a:off x="5003800" y="4438352"/>
            <a:ext cx="11525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altLang="pl-PL" sz="1000" b="1" i="1">
                <a:latin typeface="Arial" charset="0"/>
              </a:rPr>
              <a:t>Pomoc CDR</a:t>
            </a:r>
          </a:p>
        </p:txBody>
      </p:sp>
      <p:sp>
        <p:nvSpPr>
          <p:cNvPr id="37909" name="Text Box 30"/>
          <p:cNvSpPr txBox="1">
            <a:spLocks noChangeArrowheads="1"/>
          </p:cNvSpPr>
          <p:nvPr/>
        </p:nvSpPr>
        <p:spPr bwMode="auto">
          <a:xfrm>
            <a:off x="3203575" y="1701502"/>
            <a:ext cx="2233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pl-PL" altLang="pl-PL" sz="1200" b="1">
                <a:latin typeface="Arial" charset="0"/>
              </a:rPr>
              <a:t>Produkt poszerzony</a:t>
            </a:r>
          </a:p>
          <a:p>
            <a:pPr algn="ctr" eaLnBrk="1" hangingPunct="1">
              <a:spcBef>
                <a:spcPct val="20000"/>
              </a:spcBef>
            </a:pPr>
            <a:r>
              <a:rPr lang="pl-PL" altLang="pl-PL" sz="1000" b="1">
                <a:latin typeface="Arial" charset="0"/>
              </a:rPr>
              <a:t>(korzyści dodatkowe)</a:t>
            </a:r>
          </a:p>
        </p:txBody>
      </p:sp>
      <p:sp>
        <p:nvSpPr>
          <p:cNvPr id="37910" name="Text Box 31"/>
          <p:cNvSpPr txBox="1">
            <a:spLocks noChangeArrowheads="1"/>
          </p:cNvSpPr>
          <p:nvPr/>
        </p:nvSpPr>
        <p:spPr bwMode="auto">
          <a:xfrm>
            <a:off x="5756708" y="2274589"/>
            <a:ext cx="11525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pl-PL" altLang="pl-PL" sz="1000" b="1" i="1">
              <a:latin typeface="Arial" charset="0"/>
            </a:endParaRPr>
          </a:p>
        </p:txBody>
      </p:sp>
      <p:sp>
        <p:nvSpPr>
          <p:cNvPr id="37911" name="Text Box 32"/>
          <p:cNvSpPr txBox="1">
            <a:spLocks noChangeArrowheads="1"/>
          </p:cNvSpPr>
          <p:nvPr/>
        </p:nvSpPr>
        <p:spPr bwMode="auto">
          <a:xfrm>
            <a:off x="2197100" y="2493665"/>
            <a:ext cx="936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altLang="pl-PL" sz="1000" b="1" i="1">
                <a:latin typeface="Arial" charset="0"/>
              </a:rPr>
              <a:t>Rozwój osobisty</a:t>
            </a:r>
          </a:p>
        </p:txBody>
      </p:sp>
      <p:sp>
        <p:nvSpPr>
          <p:cNvPr id="37912" name="Text Box 33"/>
          <p:cNvSpPr txBox="1">
            <a:spLocks noChangeArrowheads="1"/>
          </p:cNvSpPr>
          <p:nvPr/>
        </p:nvSpPr>
        <p:spPr bwMode="auto">
          <a:xfrm>
            <a:off x="5076825" y="5446415"/>
            <a:ext cx="1152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altLang="pl-PL" sz="1000" b="1" i="1">
                <a:latin typeface="Arial" charset="0"/>
              </a:rPr>
              <a:t>Poznawanie klientów</a:t>
            </a:r>
          </a:p>
        </p:txBody>
      </p:sp>
      <p:sp>
        <p:nvSpPr>
          <p:cNvPr id="37913" name="Text Box 34"/>
          <p:cNvSpPr txBox="1">
            <a:spLocks noChangeArrowheads="1"/>
          </p:cNvSpPr>
          <p:nvPr/>
        </p:nvSpPr>
        <p:spPr bwMode="auto">
          <a:xfrm>
            <a:off x="5940425" y="4365327"/>
            <a:ext cx="1152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altLang="pl-PL" sz="1000" b="1" i="1">
                <a:latin typeface="Arial" charset="0"/>
              </a:rPr>
              <a:t>Kontakty osobiste</a:t>
            </a:r>
          </a:p>
        </p:txBody>
      </p:sp>
      <p:sp>
        <p:nvSpPr>
          <p:cNvPr id="37914" name="Text Box 35"/>
          <p:cNvSpPr txBox="1">
            <a:spLocks noChangeArrowheads="1"/>
          </p:cNvSpPr>
          <p:nvPr/>
        </p:nvSpPr>
        <p:spPr bwMode="auto">
          <a:xfrm>
            <a:off x="5221288" y="2277765"/>
            <a:ext cx="1152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altLang="pl-PL" sz="1000" b="1" i="1">
                <a:latin typeface="Arial" charset="0"/>
              </a:rPr>
              <a:t>Osobista satysfakcja</a:t>
            </a:r>
          </a:p>
        </p:txBody>
      </p:sp>
      <p:sp>
        <p:nvSpPr>
          <p:cNvPr id="37915" name="Text Box 36"/>
          <p:cNvSpPr txBox="1">
            <a:spLocks noChangeArrowheads="1"/>
          </p:cNvSpPr>
          <p:nvPr/>
        </p:nvSpPr>
        <p:spPr bwMode="auto">
          <a:xfrm>
            <a:off x="2700338" y="3573165"/>
            <a:ext cx="1152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altLang="pl-PL" sz="1000" b="1" i="1">
                <a:latin typeface="Arial" charset="0"/>
              </a:rPr>
              <a:t>Dynamika obrotu</a:t>
            </a:r>
          </a:p>
        </p:txBody>
      </p:sp>
      <p:sp>
        <p:nvSpPr>
          <p:cNvPr id="37916" name="Text Box 37"/>
          <p:cNvSpPr txBox="1">
            <a:spLocks noChangeArrowheads="1"/>
          </p:cNvSpPr>
          <p:nvPr/>
        </p:nvSpPr>
        <p:spPr bwMode="auto">
          <a:xfrm>
            <a:off x="1763713" y="4004965"/>
            <a:ext cx="79216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altLang="pl-PL" sz="1000" b="1" i="1">
                <a:latin typeface="Arial" charset="0"/>
              </a:rPr>
              <a:t>Edukacja</a:t>
            </a:r>
          </a:p>
        </p:txBody>
      </p:sp>
      <p:sp>
        <p:nvSpPr>
          <p:cNvPr id="37917" name="Text Box 38"/>
          <p:cNvSpPr txBox="1">
            <a:spLocks noChangeArrowheads="1"/>
          </p:cNvSpPr>
          <p:nvPr/>
        </p:nvSpPr>
        <p:spPr bwMode="auto">
          <a:xfrm>
            <a:off x="2989263" y="5805190"/>
            <a:ext cx="1152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altLang="pl-PL" sz="1000" b="1" i="1">
                <a:latin typeface="Arial" charset="0"/>
              </a:rPr>
              <a:t>Urozmaicenie pracy</a:t>
            </a:r>
          </a:p>
        </p:txBody>
      </p:sp>
      <p:sp>
        <p:nvSpPr>
          <p:cNvPr id="37918" name="Text Box 40"/>
          <p:cNvSpPr txBox="1">
            <a:spLocks noChangeArrowheads="1"/>
          </p:cNvSpPr>
          <p:nvPr/>
        </p:nvSpPr>
        <p:spPr bwMode="auto">
          <a:xfrm>
            <a:off x="2124075" y="5013027"/>
            <a:ext cx="1152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altLang="pl-PL" sz="1000" b="1" i="1">
                <a:latin typeface="Arial" charset="0"/>
              </a:rPr>
              <a:t>Nagrody, wyróżnienia</a:t>
            </a:r>
          </a:p>
        </p:txBody>
      </p:sp>
      <p:sp>
        <p:nvSpPr>
          <p:cNvPr id="37919" name="Text Box 41"/>
          <p:cNvSpPr txBox="1">
            <a:spLocks noChangeArrowheads="1"/>
          </p:cNvSpPr>
          <p:nvPr/>
        </p:nvSpPr>
        <p:spPr bwMode="auto">
          <a:xfrm>
            <a:off x="5940425" y="3320752"/>
            <a:ext cx="1152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altLang="pl-PL" sz="1000" b="1" i="1">
                <a:latin typeface="Arial" charset="0"/>
              </a:rPr>
              <a:t>Społeczne uznanie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6130" name="Rectangle 2"/>
          <p:cNvSpPr>
            <a:spLocks noChangeArrowheads="1"/>
          </p:cNvSpPr>
          <p:nvPr/>
        </p:nvSpPr>
        <p:spPr bwMode="auto">
          <a:xfrm>
            <a:off x="250825" y="2492375"/>
            <a:ext cx="8075613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pl-PL" altLang="pl-PL" b="1" dirty="0">
                <a:solidFill>
                  <a:srgbClr val="000000"/>
                </a:solidFill>
                <a:latin typeface="Times New Roman" pitchFamily="18" charset="0"/>
              </a:rPr>
              <a:t/>
            </a:r>
            <a:br>
              <a:rPr lang="pl-PL" altLang="pl-PL" b="1" dirty="0">
                <a:solidFill>
                  <a:srgbClr val="000000"/>
                </a:solidFill>
                <a:latin typeface="Times New Roman" pitchFamily="18" charset="0"/>
              </a:rPr>
            </a:br>
            <a:r>
              <a:rPr lang="pl-PL" altLang="pl-PL" sz="3600" dirty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jest </a:t>
            </a:r>
            <a:r>
              <a:rPr lang="pl-PL" altLang="pl-PL" sz="2400" b="1" dirty="0">
                <a:solidFill>
                  <a:srgbClr val="000000"/>
                </a:solidFill>
                <a:latin typeface="Times New Roman" pitchFamily="18" charset="0"/>
              </a:rPr>
              <a:t>to </a:t>
            </a:r>
            <a:r>
              <a:rPr lang="pl-PL" altLang="pl-PL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nadwyżka subiektywnie odczuwanych przez producenta korzyści nad subiektywnie postrzeganymi kosztami, związanymi ze sprzedażą bezpośrednią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697824" y="2817525"/>
            <a:ext cx="5943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b="1" dirty="0">
                <a:latin typeface="Times New Roman" pitchFamily="18" charset="0"/>
                <a:cs typeface="Times New Roman" pitchFamily="18" charset="0"/>
              </a:rPr>
              <a:t>wartość </a:t>
            </a:r>
            <a:r>
              <a:rPr lang="pl-PL" altLang="pl-PL" b="1" dirty="0">
                <a:latin typeface="Times New Roman" pitchFamily="18" charset="0"/>
              </a:rPr>
              <a:t>dla</a:t>
            </a:r>
            <a:r>
              <a:rPr lang="pl-PL" altLang="pl-PL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b="1" dirty="0" smtClean="0">
                <a:latin typeface="Times New Roman" pitchFamily="18" charset="0"/>
                <a:cs typeface="Times New Roman" pitchFamily="18" charset="0"/>
              </a:rPr>
              <a:t>producenta </a:t>
            </a:r>
            <a:endParaRPr lang="pl-PL" altLang="pl-PL" b="1" dirty="0">
              <a:latin typeface="Times New Roman" pitchFamily="18" charset="0"/>
            </a:endParaRPr>
          </a:p>
        </p:txBody>
      </p:sp>
      <p:pic>
        <p:nvPicPr>
          <p:cNvPr id="38916" name="Picture 4" descr="sca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0"/>
            <a:ext cx="2493963" cy="3109913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6456363" y="2065338"/>
            <a:ext cx="1047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b="1">
                <a:solidFill>
                  <a:srgbClr val="000000"/>
                </a:solidFill>
                <a:latin typeface="Times New Roman" pitchFamily="18" charset="0"/>
              </a:rPr>
              <a:t>Korzyści</a:t>
            </a:r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7969250" y="1992313"/>
            <a:ext cx="857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b="1">
                <a:solidFill>
                  <a:srgbClr val="000000"/>
                </a:solidFill>
                <a:latin typeface="Times New Roman" pitchFamily="18" charset="0"/>
              </a:rPr>
              <a:t>Koszty</a:t>
            </a:r>
          </a:p>
        </p:txBody>
      </p:sp>
      <p:sp>
        <p:nvSpPr>
          <p:cNvPr id="38919" name="Text Box 7"/>
          <p:cNvSpPr txBox="1">
            <a:spLocks noChangeArrowheads="1"/>
          </p:cNvSpPr>
          <p:nvPr/>
        </p:nvSpPr>
        <p:spPr bwMode="auto">
          <a:xfrm>
            <a:off x="7208838" y="1128713"/>
            <a:ext cx="1009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b="1">
                <a:latin typeface="Times New Roman" pitchFamily="18" charset="0"/>
              </a:rPr>
              <a:t>Wartość</a:t>
            </a:r>
          </a:p>
        </p:txBody>
      </p:sp>
      <p:sp>
        <p:nvSpPr>
          <p:cNvPr id="38920" name="Text Box 9"/>
          <p:cNvSpPr txBox="1">
            <a:spLocks noChangeArrowheads="1"/>
          </p:cNvSpPr>
          <p:nvPr/>
        </p:nvSpPr>
        <p:spPr bwMode="auto">
          <a:xfrm>
            <a:off x="663575" y="1042988"/>
            <a:ext cx="259058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pl-PL" alt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Wartość idei  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6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6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6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6130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/>
          </p:cNvSpPr>
          <p:nvPr>
            <p:ph type="title" idx="4294967295"/>
          </p:nvPr>
        </p:nvSpPr>
        <p:spPr>
          <a:xfrm>
            <a:off x="179512" y="0"/>
            <a:ext cx="8710488" cy="874713"/>
          </a:xfrm>
        </p:spPr>
        <p:txBody>
          <a:bodyPr/>
          <a:lstStyle/>
          <a:p>
            <a:pPr algn="r"/>
            <a:r>
              <a:rPr lang="pl-PL" alt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WARTOŚĆ IDEI SPRZEDAŻY BEZPOŚREDNIEJ DLA PRODUCENTA</a:t>
            </a:r>
          </a:p>
        </p:txBody>
      </p:sp>
      <p:grpSp>
        <p:nvGrpSpPr>
          <p:cNvPr id="39939" name="Group 3"/>
          <p:cNvGrpSpPr>
            <a:grpSpLocks/>
          </p:cNvGrpSpPr>
          <p:nvPr/>
        </p:nvGrpSpPr>
        <p:grpSpPr bwMode="auto">
          <a:xfrm>
            <a:off x="1692275" y="873125"/>
            <a:ext cx="5314950" cy="5795963"/>
            <a:chOff x="1565" y="323"/>
            <a:chExt cx="3348" cy="3651"/>
          </a:xfrm>
        </p:grpSpPr>
        <p:sp>
          <p:nvSpPr>
            <p:cNvPr id="39941" name="Text Box 4"/>
            <p:cNvSpPr txBox="1">
              <a:spLocks noChangeArrowheads="1"/>
            </p:cNvSpPr>
            <p:nvPr/>
          </p:nvSpPr>
          <p:spPr bwMode="auto">
            <a:xfrm>
              <a:off x="1565" y="323"/>
              <a:ext cx="1004" cy="33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17088" dir="18636078" algn="ctr" rotWithShape="0">
                      <a:srgbClr val="00FF0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pl-PL" altLang="pl-PL" sz="1400" b="1">
                  <a:latin typeface="Times New Roman" pitchFamily="18" charset="0"/>
                  <a:cs typeface="Times New Roman" pitchFamily="18" charset="0"/>
                </a:rPr>
                <a:t>Korzyści finansowe</a:t>
              </a:r>
              <a:endParaRPr lang="pl-PL" altLang="pl-PL">
                <a:latin typeface="Times New Roman" pitchFamily="18" charset="0"/>
              </a:endParaRPr>
            </a:p>
          </p:txBody>
        </p:sp>
        <p:sp>
          <p:nvSpPr>
            <p:cNvPr id="39942" name="Text Box 5"/>
            <p:cNvSpPr txBox="1">
              <a:spLocks noChangeArrowheads="1"/>
            </p:cNvSpPr>
            <p:nvPr/>
          </p:nvSpPr>
          <p:spPr bwMode="auto">
            <a:xfrm>
              <a:off x="1565" y="733"/>
              <a:ext cx="1004" cy="337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17088" dir="18636078" algn="ctr" rotWithShape="0">
                      <a:srgbClr val="00FF0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pl-PL" altLang="pl-PL" sz="1400" b="1">
                  <a:latin typeface="Times New Roman" pitchFamily="18" charset="0"/>
                  <a:cs typeface="Times New Roman" pitchFamily="18" charset="0"/>
                </a:rPr>
                <a:t>Korzyści psychologiczne</a:t>
              </a:r>
              <a:endParaRPr lang="pl-PL" altLang="pl-PL">
                <a:latin typeface="Times New Roman" pitchFamily="18" charset="0"/>
              </a:endParaRPr>
            </a:p>
          </p:txBody>
        </p:sp>
        <p:sp>
          <p:nvSpPr>
            <p:cNvPr id="39943" name="Text Box 6"/>
            <p:cNvSpPr txBox="1">
              <a:spLocks noChangeArrowheads="1"/>
            </p:cNvSpPr>
            <p:nvPr/>
          </p:nvSpPr>
          <p:spPr bwMode="auto">
            <a:xfrm>
              <a:off x="1565" y="1552"/>
              <a:ext cx="1004" cy="33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17088" dir="18636078" algn="ctr" rotWithShape="0">
                      <a:srgbClr val="00FF0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pl-PL" altLang="pl-PL" sz="1400" b="1">
                  <a:latin typeface="Times New Roman" pitchFamily="18" charset="0"/>
                  <a:cs typeface="Times New Roman" pitchFamily="18" charset="0"/>
                </a:rPr>
                <a:t>Korzyści marketingowe</a:t>
              </a:r>
              <a:endParaRPr lang="pl-PL" altLang="pl-PL">
                <a:latin typeface="Times New Roman" pitchFamily="18" charset="0"/>
              </a:endParaRPr>
            </a:p>
          </p:txBody>
        </p:sp>
        <p:sp>
          <p:nvSpPr>
            <p:cNvPr id="39944" name="Text Box 7"/>
            <p:cNvSpPr txBox="1">
              <a:spLocks noChangeArrowheads="1"/>
            </p:cNvSpPr>
            <p:nvPr/>
          </p:nvSpPr>
          <p:spPr bwMode="auto">
            <a:xfrm>
              <a:off x="1565" y="1143"/>
              <a:ext cx="1004" cy="337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17088" dir="18636078" algn="ctr" rotWithShape="0">
                      <a:srgbClr val="00FF0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pl-PL" altLang="pl-PL" sz="1400" b="1">
                  <a:latin typeface="Times New Roman" pitchFamily="18" charset="0"/>
                  <a:cs typeface="Times New Roman" pitchFamily="18" charset="0"/>
                </a:rPr>
                <a:t>Korzyści społeczne</a:t>
              </a:r>
              <a:endParaRPr lang="pl-PL" altLang="pl-PL">
                <a:latin typeface="Times New Roman" pitchFamily="18" charset="0"/>
              </a:endParaRPr>
            </a:p>
          </p:txBody>
        </p:sp>
        <p:sp>
          <p:nvSpPr>
            <p:cNvPr id="39945" name="Text Box 8"/>
            <p:cNvSpPr txBox="1">
              <a:spLocks noChangeArrowheads="1"/>
            </p:cNvSpPr>
            <p:nvPr/>
          </p:nvSpPr>
          <p:spPr bwMode="auto">
            <a:xfrm>
              <a:off x="3187" y="731"/>
              <a:ext cx="994" cy="590"/>
            </a:xfrm>
            <a:prstGeom prst="rect">
              <a:avLst/>
            </a:prstGeom>
            <a:solidFill>
              <a:srgbClr val="D8E08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rgbClr val="00FF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pl-PL" altLang="pl-PL" sz="1600" b="1">
                  <a:latin typeface="Times New Roman" pitchFamily="18" charset="0"/>
                  <a:cs typeface="Times New Roman" pitchFamily="18" charset="0"/>
                </a:rPr>
                <a:t>Suma korzyści</a:t>
              </a:r>
              <a:endParaRPr lang="pl-PL" altLang="pl-PL" sz="1100" b="1">
                <a:latin typeface="Times New Roman" pitchFamily="18" charset="0"/>
              </a:endParaRPr>
            </a:p>
            <a:p>
              <a:pPr algn="ctr"/>
              <a:r>
                <a:rPr lang="pl-PL" altLang="pl-PL" sz="1600" b="1">
                  <a:latin typeface="Times New Roman" pitchFamily="18" charset="0"/>
                  <a:cs typeface="Times New Roman" pitchFamily="18" charset="0"/>
                </a:rPr>
                <a:t>dla producenta</a:t>
              </a:r>
              <a:endParaRPr lang="pl-PL" altLang="pl-PL">
                <a:latin typeface="Times New Roman" pitchFamily="18" charset="0"/>
              </a:endParaRPr>
            </a:p>
          </p:txBody>
        </p:sp>
        <p:sp>
          <p:nvSpPr>
            <p:cNvPr id="39946" name="Text Box 9"/>
            <p:cNvSpPr txBox="1">
              <a:spLocks noChangeArrowheads="1"/>
            </p:cNvSpPr>
            <p:nvPr/>
          </p:nvSpPr>
          <p:spPr bwMode="auto">
            <a:xfrm>
              <a:off x="1565" y="3118"/>
              <a:ext cx="1004" cy="33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17088" dir="18636078" algn="ctr" rotWithShape="0">
                      <a:srgbClr val="FFCC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pl-PL" altLang="pl-PL" sz="1400" b="1">
                  <a:latin typeface="Times New Roman" pitchFamily="18" charset="0"/>
                  <a:cs typeface="Times New Roman" pitchFamily="18" charset="0"/>
                </a:rPr>
                <a:t>Koszty ryzyka</a:t>
              </a:r>
              <a:endParaRPr lang="pl-PL" altLang="pl-PL">
                <a:latin typeface="Times New Roman" pitchFamily="18" charset="0"/>
              </a:endParaRPr>
            </a:p>
          </p:txBody>
        </p:sp>
        <p:sp>
          <p:nvSpPr>
            <p:cNvPr id="39947" name="Text Box 10"/>
            <p:cNvSpPr txBox="1">
              <a:spLocks noChangeArrowheads="1"/>
            </p:cNvSpPr>
            <p:nvPr/>
          </p:nvSpPr>
          <p:spPr bwMode="auto">
            <a:xfrm>
              <a:off x="1565" y="2708"/>
              <a:ext cx="1004" cy="33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17088" dir="18636078" algn="ctr" rotWithShape="0">
                      <a:srgbClr val="FFCC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pl-PL" altLang="pl-PL" sz="1400" b="1">
                  <a:latin typeface="Times New Roman" pitchFamily="18" charset="0"/>
                  <a:cs typeface="Times New Roman" pitchFamily="18" charset="0"/>
                </a:rPr>
                <a:t>Koszty zużytego czasu</a:t>
              </a:r>
              <a:endParaRPr lang="pl-PL" altLang="pl-PL">
                <a:latin typeface="Times New Roman" pitchFamily="18" charset="0"/>
              </a:endParaRPr>
            </a:p>
          </p:txBody>
        </p:sp>
        <p:sp>
          <p:nvSpPr>
            <p:cNvPr id="39948" name="Text Box 11"/>
            <p:cNvSpPr txBox="1">
              <a:spLocks noChangeArrowheads="1"/>
            </p:cNvSpPr>
            <p:nvPr/>
          </p:nvSpPr>
          <p:spPr bwMode="auto">
            <a:xfrm>
              <a:off x="1565" y="2323"/>
              <a:ext cx="1004" cy="337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17088" dir="18636078" algn="ctr" rotWithShape="0">
                      <a:srgbClr val="FFCC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pl-PL" altLang="pl-PL" sz="1400" b="1">
                  <a:latin typeface="Times New Roman" pitchFamily="18" charset="0"/>
                  <a:cs typeface="Times New Roman" pitchFamily="18" charset="0"/>
                </a:rPr>
                <a:t>Koszty </a:t>
              </a:r>
              <a:endParaRPr lang="pl-PL" altLang="pl-PL" sz="1100" b="1">
                <a:latin typeface="Times New Roman" pitchFamily="18" charset="0"/>
              </a:endParaRPr>
            </a:p>
            <a:p>
              <a:pPr algn="ctr"/>
              <a:r>
                <a:rPr lang="pl-PL" altLang="pl-PL" sz="1400" b="1">
                  <a:latin typeface="Times New Roman" pitchFamily="18" charset="0"/>
                  <a:cs typeface="Times New Roman" pitchFamily="18" charset="0"/>
                </a:rPr>
                <a:t>finansowe</a:t>
              </a:r>
              <a:endParaRPr lang="pl-PL" altLang="pl-PL">
                <a:latin typeface="Times New Roman" pitchFamily="18" charset="0"/>
              </a:endParaRPr>
            </a:p>
          </p:txBody>
        </p:sp>
        <p:sp>
          <p:nvSpPr>
            <p:cNvPr id="39949" name="Text Box 12"/>
            <p:cNvSpPr txBox="1">
              <a:spLocks noChangeArrowheads="1"/>
            </p:cNvSpPr>
            <p:nvPr/>
          </p:nvSpPr>
          <p:spPr bwMode="auto">
            <a:xfrm>
              <a:off x="1565" y="3528"/>
              <a:ext cx="1004" cy="446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17088" dir="18636078" algn="ctr" rotWithShape="0">
                      <a:srgbClr val="FFCC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pl-PL" altLang="pl-PL" sz="1400" b="1">
                  <a:latin typeface="Times New Roman" pitchFamily="18" charset="0"/>
                  <a:cs typeface="Times New Roman" pitchFamily="18" charset="0"/>
                </a:rPr>
                <a:t>Koszty zaangażowania psychicznego</a:t>
              </a:r>
              <a:endParaRPr lang="pl-PL" altLang="pl-PL">
                <a:latin typeface="Times New Roman" pitchFamily="18" charset="0"/>
              </a:endParaRPr>
            </a:p>
          </p:txBody>
        </p:sp>
        <p:sp>
          <p:nvSpPr>
            <p:cNvPr id="39950" name="Text Box 13"/>
            <p:cNvSpPr txBox="1">
              <a:spLocks noChangeArrowheads="1"/>
            </p:cNvSpPr>
            <p:nvPr/>
          </p:nvSpPr>
          <p:spPr bwMode="auto">
            <a:xfrm>
              <a:off x="3175" y="2795"/>
              <a:ext cx="982" cy="703"/>
            </a:xfrm>
            <a:prstGeom prst="rect">
              <a:avLst/>
            </a:prstGeom>
            <a:solidFill>
              <a:srgbClr val="D8E08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rgbClr val="FFCC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pl-PL" altLang="pl-PL" sz="1600" b="1">
                  <a:latin typeface="Times New Roman" pitchFamily="18" charset="0"/>
                  <a:cs typeface="Times New Roman" pitchFamily="18" charset="0"/>
                </a:rPr>
                <a:t>Suma  kosztów poniesionych przez producenta</a:t>
              </a:r>
              <a:endParaRPr lang="pl-PL" altLang="pl-PL">
                <a:latin typeface="Times New Roman" pitchFamily="18" charset="0"/>
              </a:endParaRPr>
            </a:p>
          </p:txBody>
        </p:sp>
        <p:sp>
          <p:nvSpPr>
            <p:cNvPr id="39951" name="Text Box 14"/>
            <p:cNvSpPr txBox="1">
              <a:spLocks noChangeArrowheads="1"/>
            </p:cNvSpPr>
            <p:nvPr/>
          </p:nvSpPr>
          <p:spPr bwMode="auto">
            <a:xfrm>
              <a:off x="2969" y="1757"/>
              <a:ext cx="1159" cy="610"/>
            </a:xfrm>
            <a:prstGeom prst="rect">
              <a:avLst/>
            </a:prstGeom>
            <a:solidFill>
              <a:srgbClr val="4AEC4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43684" dir="18900000" algn="ctr" rotWithShape="0">
                      <a:srgbClr val="99FF33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pl-PL" altLang="pl-PL" b="1">
                  <a:latin typeface="Times New Roman" pitchFamily="18" charset="0"/>
                  <a:cs typeface="Times New Roman" pitchFamily="18" charset="0"/>
                </a:rPr>
                <a:t>Wartość dla producenta</a:t>
              </a:r>
              <a:endParaRPr lang="pl-PL" altLang="pl-PL">
                <a:latin typeface="Times New Roman" pitchFamily="18" charset="0"/>
              </a:endParaRPr>
            </a:p>
          </p:txBody>
        </p:sp>
        <p:sp>
          <p:nvSpPr>
            <p:cNvPr id="39952" name="AutoShape 15"/>
            <p:cNvSpPr>
              <a:spLocks noChangeArrowheads="1"/>
            </p:cNvSpPr>
            <p:nvPr/>
          </p:nvSpPr>
          <p:spPr bwMode="auto">
            <a:xfrm>
              <a:off x="4260" y="1006"/>
              <a:ext cx="653" cy="1045"/>
            </a:xfrm>
            <a:prstGeom prst="curvedLeftArrow">
              <a:avLst>
                <a:gd name="adj1" fmla="val 27709"/>
                <a:gd name="adj2" fmla="val 59715"/>
                <a:gd name="adj3" fmla="val 31685"/>
              </a:avLst>
            </a:prstGeom>
            <a:solidFill>
              <a:srgbClr val="B5B1B7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endParaRPr lang="pl-PL" altLang="pl-PL"/>
            </a:p>
          </p:txBody>
        </p:sp>
        <p:sp>
          <p:nvSpPr>
            <p:cNvPr id="39953" name="AutoShape 16"/>
            <p:cNvSpPr>
              <a:spLocks noChangeArrowheads="1"/>
            </p:cNvSpPr>
            <p:nvPr/>
          </p:nvSpPr>
          <p:spPr bwMode="auto">
            <a:xfrm flipV="1">
              <a:off x="4260" y="2001"/>
              <a:ext cx="653" cy="1166"/>
            </a:xfrm>
            <a:prstGeom prst="curvedLeftArrow">
              <a:avLst>
                <a:gd name="adj1" fmla="val 30917"/>
                <a:gd name="adj2" fmla="val 66630"/>
                <a:gd name="adj3" fmla="val 31685"/>
              </a:avLst>
            </a:prstGeom>
            <a:solidFill>
              <a:srgbClr val="B5B1B7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endParaRPr lang="pl-PL" altLang="pl-PL"/>
            </a:p>
          </p:txBody>
        </p:sp>
        <p:sp>
          <p:nvSpPr>
            <p:cNvPr id="39954" name="AutoShape 17"/>
            <p:cNvSpPr>
              <a:spLocks noChangeArrowheads="1"/>
            </p:cNvSpPr>
            <p:nvPr/>
          </p:nvSpPr>
          <p:spPr bwMode="auto">
            <a:xfrm>
              <a:off x="2699" y="733"/>
              <a:ext cx="394" cy="689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rgbClr val="B5B1B7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endParaRPr lang="pl-PL" altLang="pl-PL"/>
            </a:p>
          </p:txBody>
        </p:sp>
        <p:sp>
          <p:nvSpPr>
            <p:cNvPr id="39955" name="AutoShape 18"/>
            <p:cNvSpPr>
              <a:spLocks noChangeArrowheads="1"/>
            </p:cNvSpPr>
            <p:nvPr/>
          </p:nvSpPr>
          <p:spPr bwMode="auto">
            <a:xfrm>
              <a:off x="2699" y="2766"/>
              <a:ext cx="394" cy="689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rgbClr val="B5B1B7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FFFF99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endParaRPr lang="pl-PL" altLang="pl-PL"/>
            </a:p>
          </p:txBody>
        </p:sp>
      </p:grpSp>
      <p:sp>
        <p:nvSpPr>
          <p:cNvPr id="39940" name="Rectangle 19"/>
          <p:cNvSpPr>
            <a:spLocks noChangeArrowheads="1"/>
          </p:cNvSpPr>
          <p:nvPr/>
        </p:nvSpPr>
        <p:spPr bwMode="auto">
          <a:xfrm>
            <a:off x="11113" y="-6238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endParaRPr lang="pl-PL" altLang="pl-PL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6130" name="Rectangle 2"/>
          <p:cNvSpPr>
            <a:spLocks noChangeArrowheads="1"/>
          </p:cNvSpPr>
          <p:nvPr/>
        </p:nvSpPr>
        <p:spPr bwMode="auto">
          <a:xfrm>
            <a:off x="228600" y="4005263"/>
            <a:ext cx="8075613" cy="204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pl-PL" altLang="pl-PL" sz="360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jest </a:t>
            </a:r>
            <a:r>
              <a:rPr lang="pl-PL" altLang="pl-PL" sz="2400" b="1">
                <a:solidFill>
                  <a:srgbClr val="000000"/>
                </a:solidFill>
                <a:latin typeface="Times New Roman" pitchFamily="18" charset="0"/>
              </a:rPr>
              <a:t>to </a:t>
            </a:r>
            <a:r>
              <a:rPr lang="pl-PL" altLang="pl-PL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nadwyżka subiektywnie odczuwanych przez klienta korzyści nad subiektywnie postrzeganymi kosztami, związanymi z nabywaniem i konsumpcją danego produktu.</a:t>
            </a: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684213" y="2852738"/>
            <a:ext cx="5943600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4400" b="1" dirty="0">
                <a:latin typeface="Times New Roman" pitchFamily="18" charset="0"/>
                <a:cs typeface="Times New Roman" pitchFamily="18" charset="0"/>
              </a:rPr>
              <a:t>wartość </a:t>
            </a:r>
            <a:r>
              <a:rPr lang="pl-PL" altLang="pl-PL" sz="4400" b="1" dirty="0">
                <a:latin typeface="Times New Roman" pitchFamily="18" charset="0"/>
              </a:rPr>
              <a:t>dla</a:t>
            </a:r>
            <a:r>
              <a:rPr lang="pl-PL" altLang="pl-PL" sz="4400" b="1" dirty="0">
                <a:latin typeface="Times New Roman" pitchFamily="18" charset="0"/>
                <a:cs typeface="Times New Roman" pitchFamily="18" charset="0"/>
              </a:rPr>
              <a:t> klienta</a:t>
            </a:r>
            <a:r>
              <a:rPr lang="pl-PL" altLang="pl-PL" b="1" dirty="0">
                <a:latin typeface="Times New Roman" pitchFamily="18" charset="0"/>
              </a:rPr>
              <a:t/>
            </a:r>
            <a:br>
              <a:rPr lang="pl-PL" altLang="pl-PL" b="1" dirty="0">
                <a:latin typeface="Times New Roman" pitchFamily="18" charset="0"/>
              </a:rPr>
            </a:br>
            <a:endParaRPr lang="pl-PL" altLang="pl-PL" b="1" dirty="0">
              <a:latin typeface="Times New Roman" pitchFamily="18" charset="0"/>
            </a:endParaRPr>
          </a:p>
        </p:txBody>
      </p:sp>
      <p:pic>
        <p:nvPicPr>
          <p:cNvPr id="40964" name="Picture 4" descr="sca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0"/>
            <a:ext cx="2493963" cy="3109913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6456363" y="2065338"/>
            <a:ext cx="1047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b="1">
                <a:solidFill>
                  <a:srgbClr val="000000"/>
                </a:solidFill>
                <a:latin typeface="Times New Roman" pitchFamily="18" charset="0"/>
              </a:rPr>
              <a:t>Korzyści</a:t>
            </a:r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7969250" y="1992313"/>
            <a:ext cx="857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b="1">
                <a:solidFill>
                  <a:srgbClr val="000000"/>
                </a:solidFill>
                <a:latin typeface="Times New Roman" pitchFamily="18" charset="0"/>
              </a:rPr>
              <a:t>Koszty</a:t>
            </a:r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7208838" y="1128713"/>
            <a:ext cx="1009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b="1">
                <a:latin typeface="Times New Roman" pitchFamily="18" charset="0"/>
              </a:rPr>
              <a:t>Wartość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663575" y="1042988"/>
            <a:ext cx="259058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pl-PL" alt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Wartość idei  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6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6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6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6130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8178" name="Rectangle 2"/>
          <p:cNvSpPr>
            <a:spLocks noChangeArrowheads="1"/>
          </p:cNvSpPr>
          <p:nvPr/>
        </p:nvSpPr>
        <p:spPr bwMode="auto">
          <a:xfrm>
            <a:off x="5029200" y="304800"/>
            <a:ext cx="3660775" cy="1081088"/>
          </a:xfrm>
          <a:prstGeom prst="rect">
            <a:avLst/>
          </a:prstGeom>
          <a:solidFill>
            <a:srgbClr val="4AEC4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defRPr/>
            </a:pPr>
            <a:r>
              <a:rPr lang="pl-PL" altLang="pl-PL" sz="2000" b="1" smtClean="0">
                <a:cs typeface="+mn-cs"/>
              </a:rPr>
              <a:t>Wartość jest subiektywnie </a:t>
            </a:r>
          </a:p>
          <a:p>
            <a:pPr algn="ctr" eaLnBrk="1" hangingPunct="1">
              <a:defRPr/>
            </a:pPr>
            <a:r>
              <a:rPr lang="pl-PL" altLang="pl-PL" sz="2000" b="1" smtClean="0">
                <a:cs typeface="+mn-cs"/>
              </a:rPr>
              <a:t>definiowana przez klienta</a:t>
            </a:r>
          </a:p>
          <a:p>
            <a:pPr algn="ctr" eaLnBrk="1" hangingPunct="1">
              <a:defRPr/>
            </a:pPr>
            <a:r>
              <a:rPr lang="pl-PL" altLang="pl-PL" sz="1600" b="1" smtClean="0">
                <a:cs typeface="+mn-cs"/>
              </a:rPr>
              <a:t>Klient kupuje funkcje, użyteczność, </a:t>
            </a:r>
          </a:p>
          <a:p>
            <a:pPr algn="ctr" eaLnBrk="1" hangingPunct="1">
              <a:defRPr/>
            </a:pPr>
            <a:r>
              <a:rPr lang="pl-PL" altLang="pl-PL" sz="1600" b="1" smtClean="0">
                <a:cs typeface="+mn-cs"/>
              </a:rPr>
              <a:t>przydatność</a:t>
            </a:r>
          </a:p>
        </p:txBody>
      </p:sp>
      <p:sp>
        <p:nvSpPr>
          <p:cNvPr id="818179" name="AutoShape 3"/>
          <p:cNvSpPr>
            <a:spLocks noChangeArrowheads="1"/>
          </p:cNvSpPr>
          <p:nvPr/>
        </p:nvSpPr>
        <p:spPr bwMode="auto">
          <a:xfrm>
            <a:off x="2667000" y="614363"/>
            <a:ext cx="2355850" cy="461962"/>
          </a:xfrm>
          <a:prstGeom prst="rightArrow">
            <a:avLst>
              <a:gd name="adj1" fmla="val 50000"/>
              <a:gd name="adj2" fmla="val 127492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18180" name="Rectangle 4"/>
          <p:cNvSpPr>
            <a:spLocks noChangeArrowheads="1"/>
          </p:cNvSpPr>
          <p:nvPr/>
        </p:nvSpPr>
        <p:spPr bwMode="auto">
          <a:xfrm>
            <a:off x="5029200" y="1524000"/>
            <a:ext cx="3660775" cy="1079500"/>
          </a:xfrm>
          <a:prstGeom prst="rect">
            <a:avLst/>
          </a:prstGeom>
          <a:solidFill>
            <a:srgbClr val="4AEC4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defRPr/>
            </a:pPr>
            <a:r>
              <a:rPr lang="pl-PL" altLang="pl-PL" sz="2000" b="1" smtClean="0">
                <a:cs typeface="+mn-cs"/>
              </a:rPr>
              <a:t>Wartość jest niejednoznaczna</a:t>
            </a:r>
          </a:p>
          <a:p>
            <a:pPr algn="ctr" eaLnBrk="1" hangingPunct="1">
              <a:defRPr/>
            </a:pPr>
            <a:r>
              <a:rPr lang="pl-PL" altLang="pl-PL" sz="1400" b="1" smtClean="0">
                <a:cs typeface="+mn-cs"/>
              </a:rPr>
              <a:t>Nie rozumiemy klientów,</a:t>
            </a:r>
          </a:p>
          <a:p>
            <a:pPr algn="ctr" eaLnBrk="1" hangingPunct="1">
              <a:defRPr/>
            </a:pPr>
            <a:r>
              <a:rPr lang="pl-PL" altLang="pl-PL" sz="1400" b="1" smtClean="0">
                <a:cs typeface="+mn-cs"/>
              </a:rPr>
              <a:t>Klienci często nie rozumieją własnych motywów</a:t>
            </a:r>
          </a:p>
          <a:p>
            <a:pPr algn="ctr" eaLnBrk="1" hangingPunct="1">
              <a:defRPr/>
            </a:pPr>
            <a:r>
              <a:rPr lang="pl-PL" altLang="pl-PL" sz="1400" b="1" smtClean="0">
                <a:cs typeface="+mn-cs"/>
              </a:rPr>
              <a:t>Mówimy innymi językami.</a:t>
            </a:r>
          </a:p>
        </p:txBody>
      </p:sp>
      <p:sp>
        <p:nvSpPr>
          <p:cNvPr id="818181" name="AutoShape 5"/>
          <p:cNvSpPr>
            <a:spLocks noChangeArrowheads="1"/>
          </p:cNvSpPr>
          <p:nvPr/>
        </p:nvSpPr>
        <p:spPr bwMode="auto">
          <a:xfrm>
            <a:off x="3124200" y="1847850"/>
            <a:ext cx="1898650" cy="463550"/>
          </a:xfrm>
          <a:prstGeom prst="rightArrow">
            <a:avLst>
              <a:gd name="adj1" fmla="val 50000"/>
              <a:gd name="adj2" fmla="val 10239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18182" name="Rectangle 6"/>
          <p:cNvSpPr>
            <a:spLocks noChangeArrowheads="1"/>
          </p:cNvSpPr>
          <p:nvPr/>
        </p:nvSpPr>
        <p:spPr bwMode="auto">
          <a:xfrm>
            <a:off x="5026025" y="2774950"/>
            <a:ext cx="3660775" cy="1079500"/>
          </a:xfrm>
          <a:prstGeom prst="rect">
            <a:avLst/>
          </a:prstGeom>
          <a:solidFill>
            <a:srgbClr val="4AEC4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defRPr/>
            </a:pPr>
            <a:r>
              <a:rPr lang="pl-PL" altLang="pl-PL" sz="2000" b="1" smtClean="0">
                <a:cs typeface="+mn-cs"/>
              </a:rPr>
              <a:t>Wartość jest kontekstowa</a:t>
            </a:r>
          </a:p>
          <a:p>
            <a:pPr algn="ctr" eaLnBrk="1" hangingPunct="1">
              <a:defRPr/>
            </a:pPr>
            <a:r>
              <a:rPr lang="pl-PL" altLang="pl-PL" sz="1600" b="1" smtClean="0">
                <a:cs typeface="+mn-cs"/>
              </a:rPr>
              <a:t>Różni klienci, różne otoczenie, </a:t>
            </a:r>
          </a:p>
          <a:p>
            <a:pPr algn="ctr" eaLnBrk="1" hangingPunct="1">
              <a:defRPr/>
            </a:pPr>
            <a:r>
              <a:rPr lang="pl-PL" altLang="pl-PL" sz="1600" b="1" smtClean="0">
                <a:cs typeface="+mn-cs"/>
              </a:rPr>
              <a:t>różne zastosowanie,...</a:t>
            </a:r>
          </a:p>
        </p:txBody>
      </p:sp>
      <p:sp>
        <p:nvSpPr>
          <p:cNvPr id="818183" name="AutoShape 7"/>
          <p:cNvSpPr>
            <a:spLocks noChangeArrowheads="1"/>
          </p:cNvSpPr>
          <p:nvPr/>
        </p:nvSpPr>
        <p:spPr bwMode="auto">
          <a:xfrm>
            <a:off x="3349625" y="3082925"/>
            <a:ext cx="1673225" cy="463550"/>
          </a:xfrm>
          <a:prstGeom prst="rightArrow">
            <a:avLst>
              <a:gd name="adj1" fmla="val 50000"/>
              <a:gd name="adj2" fmla="val 9024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18184" name="Rectangle 8"/>
          <p:cNvSpPr>
            <a:spLocks noChangeArrowheads="1"/>
          </p:cNvSpPr>
          <p:nvPr/>
        </p:nvSpPr>
        <p:spPr bwMode="auto">
          <a:xfrm>
            <a:off x="5026025" y="4010025"/>
            <a:ext cx="3660775" cy="1079500"/>
          </a:xfrm>
          <a:prstGeom prst="rect">
            <a:avLst/>
          </a:prstGeom>
          <a:solidFill>
            <a:srgbClr val="4AEC4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defRPr/>
            </a:pPr>
            <a:r>
              <a:rPr lang="pl-PL" altLang="pl-PL" sz="2000" b="1" smtClean="0">
                <a:cs typeface="+mn-cs"/>
              </a:rPr>
              <a:t>Wartość jest wielowymiarowa</a:t>
            </a:r>
          </a:p>
          <a:p>
            <a:pPr algn="ctr" eaLnBrk="1" hangingPunct="1">
              <a:defRPr/>
            </a:pPr>
            <a:r>
              <a:rPr lang="pl-PL" altLang="pl-PL" sz="1600" b="1" smtClean="0">
                <a:cs typeface="+mn-cs"/>
              </a:rPr>
              <a:t>Wartość funkcjonalna,</a:t>
            </a:r>
          </a:p>
          <a:p>
            <a:pPr algn="ctr" eaLnBrk="1" hangingPunct="1">
              <a:defRPr/>
            </a:pPr>
            <a:r>
              <a:rPr lang="pl-PL" altLang="pl-PL" sz="1600" b="1" smtClean="0">
                <a:cs typeface="+mn-cs"/>
              </a:rPr>
              <a:t>Wartość emocjonalna,</a:t>
            </a:r>
          </a:p>
          <a:p>
            <a:pPr algn="ctr" eaLnBrk="1" hangingPunct="1">
              <a:defRPr/>
            </a:pPr>
            <a:r>
              <a:rPr lang="pl-PL" altLang="pl-PL" sz="1600" b="1" smtClean="0">
                <a:cs typeface="+mn-cs"/>
              </a:rPr>
              <a:t>Wartość ekonomiczna.</a:t>
            </a:r>
          </a:p>
        </p:txBody>
      </p:sp>
      <p:sp>
        <p:nvSpPr>
          <p:cNvPr id="818185" name="AutoShape 9"/>
          <p:cNvSpPr>
            <a:spLocks noChangeArrowheads="1"/>
          </p:cNvSpPr>
          <p:nvPr/>
        </p:nvSpPr>
        <p:spPr bwMode="auto">
          <a:xfrm>
            <a:off x="3124200" y="4318000"/>
            <a:ext cx="1898650" cy="463550"/>
          </a:xfrm>
          <a:prstGeom prst="rightArrow">
            <a:avLst>
              <a:gd name="adj1" fmla="val 50000"/>
              <a:gd name="adj2" fmla="val 10239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18186" name="Rectangle 10"/>
          <p:cNvSpPr>
            <a:spLocks noChangeArrowheads="1"/>
          </p:cNvSpPr>
          <p:nvPr/>
        </p:nvSpPr>
        <p:spPr bwMode="auto">
          <a:xfrm>
            <a:off x="5026025" y="5243513"/>
            <a:ext cx="3660775" cy="1081087"/>
          </a:xfrm>
          <a:prstGeom prst="rect">
            <a:avLst/>
          </a:prstGeom>
          <a:solidFill>
            <a:srgbClr val="4AEC4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defRPr/>
            </a:pPr>
            <a:r>
              <a:rPr lang="pl-PL" altLang="pl-PL" sz="2000" b="1" smtClean="0">
                <a:cs typeface="+mn-cs"/>
              </a:rPr>
              <a:t>Wartość jest relatywna</a:t>
            </a:r>
          </a:p>
          <a:p>
            <a:pPr algn="ctr" eaLnBrk="1" hangingPunct="1">
              <a:defRPr/>
            </a:pPr>
            <a:r>
              <a:rPr lang="pl-PL" altLang="pl-PL" sz="1600" b="1" smtClean="0">
                <a:cs typeface="+mn-cs"/>
              </a:rPr>
              <a:t>Porównywana do konkurencji </a:t>
            </a:r>
          </a:p>
          <a:p>
            <a:pPr algn="ctr" eaLnBrk="1" hangingPunct="1">
              <a:defRPr/>
            </a:pPr>
            <a:r>
              <a:rPr lang="pl-PL" altLang="pl-PL" sz="1600" b="1" smtClean="0">
                <a:cs typeface="+mn-cs"/>
              </a:rPr>
              <a:t>i substytutów</a:t>
            </a:r>
          </a:p>
        </p:txBody>
      </p:sp>
      <p:sp>
        <p:nvSpPr>
          <p:cNvPr id="818187" name="AutoShape 11"/>
          <p:cNvSpPr>
            <a:spLocks noChangeArrowheads="1"/>
          </p:cNvSpPr>
          <p:nvPr/>
        </p:nvSpPr>
        <p:spPr bwMode="auto">
          <a:xfrm>
            <a:off x="2667000" y="5553075"/>
            <a:ext cx="2355850" cy="461963"/>
          </a:xfrm>
          <a:prstGeom prst="rightArrow">
            <a:avLst>
              <a:gd name="adj1" fmla="val 50000"/>
              <a:gd name="adj2" fmla="val 127491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grpSp>
        <p:nvGrpSpPr>
          <p:cNvPr id="20496" name="Group 16"/>
          <p:cNvGrpSpPr>
            <a:grpSpLocks/>
          </p:cNvGrpSpPr>
          <p:nvPr/>
        </p:nvGrpSpPr>
        <p:grpSpPr bwMode="auto">
          <a:xfrm>
            <a:off x="152400" y="404813"/>
            <a:ext cx="3048000" cy="5791200"/>
            <a:chOff x="96" y="288"/>
            <a:chExt cx="1920" cy="3648"/>
          </a:xfrm>
        </p:grpSpPr>
        <p:sp>
          <p:nvSpPr>
            <p:cNvPr id="41999" name="Oval 17"/>
            <p:cNvSpPr>
              <a:spLocks noChangeArrowheads="1"/>
            </p:cNvSpPr>
            <p:nvPr/>
          </p:nvSpPr>
          <p:spPr bwMode="auto">
            <a:xfrm>
              <a:off x="96" y="288"/>
              <a:ext cx="1920" cy="3648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algn="ctr" eaLnBrk="1" hangingPunct="1"/>
              <a:endParaRPr lang="pl-PL" altLang="pl-PL" sz="1200">
                <a:latin typeface="Times New Roman" pitchFamily="18" charset="0"/>
              </a:endParaRPr>
            </a:p>
          </p:txBody>
        </p:sp>
        <p:sp>
          <p:nvSpPr>
            <p:cNvPr id="42000" name="Text Box 18"/>
            <p:cNvSpPr txBox="1">
              <a:spLocks noChangeArrowheads="1"/>
            </p:cNvSpPr>
            <p:nvPr/>
          </p:nvSpPr>
          <p:spPr bwMode="auto">
            <a:xfrm>
              <a:off x="336" y="912"/>
              <a:ext cx="1440" cy="20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2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pl-PL" altLang="pl-PL" sz="3200" b="1">
                <a:latin typeface="Times New Roman" pitchFamily="18" charset="0"/>
              </a:endParaRPr>
            </a:p>
            <a:p>
              <a:pPr algn="ctr" eaLnBrk="1" hangingPunct="1">
                <a:spcBef>
                  <a:spcPct val="50000"/>
                </a:spcBef>
              </a:pPr>
              <a:r>
                <a:rPr lang="pl-PL" altLang="pl-PL" sz="3200" b="1">
                  <a:latin typeface="Times New Roman" pitchFamily="18" charset="0"/>
                </a:rPr>
                <a:t>Dlaczego trudno przedstawić ilościowo wartość </a:t>
              </a:r>
            </a:p>
          </p:txBody>
        </p:sp>
      </p:grpSp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818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818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4" dur="500"/>
                                        <p:tgtEl>
                                          <p:spTgt spid="818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" dur="500"/>
                                        <p:tgtEl>
                                          <p:spTgt spid="818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3" dur="500"/>
                                        <p:tgtEl>
                                          <p:spTgt spid="818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818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2" dur="500"/>
                                        <p:tgtEl>
                                          <p:spTgt spid="818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6" dur="500"/>
                                        <p:tgtEl>
                                          <p:spTgt spid="818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1" dur="500"/>
                                        <p:tgtEl>
                                          <p:spTgt spid="818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5" dur="500"/>
                                        <p:tgtEl>
                                          <p:spTgt spid="818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8178" grpId="0" animBg="1" autoUpdateAnimBg="0"/>
      <p:bldP spid="818179" grpId="0" animBg="1"/>
      <p:bldP spid="818180" grpId="0" animBg="1" autoUpdateAnimBg="0"/>
      <p:bldP spid="818181" grpId="0" animBg="1"/>
      <p:bldP spid="818182" grpId="0" animBg="1" autoUpdateAnimBg="0"/>
      <p:bldP spid="818183" grpId="0" animBg="1"/>
      <p:bldP spid="818184" grpId="0" animBg="1" autoUpdateAnimBg="0"/>
      <p:bldP spid="818185" grpId="0" animBg="1"/>
      <p:bldP spid="818186" grpId="0" animBg="1" autoUpdateAnimBg="0"/>
      <p:bldP spid="81818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99392"/>
            <a:ext cx="8820472" cy="1557338"/>
          </a:xfrm>
        </p:spPr>
        <p:txBody>
          <a:bodyPr rtlCol="0" anchor="b" anchorCtr="1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altLang="pl-P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CZY KAŻDY PRODUCENT MOŻE BYĆ  SPRZEDAWCĄ – </a:t>
            </a:r>
            <a:br>
              <a:rPr lang="pl-PL" altLang="pl-P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altLang="pl-P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CZYLI KLUCZOWE CZYNNIKI SUKCESU W SPRZEDAŻY OSOBISTEJ</a:t>
            </a:r>
          </a:p>
        </p:txBody>
      </p:sp>
      <p:graphicFrame>
        <p:nvGraphicFramePr>
          <p:cNvPr id="43011" name="Object 3"/>
          <p:cNvGraphicFramePr>
            <a:graphicFrameLocks noChangeAspect="1"/>
          </p:cNvGraphicFramePr>
          <p:nvPr/>
        </p:nvGraphicFramePr>
        <p:xfrm>
          <a:off x="4932363" y="4999038"/>
          <a:ext cx="4179887" cy="184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5" name="Wykres" r:id="rId4" imgW="4505313" imgH="1981312" progId="MSGraph.Chart.8">
                  <p:embed followColorScheme="full"/>
                </p:oleObj>
              </mc:Choice>
              <mc:Fallback>
                <p:oleObj name="Wykres" r:id="rId4" imgW="4505313" imgH="1981312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363" y="4999038"/>
                        <a:ext cx="4179887" cy="1843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323850" y="2185988"/>
            <a:ext cx="4032250" cy="246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155000"/>
              </a:spcBef>
              <a:buFontTx/>
              <a:buNone/>
            </a:pPr>
            <a:r>
              <a:rPr lang="pl-PL" altLang="pl-PL" sz="1800" b="1">
                <a:latin typeface="Times New Roman" pitchFamily="18" charset="0"/>
                <a:cs typeface="Times New Roman" pitchFamily="18" charset="0"/>
              </a:rPr>
              <a:t>WIEDZA</a:t>
            </a:r>
          </a:p>
          <a:p>
            <a:pPr>
              <a:spcBef>
                <a:spcPct val="155000"/>
              </a:spcBef>
              <a:buFontTx/>
              <a:buNone/>
            </a:pPr>
            <a:r>
              <a:rPr lang="pl-PL" altLang="pl-PL" sz="1800" b="1">
                <a:latin typeface="Times New Roman" pitchFamily="18" charset="0"/>
                <a:cs typeface="Times New Roman" pitchFamily="18" charset="0"/>
              </a:rPr>
              <a:t>NASTAWIENIE</a:t>
            </a:r>
          </a:p>
          <a:p>
            <a:pPr>
              <a:spcBef>
                <a:spcPct val="155000"/>
              </a:spcBef>
              <a:buFontTx/>
              <a:buNone/>
            </a:pPr>
            <a:r>
              <a:rPr lang="pl-PL" altLang="pl-PL" sz="1800" b="1">
                <a:latin typeface="Times New Roman" pitchFamily="18" charset="0"/>
                <a:cs typeface="Times New Roman" pitchFamily="18" charset="0"/>
              </a:rPr>
              <a:t>UMIEJĘTNOŚĆI OSOBISTE</a:t>
            </a:r>
          </a:p>
          <a:p>
            <a:pPr>
              <a:spcBef>
                <a:spcPct val="155000"/>
              </a:spcBef>
              <a:buFontTx/>
              <a:buNone/>
            </a:pPr>
            <a:r>
              <a:rPr lang="pl-PL" altLang="pl-PL" sz="1800" b="1">
                <a:latin typeface="Times New Roman" pitchFamily="18" charset="0"/>
                <a:cs typeface="Times New Roman" pitchFamily="18" charset="0"/>
              </a:rPr>
              <a:t>UMIEJĘTNOŚCI SPRZEDFAŻOWE</a:t>
            </a:r>
          </a:p>
        </p:txBody>
      </p:sp>
      <p:sp>
        <p:nvSpPr>
          <p:cNvPr id="408581" name="Text Box 5"/>
          <p:cNvSpPr txBox="1">
            <a:spLocks noChangeArrowheads="1"/>
          </p:cNvSpPr>
          <p:nvPr/>
        </p:nvSpPr>
        <p:spPr bwMode="auto">
          <a:xfrm>
            <a:off x="4500563" y="2185988"/>
            <a:ext cx="760412" cy="376237"/>
          </a:xfrm>
          <a:prstGeom prst="rect">
            <a:avLst/>
          </a:prstGeom>
          <a:solidFill>
            <a:srgbClr val="7030A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pl-PL" sz="1800" b="1">
                <a:solidFill>
                  <a:schemeClr val="bg1"/>
                </a:solidFill>
                <a:latin typeface="Tahoma" pitchFamily="34" charset="0"/>
                <a:cs typeface="Times New Roman" pitchFamily="18" charset="0"/>
              </a:rPr>
              <a:t>10%</a:t>
            </a:r>
          </a:p>
        </p:txBody>
      </p:sp>
      <p:sp>
        <p:nvSpPr>
          <p:cNvPr id="408582" name="Text Box 6"/>
          <p:cNvSpPr txBox="1">
            <a:spLocks noChangeArrowheads="1"/>
          </p:cNvSpPr>
          <p:nvPr/>
        </p:nvSpPr>
        <p:spPr bwMode="auto">
          <a:xfrm>
            <a:off x="4500563" y="2833688"/>
            <a:ext cx="760412" cy="37623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pl-PL" altLang="pl-PL" sz="1800" b="1" dirty="0" smtClean="0">
                <a:solidFill>
                  <a:srgbClr val="000000"/>
                </a:solidFill>
                <a:cs typeface="Times New Roman" pitchFamily="18" charset="0"/>
              </a:rPr>
              <a:t>50%</a:t>
            </a:r>
          </a:p>
        </p:txBody>
      </p:sp>
      <p:sp>
        <p:nvSpPr>
          <p:cNvPr id="408583" name="Text Box 7"/>
          <p:cNvSpPr txBox="1">
            <a:spLocks noChangeArrowheads="1"/>
          </p:cNvSpPr>
          <p:nvPr/>
        </p:nvSpPr>
        <p:spPr bwMode="auto">
          <a:xfrm>
            <a:off x="4500563" y="3481388"/>
            <a:ext cx="760412" cy="37623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pl-PL" sz="1800" b="1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25%</a:t>
            </a:r>
          </a:p>
        </p:txBody>
      </p:sp>
      <p:sp>
        <p:nvSpPr>
          <p:cNvPr id="408584" name="Text Box 8"/>
          <p:cNvSpPr txBox="1">
            <a:spLocks noChangeArrowheads="1"/>
          </p:cNvSpPr>
          <p:nvPr/>
        </p:nvSpPr>
        <p:spPr bwMode="auto">
          <a:xfrm>
            <a:off x="4500563" y="4273550"/>
            <a:ext cx="760412" cy="376238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pl-PL" sz="1800" b="1">
                <a:solidFill>
                  <a:schemeClr val="bg1"/>
                </a:solidFill>
                <a:latin typeface="Tahoma" pitchFamily="34" charset="0"/>
                <a:cs typeface="Times New Roman" pitchFamily="18" charset="0"/>
              </a:rPr>
              <a:t>15%</a:t>
            </a:r>
          </a:p>
        </p:txBody>
      </p:sp>
      <p:sp>
        <p:nvSpPr>
          <p:cNvPr id="408585" name="AutoShape 9"/>
          <p:cNvSpPr>
            <a:spLocks noChangeArrowheads="1"/>
          </p:cNvSpPr>
          <p:nvPr/>
        </p:nvSpPr>
        <p:spPr bwMode="auto">
          <a:xfrm flipV="1">
            <a:off x="539750" y="4941888"/>
            <a:ext cx="4176713" cy="1727200"/>
          </a:xfrm>
          <a:prstGeom prst="wedgeRoundRectCallout">
            <a:avLst>
              <a:gd name="adj1" fmla="val -45366"/>
              <a:gd name="adj2" fmla="val 153856"/>
              <a:gd name="adj3" fmla="val 16667"/>
            </a:avLst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pl-PL" altLang="pl-PL" sz="1800" smtClean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408586" name="Text Box 10"/>
          <p:cNvSpPr txBox="1">
            <a:spLocks noChangeArrowheads="1"/>
          </p:cNvSpPr>
          <p:nvPr/>
        </p:nvSpPr>
        <p:spPr bwMode="auto">
          <a:xfrm>
            <a:off x="611188" y="4960938"/>
            <a:ext cx="3673475" cy="170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pl-PL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Nastawienie to postawa wobec:</a:t>
            </a:r>
          </a:p>
          <a:p>
            <a:pPr>
              <a:spcBef>
                <a:spcPct val="40000"/>
              </a:spcBef>
              <a:buFontTx/>
              <a:buChar char="•"/>
            </a:pPr>
            <a:r>
              <a:rPr lang="pl-PL" altLang="pl-PL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Wykonywanej pracy sprzedawcy;</a:t>
            </a:r>
          </a:p>
          <a:p>
            <a:pPr>
              <a:spcBef>
                <a:spcPct val="40000"/>
              </a:spcBef>
              <a:buFontTx/>
              <a:buChar char="•"/>
            </a:pPr>
            <a:r>
              <a:rPr lang="pl-PL" altLang="pl-PL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Potencjalnych klientów;</a:t>
            </a:r>
          </a:p>
          <a:p>
            <a:pPr>
              <a:spcBef>
                <a:spcPct val="40000"/>
              </a:spcBef>
              <a:buFontTx/>
              <a:buChar char="•"/>
            </a:pPr>
            <a:r>
              <a:rPr lang="pl-PL" altLang="pl-PL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Gospodarstwa dla którego pracujesz;</a:t>
            </a:r>
          </a:p>
          <a:p>
            <a:pPr>
              <a:spcBef>
                <a:spcPct val="40000"/>
              </a:spcBef>
              <a:buFontTx/>
              <a:buChar char="•"/>
            </a:pPr>
            <a:r>
              <a:rPr lang="pl-PL" altLang="pl-PL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Produktu który sprzedajesz.</a:t>
            </a:r>
          </a:p>
        </p:txBody>
      </p:sp>
      <p:graphicFrame>
        <p:nvGraphicFramePr>
          <p:cNvPr id="408589" name="Object 13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5716024"/>
              </p:ext>
            </p:extLst>
          </p:nvPr>
        </p:nvGraphicFramePr>
        <p:xfrm>
          <a:off x="3941763" y="5330825"/>
          <a:ext cx="685800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6" name="Prezentacja" r:id="rId6" imgW="4570586" imgH="3427608" progId="PowerPoint.Show.8">
                  <p:link updateAutomatic="1"/>
                </p:oleObj>
              </mc:Choice>
              <mc:Fallback>
                <p:oleObj name="Prezentacja" r:id="rId6" imgW="4570586" imgH="3427608" progId="PowerPoint.Show.8">
                  <p:link updateAutomatic="1"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1763" y="5330825"/>
                        <a:ext cx="685800" cy="515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8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8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8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8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8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8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085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085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08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8581" grpId="0" animBg="1" autoUpdateAnimBg="0"/>
      <p:bldP spid="408582" grpId="0" animBg="1" autoUpdateAnimBg="0"/>
      <p:bldP spid="408583" grpId="0" animBg="1" autoUpdateAnimBg="0"/>
      <p:bldP spid="408584" grpId="0" animBg="1" autoUpdateAnimBg="0"/>
      <p:bldP spid="408585" grpId="0" animBg="1" autoUpdateAnimBg="0"/>
      <p:bldP spid="408586" grpId="0" autoUpdateAnimBg="0"/>
    </p:bld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Szybki wzrost">
  <a:themeElements>
    <a:clrScheme name="2_Szybki wzrost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2_Szybki wzrost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Szybki wzrost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zybki wzrost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zybki wzrost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zybki wzrost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zybki wzrost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Szybki wzrost">
  <a:themeElements>
    <a:clrScheme name="Szybki wzrost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zybki wzrost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zybki wzrost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zybki wzrost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zybki wzrost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zybki wzrost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zybki wzrost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801</TotalTime>
  <Words>933</Words>
  <Application>Microsoft Office PowerPoint</Application>
  <PresentationFormat>Pokaz na ekranie (4:3)</PresentationFormat>
  <Paragraphs>245</Paragraphs>
  <Slides>17</Slides>
  <Notes>17</Notes>
  <HiddenSlides>0</HiddenSlides>
  <MMClips>0</MMClips>
  <ScaleCrop>false</ScaleCrop>
  <HeadingPairs>
    <vt:vector size="8" baseType="variant">
      <vt:variant>
        <vt:lpstr>Motyw</vt:lpstr>
      </vt:variant>
      <vt:variant>
        <vt:i4>5</vt:i4>
      </vt:variant>
      <vt:variant>
        <vt:lpstr>Łącza</vt:lpstr>
      </vt:variant>
      <vt:variant>
        <vt:i4>1</vt:i4>
      </vt:variant>
      <vt:variant>
        <vt:lpstr>Osadzone serwery OLE</vt:lpstr>
      </vt:variant>
      <vt:variant>
        <vt:i4>2</vt:i4>
      </vt:variant>
      <vt:variant>
        <vt:lpstr>Tytuły slajdów</vt:lpstr>
      </vt:variant>
      <vt:variant>
        <vt:i4>17</vt:i4>
      </vt:variant>
    </vt:vector>
  </HeadingPairs>
  <TitlesOfParts>
    <vt:vector size="25" baseType="lpstr">
      <vt:lpstr>Motyw pakietu Office</vt:lpstr>
      <vt:lpstr>1_Motyw pakietu Office</vt:lpstr>
      <vt:lpstr>2_Szybki wzrost</vt:lpstr>
      <vt:lpstr>Szybki wzrost</vt:lpstr>
      <vt:lpstr>2_Motyw pakietu Office</vt:lpstr>
      <vt:lpstr>C:\dokumenty\wyklady w PP\SPiZ\NASTAWIENIE.pps</vt:lpstr>
      <vt:lpstr>Wykres</vt:lpstr>
      <vt:lpstr>CorelDRAW</vt:lpstr>
      <vt:lpstr>Jak „sprzedać” idee sprzedaży bezpośredniej producentom i konsumentom? </vt:lpstr>
      <vt:lpstr>Idea (sprzedaży bezpośredniej) jest specyficznym produktem oferowanym w systemie komercyjnym lub niekomercyjnym jako zbiór wartości, użyteczności czy korzyści o różnorakim charakterze, zakresie, funkcji oraz formie ujęcia1</vt:lpstr>
      <vt:lpstr>Założenia procesu kreowania i przekazywania idei sprzedaży bezpośredniej</vt:lpstr>
      <vt:lpstr>Prezentacja programu PowerPoint</vt:lpstr>
      <vt:lpstr>Prezentacja programu PowerPoint</vt:lpstr>
      <vt:lpstr>WARTOŚĆ IDEI SPRZEDAŻY BEZPOŚREDNIEJ DLA PRODUCENTA</vt:lpstr>
      <vt:lpstr>Prezentacja programu PowerPoint</vt:lpstr>
      <vt:lpstr>Prezentacja programu PowerPoint</vt:lpstr>
      <vt:lpstr>CZY KAŻDY PRODUCENT MOŻE BYĆ  SPRZEDAWCĄ –  CZYLI KLUCZOWE CZYNNIKI SUKCESU W SPRZEDAŻY OSOBISTEJ</vt:lpstr>
      <vt:lpstr>Umiejętności sprzedażowe</vt:lpstr>
      <vt:lpstr>Kompozycja prezentacyjna</vt:lpstr>
      <vt:lpstr>Przekonująca komunikacja</vt:lpstr>
      <vt:lpstr>Uczestnictwo</vt:lpstr>
      <vt:lpstr>Pomoce wizualne –  mów i pokazuj</vt:lpstr>
      <vt:lpstr>Pomoce wizualne –  mów i pokazuj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Jacek Bazarnik</dc:creator>
  <cp:lastModifiedBy>Mateusz Grojec</cp:lastModifiedBy>
  <cp:revision>24</cp:revision>
  <dcterms:created xsi:type="dcterms:W3CDTF">2014-11-18T16:22:50Z</dcterms:created>
  <dcterms:modified xsi:type="dcterms:W3CDTF">2014-11-24T09:43:58Z</dcterms:modified>
</cp:coreProperties>
</file>